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316" r:id="rId4"/>
    <p:sldId id="317" r:id="rId5"/>
    <p:sldId id="318" r:id="rId6"/>
    <p:sldId id="319" r:id="rId7"/>
    <p:sldId id="320" r:id="rId8"/>
    <p:sldId id="321" r:id="rId9"/>
    <p:sldId id="322" r:id="rId11"/>
    <p:sldId id="323" r:id="rId12"/>
    <p:sldId id="324" r:id="rId13"/>
    <p:sldId id="325" r:id="rId14"/>
    <p:sldId id="326" r:id="rId15"/>
    <p:sldId id="327" r:id="rId16"/>
    <p:sldId id="258" r:id="rId17"/>
    <p:sldId id="259" r:id="rId18"/>
    <p:sldId id="260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6;&#1099;&#1089;&#1082;&#1072;&#1085;\Documents\&#1054;&#1056;&#1058;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600" dirty="0" smtClean="0"/>
              <a:t>ЖРТ-2021</a:t>
            </a:r>
            <a:endParaRPr lang="ru-RU" sz="3600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20849072325297"/>
          <c:y val="0.0773766284820612"/>
          <c:w val="0.936284510054438"/>
          <c:h val="0.75560636730229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0.00146974410250714"/>
                  <c:y val="-0.1196225449919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9449972750562e-17"/>
                  <c:y val="-0.10638592048990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293948820501426"/>
                  <c:y val="-0.1196225449919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38472785685595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2226297200188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0146974410250718"/>
                  <c:y val="-0.3505022640951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7779989100225e-16"/>
                  <c:y val="-0.2226297200188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0293948820501426"/>
                  <c:y val="-0.3505022640951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0146974410250713"/>
                  <c:y val="-0.2587934368708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0.2113312196080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00440923230752149"/>
                  <c:y val="-0.14254963734188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0.00146974410250724"/>
                  <c:y val="-0.0966953000338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0.00146974410250713"/>
                  <c:y val="-0.06246970727306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'[ОРТ 2021.xlsx]Лист2'!$D$159:$D$171</c:f>
              <c:strCache>
                <c:ptCount val="13"/>
                <c:pt idx="0">
                  <c:v>200-216</c:v>
                </c:pt>
                <c:pt idx="1">
                  <c:v>190-199</c:v>
                </c:pt>
                <c:pt idx="2">
                  <c:v>180-189</c:v>
                </c:pt>
                <c:pt idx="3">
                  <c:v>170-179</c:v>
                </c:pt>
                <c:pt idx="4">
                  <c:v>160-169</c:v>
                </c:pt>
                <c:pt idx="5">
                  <c:v>150-159</c:v>
                </c:pt>
                <c:pt idx="6">
                  <c:v>140-149</c:v>
                </c:pt>
                <c:pt idx="7">
                  <c:v>130-139</c:v>
                </c:pt>
                <c:pt idx="8">
                  <c:v>120-129</c:v>
                </c:pt>
                <c:pt idx="9">
                  <c:v>110-119</c:v>
                </c:pt>
                <c:pt idx="10">
                  <c:v>100-109</c:v>
                </c:pt>
                <c:pt idx="11">
                  <c:v>90-99</c:v>
                </c:pt>
                <c:pt idx="12">
                  <c:v>80-89</c:v>
                </c:pt>
              </c:strCache>
            </c:strRef>
          </c:cat>
          <c:val>
            <c:numRef>
              <c:f>'[ОРТ 2021.xlsx]Лист2'!$E$159:$E$171</c:f>
              <c:numCache>
                <c:formatCode>General</c:formatCode>
                <c:ptCount val="13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17</c:v>
                </c:pt>
                <c:pt idx="4">
                  <c:v>9</c:v>
                </c:pt>
                <c:pt idx="5">
                  <c:v>15</c:v>
                </c:pt>
                <c:pt idx="6">
                  <c:v>9</c:v>
                </c:pt>
                <c:pt idx="7">
                  <c:v>15</c:v>
                </c:pt>
                <c:pt idx="8">
                  <c:v>11</c:v>
                </c:pt>
                <c:pt idx="9">
                  <c:v>8</c:v>
                </c:pt>
                <c:pt idx="10">
                  <c:v>5</c:v>
                </c:pt>
                <c:pt idx="11">
                  <c:v>3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7921280"/>
        <c:axId val="59791552"/>
      </c:barChart>
      <c:catAx>
        <c:axId val="597921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59791552"/>
        <c:crosses val="autoZero"/>
        <c:auto val="1"/>
        <c:lblAlgn val="ctr"/>
        <c:lblOffset val="100"/>
        <c:noMultiLvlLbl val="0"/>
      </c:catAx>
      <c:valAx>
        <c:axId val="59791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597921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lang="en-US" sz="2000" b="1">
          <a:latin typeface="Times New Roman" panose="02020603050405020304" pitchFamily="18" charset="0"/>
          <a:cs typeface="Times New Roman" panose="02020603050405020304" pitchFamily="18" charset="0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CE318-95E7-45CD-AFBF-A5B3ECBEBDA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9AB09-C2C9-422E-B2D6-E51D2D24F9D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20562-F2C7-4C64-8FF0-D1B728AFE01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20562-F2C7-4C64-8FF0-D1B728AFE01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9DAC2B-C4F7-486C-ADA0-E3D96C157E99}" type="slidenum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332A00B-4204-4CE3-A574-3662D84806E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19DAC2B-C4F7-486C-ADA0-E3D96C157E9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14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268760"/>
            <a:ext cx="7344816" cy="273630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Бишкек шаарындагы </a:t>
            </a: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Сатылганов атындагы №69 окуу-тарбия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комплекс-гимназиясы</a:t>
            </a: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Ата-энелер чогулушу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9" y="1"/>
            <a:ext cx="7339012" cy="11247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Келечек”  аллеясы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8354889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Туруктуу мектептерди глобалдык издөө” демилгесинин алкагында  биздин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мектептин «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Келечек» 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аллеясы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–жылы  24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декабрында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негизделген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Спорттук чуркоо жолунун эки тарабына  жалпы 131 ийне жалбырактуу көк карагайлардын көчөттөрү  отургузулду. Ар бир карагайдын түбүнө тамчылап суугаруу системасы орнотулду. “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Келечек” 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аллеясына   мектептин ата- энелери, педагогикалык жамаат, 4, 8,9,10,11 – класстардын  окуучулары  активдүү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катышып,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карагайлар  отургузулду.      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20622"/>
            <a:ext cx="3527110" cy="313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01008"/>
            <a:ext cx="3435448" cy="31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6" y="1617926"/>
            <a:ext cx="3491375" cy="310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98287"/>
            <a:ext cx="3310519" cy="294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660232" y="6093296"/>
            <a:ext cx="865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16632"/>
            <a:ext cx="820891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«Туруктуу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мектептерди глобалдык  издөө” демилгесинин   алкагында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«Келечек» аллеясы 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87244" y="6110877"/>
            <a:ext cx="48545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131 </a:t>
            </a:r>
            <a:r>
              <a:rPr lang="ru-RU" sz="3200" b="1" cap="none" spc="50" dirty="0" err="1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карагай</a:t>
            </a:r>
            <a:r>
              <a:rPr lang="ru-RU" sz="32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264 900 сом</a:t>
            </a:r>
            <a:endParaRPr lang="ru-RU" sz="32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339012" cy="8029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 кайың» бакчасы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8208912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Ушул эле демилгенин алкагында мектептин айланасындагы бош аянттарга жашылдандыруу иштери жүргүзүлүдө. Ушул жагдайда 27-март 2021-жылы «Ак кайың» бакчасына демөөрчү «Нур» телеком тарабынан 90, ата-энелер тарабынан 45 ак кайың көчөтү отургузулуп, тамчылатып суугаруу механизмдери туташтырылды.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27" y="3732956"/>
            <a:ext cx="359203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16982"/>
            <a:ext cx="3633459" cy="32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642550" cy="301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565324" cy="295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490" y="404495"/>
            <a:ext cx="82290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Туруктуу мектептерди глобалдык  издөө” демилгесинин   </a:t>
            </a:r>
            <a:r>
              <a:rPr lang="ru-RU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бакчасы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  <a:p>
            <a:pPr algn="ctr"/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5927069"/>
            <a:ext cx="2612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178 930 сом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251520" y="1052736"/>
          <a:ext cx="8352927" cy="5392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4320480"/>
                <a:gridCol w="1147947"/>
                <a:gridCol w="238044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Окуучулардын тизмеси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Класс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Класс жетекчиси</a:t>
                      </a:r>
                      <a:endParaRPr lang="ru-RU" sz="2000" dirty="0"/>
                    </a:p>
                  </a:txBody>
                  <a:tcPr/>
                </a:tc>
              </a:tr>
              <a:tr h="317861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1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Кубанычбек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ова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ь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фия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Кубанычбековна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Курманбаева Ж.К.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7861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Темирбаева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Бермет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Кубанычбековна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317861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3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Ишенбекова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Айчурөк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Ишенбековна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3368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Базарбаева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Раушан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Аскатовна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5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Мураталиева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Нуркыз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Мелисовна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9-Б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Айдаралиева К.С.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Салмоорбеков Арген Салмоорбекович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9-Б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7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Аширалиев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Нурсултан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Мирланович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Абдыкеримова С.А.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Жыргалбаев Адил Эрикович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9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Сапарбекова Адеми Садырбековна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10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Сооронбеков Тынчтык Маратович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11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Асекова Айпери Муханбетовна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9-Ж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Акматова Б.К.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6749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>
                          <a:effectLst/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12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Осмонов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Курманбек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Нурбекович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9-Д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Дуйшекеева К.К.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6632"/>
          <a:ext cx="8856984" cy="944880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9-классты </a:t>
                      </a:r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артыкчылыгы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менен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аяктаган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окуучулардын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тизмеси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</p:nvPr>
        </p:nvGraphicFramePr>
        <p:xfrm>
          <a:off x="179512" y="1196751"/>
          <a:ext cx="8712969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563"/>
                <a:gridCol w="1403962"/>
                <a:gridCol w="1041299"/>
                <a:gridCol w="1046624"/>
                <a:gridCol w="1035974"/>
                <a:gridCol w="1190056"/>
                <a:gridCol w="1338813"/>
                <a:gridCol w="1115678"/>
              </a:tblGrid>
              <a:tr h="14969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Окуучунун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аты,жөнү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Кыргыз тили жана адабияты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Математика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Химия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Кыргызстан тарыхы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Предмет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en-US" sz="1600" dirty="0" err="1" smtClean="0"/>
                        <a:t>тик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мугалим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en-US" sz="1600" dirty="0" err="1" smtClean="0"/>
                        <a:t>дер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Класс жетекчиси</a:t>
                      </a:r>
                      <a:endParaRPr lang="ru-RU" sz="1600" dirty="0"/>
                    </a:p>
                  </a:txBody>
                  <a:tcPr/>
                </a:tc>
              </a:tr>
              <a:tr h="9399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Олмасбаев Мырза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-114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38/29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25/22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30/27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38/36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Баяманова Ч.О.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Жусупова Г.А.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Айдаралиева К.С.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Оморова К.С.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Жусупова Г.А.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99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Узбеков Темирлан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38/32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25/24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30/28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38/37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  <a:tc vMerge="1">
                  <a:tcPr/>
                </a:tc>
              </a:tr>
              <a:tr h="9399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Шабданов Бахтияр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38/29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25/24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30/28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94%-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38/36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  <a:tc vMerge="1">
                  <a:tcPr/>
                </a:tc>
              </a:tr>
              <a:tr h="9399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Теңиз кызы Аделина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38/32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25/24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30/25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38/35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Баяманова Ч.О.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07704" y="476672"/>
          <a:ext cx="5544616" cy="518160"/>
        </p:xfrm>
        <a:graphic>
          <a:graphicData uri="http://schemas.openxmlformats.org/drawingml/2006/table">
            <a:tbl>
              <a:tblPr/>
              <a:tblGrid>
                <a:gridCol w="5544616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АЛТЫН ТАМГА-2021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79512" y="188640"/>
          <a:ext cx="8640960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972452" cy="200026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“Шыктуу балдар” жана чет тилдери боюнча маалымат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15206" y="4517432"/>
            <a:ext cx="1643042" cy="2097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142984"/>
          </a:xfrm>
        </p:spPr>
        <p:txBody>
          <a:bodyPr>
            <a:normAutofit fontScale="90000"/>
          </a:bodyPr>
          <a:lstStyle/>
          <a:p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Предметтик олимпиада -2021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42910" y="1214422"/>
            <a:ext cx="8186766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8" y="992037"/>
          <a:ext cx="7643865" cy="249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488"/>
                <a:gridCol w="1420338"/>
                <a:gridCol w="1255268"/>
                <a:gridCol w="1061365"/>
                <a:gridCol w="778334"/>
                <a:gridCol w="379782"/>
                <a:gridCol w="540066"/>
                <a:gridCol w="1700224"/>
              </a:tblGrid>
              <a:tr h="2691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err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Предмети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Окуучунун аты-ж</a:t>
                      </a:r>
                      <a:r>
                        <a:rPr lang="en-US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өнү </a:t>
                      </a:r>
                      <a:endParaRPr lang="ru-RU" sz="120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Орду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Мугалими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102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Район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Шаар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cPr/>
                </a:tc>
              </a:tr>
              <a:tr h="551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1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Кыргыз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жана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адабияты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Азамат кызы Зейнеп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Усупбай уулу Кенжекул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787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Кыргыз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жана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адабияты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Саттарова Акмаанай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Усупбай уулу Кенжекул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1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Орус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жана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адабияты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Бейшенбекова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Малика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Акматова Бегайым Кеңешбековна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E:\Мои документы\суроттор\2020-2021\7f3f967e-c595-451d-96b7-53485799a45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00166" y="3696893"/>
            <a:ext cx="2357454" cy="2946817"/>
          </a:xfrm>
          <a:prstGeom prst="rect">
            <a:avLst/>
          </a:prstGeom>
          <a:noFill/>
        </p:spPr>
      </p:pic>
      <p:pic>
        <p:nvPicPr>
          <p:cNvPr id="1027" name="Picture 3" descr="E:\Мои документы\суроттор\2020-2021\WhatsApp Image 2021-04-06 at 11.15.3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643314"/>
            <a:ext cx="2214578" cy="2952770"/>
          </a:xfrm>
          <a:prstGeom prst="rect">
            <a:avLst/>
          </a:prstGeom>
          <a:noFill/>
        </p:spPr>
      </p:pic>
      <p:pic>
        <p:nvPicPr>
          <p:cNvPr id="8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520447"/>
            <a:ext cx="857224" cy="1094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04088"/>
            <a:ext cx="8329642" cy="65321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Чет тилдер олимпиада -2021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787" y="1357299"/>
          <a:ext cx="7572429" cy="2212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736"/>
                <a:gridCol w="1407064"/>
                <a:gridCol w="1243537"/>
                <a:gridCol w="1051446"/>
                <a:gridCol w="1682312"/>
                <a:gridCol w="1684334"/>
              </a:tblGrid>
              <a:tr h="467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err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Предмети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Окуучунун аты-ж</a:t>
                      </a:r>
                      <a:r>
                        <a:rPr lang="en-US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өнү </a:t>
                      </a:r>
                      <a:endParaRPr lang="ru-RU" sz="120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Орду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Мугалими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1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Кытай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Чолпон кызы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 Нурзат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Кыдырбек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кызы Айкерим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332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Кытай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Malgun Gothic" panose="020B0503020000020004" charset="-127"/>
                          <a:cs typeface="Times New Roman" panose="02020603050405020304" pitchFamily="18" charset="0"/>
                        </a:rPr>
                        <a:t>Карбозова Жасмина </a:t>
                      </a:r>
                      <a:endParaRPr lang="ru-RU" sz="1200" dirty="0">
                        <a:latin typeface="Times New Roman" panose="02020603050405020304" pitchFamily="18" charset="0"/>
                        <a:ea typeface="Malgun Gothic" panose="020B050302000002000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Кыдырбек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кызы Айкерим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57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Немец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тили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Насирдинова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Айжана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Абдыкеримова С.А.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E:\Мои документы\суроттор\2020-2021\WhatsApp Image 2021-04-14 at 14.21.12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1538" y="3857628"/>
            <a:ext cx="2881335" cy="2500330"/>
          </a:xfrm>
          <a:prstGeom prst="rect">
            <a:avLst/>
          </a:prstGeom>
          <a:noFill/>
        </p:spPr>
      </p:pic>
      <p:pic>
        <p:nvPicPr>
          <p:cNvPr id="1027" name="Picture 3" descr="E:\Мои документы\суроттор\2020-2021\WhatsApp Image 2021-04-14 at 14.21.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714752"/>
            <a:ext cx="2286016" cy="2714644"/>
          </a:xfrm>
          <a:prstGeom prst="rect">
            <a:avLst/>
          </a:prstGeom>
          <a:noFill/>
        </p:spPr>
      </p:pic>
      <p:pic>
        <p:nvPicPr>
          <p:cNvPr id="7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9428" y="5786454"/>
            <a:ext cx="648820" cy="828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Каралуучу маселелер: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9592" y="1600200"/>
            <a:ext cx="7416824" cy="4873752"/>
          </a:xfrm>
        </p:spPr>
        <p:txBody>
          <a:bodyPr>
            <a:normAutofit/>
          </a:bodyPr>
          <a:lstStyle/>
          <a:p>
            <a:pPr marL="711200" lvl="0" indent="-619125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Мектептин ишмердүүлүгү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lvl="0" indent="-619125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2020-2021-окуу жылынын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жетишкендиктери.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lvl="0" indent="-619125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Кошумча акы төлөп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окутуу.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lvl="0" indent="-619125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“Күндөлүк” электрондук системасы.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1200" lvl="0" indent="-619125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 түрдүү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маселелер.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213" y="260648"/>
            <a:ext cx="7829576" cy="525716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</a:t>
            </a: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Шпрах диплом -2021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714357"/>
            <a:ext cx="8572560" cy="3643338"/>
          </a:xfrm>
        </p:spPr>
        <p:txBody>
          <a:bodyPr>
            <a:norm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1, В 2, С 1 Тил дипломдору гимназия үчүн абдан жемиштүү болду.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785794"/>
          <a:ext cx="8535324" cy="412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4968552"/>
                <a:gridCol w="788434"/>
                <a:gridCol w="1410186"/>
              </a:tblGrid>
              <a:tr h="7836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Тил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дипломдорунун деңгээлдери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Окуучулардын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аты-жөнү</a:t>
                      </a:r>
                      <a:endParaRPr lang="ru-RU" sz="1200" b="1" kern="1200" dirty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Мугалимдери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9220">
                <a:tc>
                  <a:txBody>
                    <a:bodyPr/>
                    <a:lstStyle/>
                    <a:p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Русланбекова Айназик , Курманбекова Нуржамал , Туралиева Медина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Алмазбек у Адилет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Сталбек у Мырза ( 5 окуучу)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Алыкулова Д.А.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95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Токоев Адил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Тулекова Махабат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Тешебаев Эмир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Жекшенов Адил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Табылдиева Дилназ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Таирова Айсулуу (6 окуучу)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Ибираева С. А.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83682"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В2,  С1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Кадыр к Алия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Жолдошбеков Аман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Насиридинова Айжана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Алипсатарова Карин,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Кадырова Элнура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Марс к Акмарал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Атамбаева Айчүрөк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Бакытбеков Эмир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Алтынбекова Канышай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Бейшенбекова Бегимай ( 10 окуучу)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Абдыкеримова С.А. 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953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В1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Аширалиев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  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Алмазбек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 А3.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Жыргалбаев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Осмонов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Сооронбеков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Т.,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Руслан к А.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Таалайбек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 Ж.,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Чандырова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Аскарбекова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Э., 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Болотов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Э.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Доктурбек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 С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( 10 окуучу)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Абдыкеримова С.А.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06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Санжарбеков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Берен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Алыкулова Д.А.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79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Дуйшеналиев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Мыктыбекова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 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Тазабекова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 ( 3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окуучу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Ибираева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Эсенканова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026" name="Picture 2" descr="E:\Мои документы\суроттор\2020-2021\c17adc46-98e5-4fab-b24e-d8f1c3ec7dac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14744" y="4929198"/>
            <a:ext cx="2286016" cy="1571636"/>
          </a:xfrm>
          <a:prstGeom prst="rect">
            <a:avLst/>
          </a:prstGeom>
          <a:noFill/>
        </p:spPr>
      </p:pic>
      <p:pic>
        <p:nvPicPr>
          <p:cNvPr id="1028" name="Picture 4" descr="E:\Мои документы\суроттор\2020-2021\875b1fa6-4e53-40ee-9287-b2e327c3ce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258" y="5072074"/>
            <a:ext cx="1944956" cy="1461291"/>
          </a:xfrm>
          <a:prstGeom prst="rect">
            <a:avLst/>
          </a:prstGeom>
          <a:noFill/>
        </p:spPr>
      </p:pic>
      <p:pic>
        <p:nvPicPr>
          <p:cNvPr id="8" name="Picture 3" descr="E:\Мои документы\суроттор\2020-2021\3876cb4f-612f-45af-bfbc-9a0eebfe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951910"/>
            <a:ext cx="1843100" cy="1701323"/>
          </a:xfrm>
          <a:prstGeom prst="rect">
            <a:avLst/>
          </a:prstGeom>
          <a:noFill/>
        </p:spPr>
      </p:pic>
      <p:pic>
        <p:nvPicPr>
          <p:cNvPr id="9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7332" y="6000768"/>
            <a:ext cx="480915" cy="613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Китеп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сынагы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 тилинен сынакта 10-Г кл окуучусу Тулекова Махабат  2-орунга ээ болду. Жетекчиси Ибираева С.А.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User\Downloads\WhatsApp Image 2021-09-01 at 20.07.59.jpe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57290" y="3238500"/>
            <a:ext cx="2143122" cy="2857496"/>
          </a:xfrm>
          <a:prstGeom prst="flowChartAlternateProcess">
            <a:avLst/>
          </a:prstGeom>
          <a:noFill/>
        </p:spPr>
      </p:pic>
      <p:pic>
        <p:nvPicPr>
          <p:cNvPr id="3075" name="Picture 3" descr="C:\Users\User\Downloads\WhatsApp Image 2021-09-01 at 19.57.5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214686"/>
            <a:ext cx="2500330" cy="3071834"/>
          </a:xfrm>
          <a:prstGeom prst="flowChartAlternateProcess">
            <a:avLst/>
          </a:prstGeom>
          <a:noFill/>
        </p:spPr>
      </p:pic>
      <p:pic>
        <p:nvPicPr>
          <p:cNvPr id="6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429264"/>
            <a:ext cx="928662" cy="1185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44" y="188640"/>
            <a:ext cx="8258204" cy="79608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Шаардык изилдөө иши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66710" y="1124744"/>
            <a:ext cx="8258204" cy="1543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кл.  Узбеков Т. «Meldesh» мобилдик тиркемеси  деген темада 2-орунга, жетекчиси Байшериева Р.К. ,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кл. Кадыралиева А.К  «Энергетикалык суусундуктар:карызга энергия» деген темада  , жетекчиси Айдаралиева К.С. 3-орунга ээ болушту.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06680"/>
            <a:endParaRPr lang="ru-RU" dirty="0"/>
          </a:p>
        </p:txBody>
      </p:sp>
      <p:pic>
        <p:nvPicPr>
          <p:cNvPr id="3074" name="Picture 2" descr="E:\Мои документы\суроттор\2020-2021\WhatsApp Image 2021-06-01 at 15.05.08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75856" y="2857519"/>
            <a:ext cx="2304256" cy="3643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Мои документы\суроттор\2020-2021\21714ad7-e8b4-44d9-b579-8a9920818d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2857519"/>
            <a:ext cx="2310896" cy="3757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Мои документы\суроттор\2020-2021\623a420e-40ae-4856-a2a7-01c3891356af.jpg"/>
          <p:cNvPicPr>
            <a:picLocks noChangeAspect="1" noChangeArrowheads="1"/>
          </p:cNvPicPr>
          <p:nvPr/>
        </p:nvPicPr>
        <p:blipFill>
          <a:blip r:embed="rId3"/>
          <a:srcRect l="35156" t="20425" r="37500" b="-2191"/>
          <a:stretch>
            <a:fillRect/>
          </a:stretch>
        </p:blipFill>
        <p:spPr bwMode="auto">
          <a:xfrm>
            <a:off x="6084738" y="2857518"/>
            <a:ext cx="2059162" cy="3643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5786454"/>
            <a:ext cx="714348" cy="828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1071546"/>
          </a:xfrm>
        </p:spPr>
        <p:txBody>
          <a:bodyPr>
            <a:noAutofit/>
          </a:bodyPr>
          <a:lstStyle/>
          <a:p>
            <a:pPr algn="ctr"/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Волонтер-мугалимдер №69 гимназиясында кызматта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8617" y="937398"/>
            <a:ext cx="8186766" cy="5268931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 тилинен 1 волонтер Юлиа  Швирц ;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Кытай тилинен Конфуций институту тарабынан берилген  2  волонтер: Лан Линг,  Ван Вей;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Кыргызстандагы Кытай Эл Республикасынын элчилиги тарабынан   КЭРнын атуулу        ъ  1 мугалим –волонтер иштеп жатат.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КРнын  Корея Республикасынын элчилигинин  Бишкек  шаарындагы  “Корей окутуу борбору” 1 волонтер: Ким Хеджин.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pic>
        <p:nvPicPr>
          <p:cNvPr id="2050" name="Picture 2" descr="E:\Мои документы\суроттор\2020-2021\65864ec5-4797-4c74-bf75-c4d74decacb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1012461">
            <a:off x="312376" y="2882923"/>
            <a:ext cx="1944697" cy="1293491"/>
          </a:xfrm>
          <a:prstGeom prst="rect">
            <a:avLst/>
          </a:prstGeom>
          <a:noFill/>
        </p:spPr>
      </p:pic>
      <p:sp>
        <p:nvSpPr>
          <p:cNvPr id="2052" name="AutoShape 4" descr="blob:https://web.whatsapp.com/26d2a84e-5d18-4bb5-8606-a234d7cea0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53" name="Picture 5" descr="E:\Мои документы\суроттор\2020-2021\26d2a84e-5d18-4bb5-8606-a234d7cea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740044"/>
            <a:ext cx="1809731" cy="1421172"/>
          </a:xfrm>
          <a:prstGeom prst="rect">
            <a:avLst/>
          </a:prstGeom>
          <a:noFill/>
        </p:spPr>
      </p:pic>
      <p:pic>
        <p:nvPicPr>
          <p:cNvPr id="2054" name="Picture 6" descr="E:\Мои документы\суроттор\2020-2021\2c3ae7e3-183e-4544-9003-a42aa576db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0630">
            <a:off x="357158" y="4429132"/>
            <a:ext cx="1428760" cy="1909729"/>
          </a:xfrm>
          <a:prstGeom prst="rect">
            <a:avLst/>
          </a:prstGeom>
          <a:noFill/>
        </p:spPr>
      </p:pic>
      <p:pic>
        <p:nvPicPr>
          <p:cNvPr id="2056" name="Picture 8" descr="E:\Мои документы\суроттор\2020-2021\a742702d-7dd2-4062-a58b-3392c40a5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8669">
            <a:off x="2285984" y="4429132"/>
            <a:ext cx="1571636" cy="2095515"/>
          </a:xfrm>
          <a:prstGeom prst="rect">
            <a:avLst/>
          </a:prstGeom>
          <a:noFill/>
        </p:spPr>
      </p:pic>
      <p:pic>
        <p:nvPicPr>
          <p:cNvPr id="2058" name="Picture 10" descr="E:\Мои документы\суроттор\2020-2021\4bc73763-011b-4507-9c83-4ca8dbe60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8360">
            <a:off x="6858016" y="4572008"/>
            <a:ext cx="1643074" cy="1785950"/>
          </a:xfrm>
          <a:prstGeom prst="rect">
            <a:avLst/>
          </a:prstGeom>
          <a:noFill/>
        </p:spPr>
      </p:pic>
      <p:pic>
        <p:nvPicPr>
          <p:cNvPr id="20483" name="Picture 3" descr="C:\Users\User\Downloads\WhatsApp Image 2021-08-26 at 19.33.2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8608">
            <a:off x="6215074" y="2786058"/>
            <a:ext cx="2095483" cy="1571612"/>
          </a:xfrm>
          <a:prstGeom prst="rect">
            <a:avLst/>
          </a:prstGeom>
          <a:noFill/>
        </p:spPr>
      </p:pic>
      <p:pic>
        <p:nvPicPr>
          <p:cNvPr id="20484" name="Picture 4" descr="E:\Мои документы\кытай\2020\9f38db42-dc6b-42d1-9d95-abb18cf906a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357694"/>
            <a:ext cx="1487216" cy="200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93978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Шеньян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политехникалык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университети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Жайында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окуучу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окушту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Мои документы\кытай\2020\Онлайн окуу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 l="-55" t="13574" r="3450" b="9725"/>
          <a:stretch>
            <a:fillRect/>
          </a:stretch>
        </p:blipFill>
        <p:spPr bwMode="auto">
          <a:xfrm>
            <a:off x="714348" y="4357694"/>
            <a:ext cx="1643073" cy="2278362"/>
          </a:xfrm>
          <a:prstGeom prst="rect">
            <a:avLst/>
          </a:prstGeom>
          <a:noFill/>
        </p:spPr>
      </p:pic>
      <p:pic>
        <p:nvPicPr>
          <p:cNvPr id="2051" name="Picture 3" descr="E:\Мои документы\кытай\2020\онлайн 2.jpg"/>
          <p:cNvPicPr>
            <a:picLocks noChangeAspect="1" noChangeArrowheads="1"/>
          </p:cNvPicPr>
          <p:nvPr/>
        </p:nvPicPr>
        <p:blipFill>
          <a:blip r:embed="rId2"/>
          <a:srcRect l="-1" t="11459" r="5965" b="11458"/>
          <a:stretch>
            <a:fillRect/>
          </a:stretch>
        </p:blipFill>
        <p:spPr bwMode="auto">
          <a:xfrm>
            <a:off x="3428992" y="1486904"/>
            <a:ext cx="1714512" cy="2412537"/>
          </a:xfrm>
          <a:prstGeom prst="rect">
            <a:avLst/>
          </a:prstGeom>
          <a:noFill/>
        </p:spPr>
      </p:pic>
      <p:pic>
        <p:nvPicPr>
          <p:cNvPr id="2052" name="Picture 4" descr="C:\Users\User\Downloads\WhatsApp Image 2021-09-01 at 20.27.48.jpeg"/>
          <p:cNvPicPr>
            <a:picLocks noChangeAspect="1" noChangeArrowheads="1"/>
          </p:cNvPicPr>
          <p:nvPr/>
        </p:nvPicPr>
        <p:blipFill>
          <a:blip r:embed="rId3"/>
          <a:srcRect l="6662" t="9376" r="3404" b="19368"/>
          <a:stretch>
            <a:fillRect/>
          </a:stretch>
        </p:blipFill>
        <p:spPr bwMode="auto">
          <a:xfrm>
            <a:off x="509434" y="1714488"/>
            <a:ext cx="1633674" cy="2299245"/>
          </a:xfrm>
          <a:prstGeom prst="rect">
            <a:avLst/>
          </a:prstGeom>
          <a:noFill/>
        </p:spPr>
      </p:pic>
      <p:pic>
        <p:nvPicPr>
          <p:cNvPr id="2053" name="Picture 5" descr="C:\Users\User\Downloads\WhatsApp Image 2021-09-01 at 20.27.4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543424"/>
            <a:ext cx="1644648" cy="2640351"/>
          </a:xfrm>
          <a:prstGeom prst="rect">
            <a:avLst/>
          </a:prstGeom>
          <a:noFill/>
        </p:spPr>
      </p:pic>
      <p:pic>
        <p:nvPicPr>
          <p:cNvPr id="2054" name="Picture 6" descr="C:\Users\User\Downloads\WhatsApp Image 2021-09-01 at 20.27.50.jpeg"/>
          <p:cNvPicPr>
            <a:picLocks noChangeAspect="1" noChangeArrowheads="1"/>
          </p:cNvPicPr>
          <p:nvPr/>
        </p:nvPicPr>
        <p:blipFill>
          <a:blip r:embed="rId5"/>
          <a:srcRect r="6518" b="16332"/>
          <a:stretch>
            <a:fillRect/>
          </a:stretch>
        </p:blipFill>
        <p:spPr bwMode="auto">
          <a:xfrm>
            <a:off x="3500430" y="4286256"/>
            <a:ext cx="1857388" cy="2406103"/>
          </a:xfrm>
          <a:prstGeom prst="rect">
            <a:avLst/>
          </a:prstGeom>
          <a:noFill/>
        </p:spPr>
      </p:pic>
      <p:pic>
        <p:nvPicPr>
          <p:cNvPr id="2055" name="Picture 7" descr="C:\Users\User\Downloads\WhatsApp Image 2021-09-01 at 21.05.19.jpeg"/>
          <p:cNvPicPr>
            <a:picLocks noChangeAspect="1" noChangeArrowheads="1"/>
          </p:cNvPicPr>
          <p:nvPr/>
        </p:nvPicPr>
        <p:blipFill>
          <a:blip r:embed="rId6"/>
          <a:srcRect t="14402" r="4347"/>
          <a:stretch>
            <a:fillRect/>
          </a:stretch>
        </p:blipFill>
        <p:spPr bwMode="auto">
          <a:xfrm>
            <a:off x="6286512" y="4471333"/>
            <a:ext cx="1785950" cy="2159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141" y="260648"/>
            <a:ext cx="8401080" cy="928694"/>
          </a:xfrm>
        </p:spPr>
        <p:txBody>
          <a:bodyPr>
            <a:normAutofit fontScale="90000"/>
          </a:bodyPr>
          <a:lstStyle/>
          <a:p>
            <a:br>
              <a:rPr lang="ru-RU" b="1" dirty="0" smtClean="0"/>
            </a:br>
            <a:br>
              <a:rPr lang="ru-RU" b="1" dirty="0" smtClean="0"/>
            </a:br>
            <a:br>
              <a:rPr lang="ru-RU" b="1" dirty="0" smtClean="0"/>
            </a:br>
            <a:br>
              <a:rPr lang="ru-RU" b="1" dirty="0" smtClean="0"/>
            </a:b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достук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көпүрөсү"-2021</a:t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0375" y="1052736"/>
            <a:ext cx="8186766" cy="221457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10-В кл. окуучусу Чолпон кызы Нурзат 2-орун.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Алгачкы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жашка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чейинкилердин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7-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Эралкан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Айгине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1-орун,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жетекчиси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Кыдырбек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Айкерим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Мои документы\суроттор\2020-2021\6a39b823-f6b9-484f-bfd7-fd3abbe54b0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786050" y="3643314"/>
            <a:ext cx="1905013" cy="1928827"/>
          </a:xfrm>
          <a:prstGeom prst="rect">
            <a:avLst/>
          </a:prstGeom>
          <a:noFill/>
        </p:spPr>
      </p:pic>
      <p:pic>
        <p:nvPicPr>
          <p:cNvPr id="2051" name="Picture 3" descr="E:\Мои документы\кытай\2020\8fce77c9-f0fe-47aa-a9cb-5c968854a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500438"/>
            <a:ext cx="2000232" cy="1785926"/>
          </a:xfrm>
          <a:prstGeom prst="rect">
            <a:avLst/>
          </a:prstGeom>
          <a:noFill/>
        </p:spPr>
      </p:pic>
      <p:pic>
        <p:nvPicPr>
          <p:cNvPr id="2053" name="Picture 5" descr="E:\Мои документы\кытай\2020\b2d22c10-ef58-45e8-b902-b825e6e21868.jpg"/>
          <p:cNvPicPr>
            <a:picLocks noChangeAspect="1" noChangeArrowheads="1"/>
          </p:cNvPicPr>
          <p:nvPr/>
        </p:nvPicPr>
        <p:blipFill>
          <a:blip r:embed="rId3" cstate="print"/>
          <a:srcRect r="21769" b="6494"/>
          <a:stretch>
            <a:fillRect/>
          </a:stretch>
        </p:blipFill>
        <p:spPr bwMode="auto">
          <a:xfrm>
            <a:off x="1571604" y="5572140"/>
            <a:ext cx="1785950" cy="1000132"/>
          </a:xfrm>
          <a:prstGeom prst="rect">
            <a:avLst/>
          </a:prstGeom>
          <a:noFill/>
        </p:spPr>
      </p:pic>
      <p:pic>
        <p:nvPicPr>
          <p:cNvPr id="2054" name="Picture 6" descr="E:\Мои документы\кытай\2020\071cb084-5098-43fe-8ee3-1948a8e4bfb4 (1).jpg"/>
          <p:cNvPicPr>
            <a:picLocks noChangeAspect="1" noChangeArrowheads="1"/>
          </p:cNvPicPr>
          <p:nvPr/>
        </p:nvPicPr>
        <p:blipFill>
          <a:blip r:embed="rId4"/>
          <a:srcRect t="6105" r="21094" b="1228"/>
          <a:stretch>
            <a:fillRect/>
          </a:stretch>
        </p:blipFill>
        <p:spPr bwMode="auto">
          <a:xfrm>
            <a:off x="4286248" y="5429240"/>
            <a:ext cx="2531651" cy="1428760"/>
          </a:xfrm>
          <a:prstGeom prst="rect">
            <a:avLst/>
          </a:prstGeom>
          <a:noFill/>
        </p:spPr>
      </p:pic>
      <p:sp>
        <p:nvSpPr>
          <p:cNvPr id="2056" name="AutoShape 8" descr="blob:https://web.whatsapp.com/14134faf-a5cc-40c9-be35-ba8b038dfa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57" name="Picture 9" descr="C:\Users\User\Downloads\WhatsApp Image 2021-06-08 at 15.36.15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55" y="3571876"/>
            <a:ext cx="1553777" cy="2071702"/>
          </a:xfrm>
          <a:prstGeom prst="rect">
            <a:avLst/>
          </a:prstGeom>
          <a:noFill/>
        </p:spPr>
      </p:pic>
      <p:pic>
        <p:nvPicPr>
          <p:cNvPr id="10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5611631"/>
            <a:ext cx="785786" cy="100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2020-2021-окуу жылы.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Бүтүрүүчүлөр Кытайга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C:\Users\User\Downloads\WhatsApp Image 2021-08-23 at 15.10.49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3357554" y="2000240"/>
            <a:ext cx="2214578" cy="3143272"/>
          </a:xfrm>
          <a:prstGeom prst="rect">
            <a:avLst/>
          </a:prstGeom>
          <a:noFill/>
        </p:spPr>
      </p:pic>
      <p:pic>
        <p:nvPicPr>
          <p:cNvPr id="5" name="Picture 3" descr="E:\Мои документы\кытай\Кубанычбекова Берм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14" y="2000240"/>
            <a:ext cx="2191360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User\Downloads\WhatsApp Image 2021-08-17 at 09.08.3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928802"/>
            <a:ext cx="2000264" cy="32861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5143512"/>
            <a:ext cx="2214578" cy="10001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Кубанычбекова Бермет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Тяньцзинь шаары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5072074"/>
            <a:ext cx="2295540" cy="8667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Асангулова Аяна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Пекин шаары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5000636"/>
            <a:ext cx="2000264" cy="10001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Дуванаев Амантур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Пекин шаары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6024425"/>
            <a:ext cx="785818" cy="83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6" y="0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Бүтүрүүчүлөр эл аралык окуу жайларда</a:t>
            </a:r>
            <a:endParaRPr lang="ru-RU" sz="3200" dirty="0"/>
          </a:p>
        </p:txBody>
      </p:sp>
      <p:pic>
        <p:nvPicPr>
          <p:cNvPr id="1027" name="Picture 3" descr="C:\Users\User\Downloads\WhatsApp Image 2021-06-08 at 17.12.24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86116" y="1285860"/>
            <a:ext cx="1928826" cy="2643206"/>
          </a:xfrm>
          <a:prstGeom prst="rect">
            <a:avLst/>
          </a:prstGeom>
          <a:noFill/>
        </p:spPr>
      </p:pic>
      <p:pic>
        <p:nvPicPr>
          <p:cNvPr id="37892" name="Picture 4" descr="E:\Мои документы\суроттор\2020-2021\Кадырова Элну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0342" y="4286256"/>
            <a:ext cx="1657894" cy="2286016"/>
          </a:xfrm>
          <a:prstGeom prst="rect">
            <a:avLst/>
          </a:prstGeom>
          <a:noFill/>
        </p:spPr>
      </p:pic>
      <p:pic>
        <p:nvPicPr>
          <p:cNvPr id="1028" name="Picture 4" descr="C:\Users\User\Downloads\WhatsApp Image 2021-09-01 at 19.40.13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85861"/>
            <a:ext cx="2428892" cy="2571768"/>
          </a:xfrm>
          <a:prstGeom prst="rect">
            <a:avLst/>
          </a:prstGeom>
          <a:noFill/>
        </p:spPr>
      </p:pic>
      <p:pic>
        <p:nvPicPr>
          <p:cNvPr id="4" name="Picture 3" descr="E:\Мои документы\суроттор\2020-2021\WhatsApp Image 2021-06-08 at 16.53.1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357298"/>
            <a:ext cx="1928826" cy="23669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42910" y="3500438"/>
            <a:ext cx="1857388" cy="642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Жолдошбеков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Аман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Хемниц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3500438"/>
            <a:ext cx="1928826" cy="5715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Жакыпова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Касиет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6446" y="3286124"/>
            <a:ext cx="2428892" cy="642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Муратбекова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Касиет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Чехия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472" y="6000768"/>
            <a:ext cx="1785950" cy="6429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ңиз кызы Аделина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Словакия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6091222"/>
            <a:ext cx="1785950" cy="7143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Кадырова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Элнура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Чехия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User\Downloads\WhatsApp Image 2021-09-02 at 12.02.4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86256"/>
            <a:ext cx="1785950" cy="1619260"/>
          </a:xfrm>
          <a:prstGeom prst="rect">
            <a:avLst/>
          </a:prstGeom>
          <a:noFill/>
        </p:spPr>
      </p:pic>
      <p:pic>
        <p:nvPicPr>
          <p:cNvPr id="18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5429264"/>
            <a:ext cx="928662" cy="1185343"/>
          </a:xfrm>
          <a:prstGeom prst="rect">
            <a:avLst/>
          </a:prstGeom>
          <a:noFill/>
        </p:spPr>
      </p:pic>
      <p:pic>
        <p:nvPicPr>
          <p:cNvPr id="1029" name="Picture 5" descr="C:\Users\User\Downloads\WhatsApp Image 2021-09-02 at 21.03.21 (1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4357694"/>
            <a:ext cx="1714512" cy="192845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714612" y="6143644"/>
            <a:ext cx="1714512" cy="7143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Русланбекова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Айназик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Мои документы\суроттор\2020-2021\Юсупжанов Атабек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4071942"/>
            <a:ext cx="1728774" cy="201928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072330" y="5929330"/>
            <a:ext cx="1643074" cy="9286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Юсупжанов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Атабек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Корей тилинен учурда жергиликтүү  1 мугалим, 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эмгектенет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Picture 4" descr="C:\Users\User\Downloads\WhatsApp Image 2021-08-26 at 16.49.01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 bwMode="auto">
          <a:xfrm rot="759006">
            <a:off x="5287001" y="1686991"/>
            <a:ext cx="2536461" cy="2373309"/>
          </a:xfrm>
          <a:prstGeom prst="roundRect">
            <a:avLst/>
          </a:prstGeom>
          <a:noFill/>
        </p:spPr>
      </p:pic>
      <p:pic>
        <p:nvPicPr>
          <p:cNvPr id="5" name="Picture 8" descr="E:\Мои документы\суроттор\знание-glob-13226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929198"/>
            <a:ext cx="1103182" cy="1363248"/>
          </a:xfrm>
          <a:prstGeom prst="rect">
            <a:avLst/>
          </a:prstGeom>
          <a:noFill/>
        </p:spPr>
      </p:pic>
      <p:pic>
        <p:nvPicPr>
          <p:cNvPr id="48130" name="Picture 2" descr="E:\Мои документы\Корейский\4807a6de-30e4-4735-a927-99eb76faa7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82065">
            <a:off x="751946" y="1679724"/>
            <a:ext cx="2859087" cy="2633651"/>
          </a:xfrm>
          <a:prstGeom prst="roundRect">
            <a:avLst/>
          </a:prstGeom>
          <a:noFill/>
        </p:spPr>
      </p:pic>
      <p:pic>
        <p:nvPicPr>
          <p:cNvPr id="48131" name="Picture 3" descr="E:\Мои документы\Корейский\1d4d8ce4-42d3-4142-a758-7ca8203b6f34.jpg"/>
          <p:cNvPicPr>
            <a:picLocks noChangeAspect="1" noChangeArrowheads="1"/>
          </p:cNvPicPr>
          <p:nvPr/>
        </p:nvPicPr>
        <p:blipFill>
          <a:blip r:embed="rId4"/>
          <a:srcRect r="13999" b="11999"/>
          <a:stretch>
            <a:fillRect/>
          </a:stretch>
        </p:blipFill>
        <p:spPr bwMode="auto">
          <a:xfrm>
            <a:off x="3143240" y="3934992"/>
            <a:ext cx="3071834" cy="235745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резентация на тему: &quot;История эстрадных стилей и направлений в современной  музыке.&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/>
          <p:cNvCxnSpPr/>
          <p:nvPr/>
        </p:nvCxnSpPr>
        <p:spPr>
          <a:xfrm flipH="1" flipV="1">
            <a:off x="2314668" y="2385971"/>
            <a:ext cx="1235353" cy="9073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29" name="Группа 1028"/>
          <p:cNvGrpSpPr/>
          <p:nvPr/>
        </p:nvGrpSpPr>
        <p:grpSpPr>
          <a:xfrm>
            <a:off x="485402" y="356181"/>
            <a:ext cx="8209706" cy="6392138"/>
            <a:chOff x="614366" y="655900"/>
            <a:chExt cx="8209706" cy="6392138"/>
          </a:xfrm>
        </p:grpSpPr>
        <p:grpSp>
          <p:nvGrpSpPr>
            <p:cNvPr id="1027" name="Группа 1026"/>
            <p:cNvGrpSpPr/>
            <p:nvPr/>
          </p:nvGrpSpPr>
          <p:grpSpPr>
            <a:xfrm>
              <a:off x="614366" y="655900"/>
              <a:ext cx="8209706" cy="6392138"/>
              <a:chOff x="614366" y="655900"/>
              <a:chExt cx="8209706" cy="6392138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1821829" y="659073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Фольк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</a:t>
                </a:r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6804248" y="1484784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Манас таануу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6968687" y="494966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Хор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3598967" y="659073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Чопо чоор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6931099" y="263691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Вокал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6964775" y="3791869"/>
                <a:ext cx="183867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Актердук чеберчилик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5327159" y="764704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Темир ооз комуз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755576" y="3898829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Бий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614366" y="271730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Дастан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718437" y="155679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Комуз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3916376" y="5895910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Шахмат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5796136" y="5859465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Аспап жасоо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755576" y="5050957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Тогуз коргоол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2051720" y="5869944"/>
                <a:ext cx="1826084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Кикбоксинг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334850" y="2918683"/>
                <a:ext cx="2485200" cy="1584176"/>
              </a:xfrm>
              <a:prstGeom prst="ellipse">
                <a:avLst/>
              </a:prstGeom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Ийримдер</a:t>
                </a:r>
                <a:endPara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1880461" y="655900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Фольк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</a:t>
                </a:r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3630539" y="659073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Чопо чоор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645938" y="271730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Дастан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750009" y="1556792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Комуз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6824873" y="1490449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Манас таануу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Овал 75"/>
              <p:cNvSpPr/>
              <p:nvPr/>
            </p:nvSpPr>
            <p:spPr>
              <a:xfrm>
                <a:off x="6951724" y="2642577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Вокал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6985400" y="3797534"/>
                <a:ext cx="183867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Актердук чеберчилик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5347784" y="770369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Темир ооз комуз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1874026" y="664738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Фольклор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3651164" y="664738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Чопо чоор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666563" y="2722967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Дастан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Овал 81"/>
              <p:cNvSpPr/>
              <p:nvPr/>
            </p:nvSpPr>
            <p:spPr>
              <a:xfrm>
                <a:off x="770634" y="1562457"/>
                <a:ext cx="1728192" cy="1152128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rect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6958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Комуз</a:t>
                </a:r>
                <a:endParaRPr lang="ru-RU" sz="1600" b="1" dirty="0">
                  <a:solidFill>
                    <a:srgbClr val="6958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Прямая со стрелкой 7"/>
            <p:cNvCxnSpPr/>
            <p:nvPr/>
          </p:nvCxnSpPr>
          <p:spPr>
            <a:xfrm flipH="1" flipV="1">
              <a:off x="2964763" y="1811202"/>
              <a:ext cx="913041" cy="125775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5724128" y="4077072"/>
              <a:ext cx="1244559" cy="4257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5820050" y="3293366"/>
              <a:ext cx="1144726" cy="37416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V="1">
              <a:off x="5724128" y="2453013"/>
              <a:ext cx="1440161" cy="92074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flipV="1">
              <a:off x="5027439" y="1916832"/>
              <a:ext cx="912713" cy="104469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 flipV="1">
              <a:off x="4494635" y="1808028"/>
              <a:ext cx="48944" cy="110535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H="1">
              <a:off x="2475824" y="4077072"/>
              <a:ext cx="945459" cy="3450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 flipH="1" flipV="1">
              <a:off x="2336880" y="3373760"/>
              <a:ext cx="997970" cy="8760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5483795" y="4311986"/>
              <a:ext cx="1571557" cy="105396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5327159" y="4367933"/>
              <a:ext cx="1000455" cy="152797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4577450" y="4502859"/>
              <a:ext cx="66559" cy="13713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 flipH="1">
              <a:off x="3003336" y="4502859"/>
              <a:ext cx="1331668" cy="137895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 flipH="1">
              <a:off x="2324104" y="4367933"/>
              <a:ext cx="1554379" cy="99801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" y="0"/>
            <a:ext cx="1419319" cy="13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Замещающее содержимое 99"/>
          <p:cNvPicPr/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400050" y="260350"/>
            <a:ext cx="8032750" cy="6142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29385" y="1196340"/>
            <a:ext cx="700341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1A356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Мектептин </a:t>
            </a:r>
            <a:endParaRPr lang="en-US" sz="5400" b="1" cap="none" spc="50" dirty="0" smtClean="0">
              <a:ln w="11430"/>
              <a:solidFill>
                <a:srgbClr val="1A356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50" dirty="0" smtClean="0">
                <a:ln w="11430"/>
                <a:solidFill>
                  <a:srgbClr val="1A356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ишмердүүлүгү</a:t>
            </a:r>
            <a:endParaRPr lang="en-US" sz="5400" b="1" cap="none" spc="50" dirty="0" smtClean="0">
              <a:ln w="11430"/>
              <a:solidFill>
                <a:srgbClr val="1A356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ы - Страница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32983" y="1861667"/>
            <a:ext cx="8712967" cy="41068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Кыргыз Республикасынын «Аймактарды өнүктүрүү», «Балдарды коргоо» жылына карата «Бала чак-2021» эл аралык конкурс-фестивалда  «Эргиме» фольклор ансамбли -               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орун,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даражадыгы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иплом. Жетекчиси Токсонбаева Нурпейил.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476672"/>
            <a:ext cx="748883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Ийримге катышкан окуучулардын </a:t>
            </a:r>
            <a:endParaRPr lang="en-US" sz="2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жетишкендиктери</a:t>
            </a:r>
            <a:b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2020-2021-окуу жылы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4218"/>
            <a:ext cx="2997048" cy="19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02" y="3679597"/>
            <a:ext cx="2196244" cy="24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33" y="3870258"/>
            <a:ext cx="2815745" cy="211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ы - Страница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012" y="404664"/>
            <a:ext cx="8712967" cy="1728192"/>
          </a:xfrm>
        </p:spPr>
        <p:txBody>
          <a:bodyPr>
            <a:noAutofit/>
          </a:bodyPr>
          <a:lstStyle/>
          <a:p>
            <a:pPr marL="82550" indent="0">
              <a:buNone/>
            </a:pP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.«Мен Кыргызстандык экениме сыймыктанам!» шаардык конкурсунда Русланбекова Аруузада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орун, Бишкек шаардык мэриясынын Билим Берүү башкармалыгынын грамотасы. Жетекчиси, Азат уулу Акыл.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«Мен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Кыргызстандык экениме сыймыктанам!» шаардык конкурсунда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Бейшеналиева Айтурган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орун, Бишкек шаардык мэриясынын Билим Берүү башкармалыгынын грамотасы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Республикада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кызыктыруучу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сыйлык.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Жетекчиси Токтобек кызы Беназира.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3" y="3140968"/>
            <a:ext cx="3923928" cy="3740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E:\Мои документы\кытай\2020\33ae8c73-d913-4c04-8182-1920006357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3212976"/>
            <a:ext cx="3456384" cy="3591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87624" y="764704"/>
            <a:ext cx="7406640" cy="21602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боюнча:</a:t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7406640" cy="2160240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Мектеп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лигасы»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оюнунда,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кыздар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командасы райондо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2-орун, шаарда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3-орун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Спорт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мектептери арасында шаардык спартакиада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балдар 2-орун, кыздар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2-орун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Машыктыруучусу Абдыкалыков Төлөн </a:t>
            </a:r>
            <a:endParaRPr lang="ru-RU" dirty="0"/>
          </a:p>
        </p:txBody>
      </p:sp>
      <p:sp>
        <p:nvSpPr>
          <p:cNvPr id="8" name="AutoShape 2" descr="blob:https://web.whatsapp.com/bfe03816-b927-4c39-bc34-16f1a96cd5c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3" y="3068960"/>
            <a:ext cx="360161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89774"/>
            <a:ext cx="3357399" cy="2518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530628"/>
            <a:ext cx="2935255" cy="2201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62159"/>
            <a:ext cx="4227949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15616" y="881176"/>
            <a:ext cx="7498080" cy="4800600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en-US" sz="20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«Мектеп лигасы» оюнунда райондо 1-орун. </a:t>
            </a:r>
            <a:endParaRPr lang="en-US" sz="2000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en-US" sz="20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Машыктыруучусу  Шабданов Мирбек.</a:t>
            </a:r>
            <a:endParaRPr lang="ru-RU" sz="20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5486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боюнча:</a:t>
            </a:r>
            <a:b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4" y="2204864"/>
            <a:ext cx="4424642" cy="2708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67" y="1665543"/>
            <a:ext cx="4356069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Бишкек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шаарындагы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Б.О.С.М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күнүнө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карата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өткөрүгөн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квалификациялык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турнирде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68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Даниярова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2-орунду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ээлеп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разрядды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68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2.Карыбеков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Жакшылык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2-орунду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ээлеп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разрядды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официалдуу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турдо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толтурду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Машыктыруучусу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Сагыналиев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Рамиль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024336" cy="280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4461"/>
            <a:ext cx="3425993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5611" y="116632"/>
            <a:ext cx="3832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Шахмат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087868"/>
            <a:ext cx="3569600" cy="3297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841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Тогуз коргоол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боюнча:</a:t>
            </a:r>
            <a:b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705026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Чолпон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шаарында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5-августтан 12-августка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чейин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эгемендүүлүгүнүн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жылдыгына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карата 20-кылымдын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эң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мыкты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тогуз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коргоолчусу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Ө.Касымакуновдун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элесине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арналган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тогуз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коргоол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аралык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таймаш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өттү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Таймашта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8-Ж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классынын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окуучусу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Сабыралиева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Сезим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2-орунга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Машыктыруучусу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Сагынбекова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Жаңыл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51793"/>
            <a:ext cx="2376264" cy="3696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5" descr="blob:https://web.whatsapp.com/0bf838fa-301f-4c15-b295-e093c35e11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AutoShape 7" descr="blob:https://web.whatsapp.com/0bf838fa-301f-4c15-b295-e093c35e11a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64963"/>
            <a:ext cx="2174666" cy="3106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2448272" cy="3604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КОШУМЧА АКЫ ТӨЛӨП ОКУТУУЧУ САБАКТАР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2021-2022-окуу жылы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643998" cy="6286544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Кошумча билим берүү сабактарынын максаты-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окуучулардын билим сапатын жана жетишүүсүн жогорулатуу, окуучуларды ЖРТке даярдоосу, чет тилдерди өздөштүрүү менен бирге эл аралык стандарттагы  “Тил дипломуна” ээ    болуу,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райондук, шаардык, республикалык  олимпиадаларга, проекттик иштерге катыштыруу.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Биздин жана чет өлкөдөгү ЖОЖ тапшыруу үчүн, багыттуу окутууну күчөтүүнү талап кылат.(мисалы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ЖРТ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үчүн математика, чет тилдер үйрөнүү менен окуу жана иштөө)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643998" cy="628654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“Бекитемин”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 Республикасынын Билим берүү жана илим министрлиги №1465/1 буйрук,  2021 ж. 23.08.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2021-2022-окуу жылына мамлекеттик муниципалдык жалпы билим берүүчү уюмдары тарабынан көрсөтүлүүчү кошумча билим берүү кызматтарына баалардын прейскуранты (саатына сом менен)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2936614"/>
          <a:ext cx="8215371" cy="336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43"/>
                <a:gridCol w="2013171"/>
                <a:gridCol w="2094514"/>
                <a:gridCol w="2053843"/>
              </a:tblGrid>
              <a:tr h="54145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Окутуунун деңгээли</a:t>
                      </a:r>
                      <a:endParaRPr lang="ru-RU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Билим берүү</a:t>
                      </a:r>
                      <a:endParaRPr lang="ru-RU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 тили</a:t>
                      </a:r>
                      <a:endParaRPr lang="ru-RU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Маданият таануу боюнча</a:t>
                      </a:r>
                      <a:endParaRPr lang="ru-RU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302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Башталгыч мектеп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950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 үчүн 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II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деңгээл</a:t>
                      </a:r>
                      <a:endParaRPr lang="en-US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(5-9 класс)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950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 үчүн 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деңгээл      (10-11-класс)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Башталгыч класстарда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(1-3- класстар)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2" y="1397000"/>
          <a:ext cx="810384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324"/>
                <a:gridCol w="2844766"/>
                <a:gridCol w="1415406"/>
                <a:gridCol w="1008112"/>
                <a:gridCol w="21602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предмет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Сааты  (жумасына)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баасы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 айга төлөнүүчү суммасы (сом)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Математика</a:t>
                      </a:r>
                      <a:endParaRPr lang="en-US" sz="2800" dirty="0" smtClean="0"/>
                    </a:p>
                    <a:p>
                      <a:pPr algn="l"/>
                      <a:r>
                        <a:rPr lang="en-US" sz="2800" dirty="0" smtClean="0"/>
                        <a:t>Кыргыз тили Орус тили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55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/>
                    </a:p>
                    <a:p>
                      <a:pPr algn="ctr"/>
                      <a:r>
                        <a:rPr lang="en-US" sz="2800" b="1" dirty="0" smtClean="0"/>
                        <a:t>231</a:t>
                      </a:r>
                      <a:endParaRPr lang="en-US" sz="2800" b="1" dirty="0" smtClean="0"/>
                    </a:p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Англис тили, Немец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210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Кытай тили</a:t>
                      </a:r>
                      <a:endParaRPr lang="en-US" sz="2800" dirty="0" smtClean="0"/>
                    </a:p>
                    <a:p>
                      <a:r>
                        <a:rPr lang="en-US" sz="2800" dirty="0" smtClean="0"/>
                        <a:t>Немец</a:t>
                      </a:r>
                      <a:r>
                        <a:rPr lang="en-US" sz="2800" baseline="0" dirty="0" smtClean="0"/>
                        <a:t>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420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Салттуу музыка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210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мектептердин ишмердүүлүгүнүн рейтинги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Бишкек шаарында 2020-2021-окуу жылынын жыйынтыгы менен мектептердин ишмердүүлүгүнүн рейтинги чыгарылып, гимназиябыз алдыңкы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мектептин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катарына кирди.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o"/>
            </a:pPr>
            <a:r>
              <a:rPr lang="ru-RU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алтын тамга, 9-класстардын өзгөчө үлгүдөгү күбөлүк, шаардык, республикалык олимпиада, проектик иштер, шаардык, республикалык деңгээлдеги иш-чаралырдын жыйынтыгы менен чыгарылат.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Башталгыч класстарда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(1-3- класстар каникул болгон айларга)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2" y="1397000"/>
          <a:ext cx="810384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324"/>
                <a:gridCol w="2844766"/>
                <a:gridCol w="1415406"/>
                <a:gridCol w="1008112"/>
                <a:gridCol w="21602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предмет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Сааты  (жумасына)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баасы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 айга төлөнүүчү суммасы (сом)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Математика</a:t>
                      </a:r>
                      <a:endParaRPr lang="en-US" sz="2800" dirty="0" smtClean="0"/>
                    </a:p>
                    <a:p>
                      <a:pPr algn="l"/>
                      <a:r>
                        <a:rPr lang="en-US" sz="2800" dirty="0" smtClean="0"/>
                        <a:t>Кыргыз тили Орус тили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55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/>
                    </a:p>
                    <a:p>
                      <a:pPr algn="ctr"/>
                      <a:r>
                        <a:rPr lang="en-US" sz="2800" b="1" dirty="0" smtClean="0"/>
                        <a:t>173</a:t>
                      </a:r>
                      <a:endParaRPr lang="en-US" sz="2800" b="1" dirty="0" smtClean="0"/>
                    </a:p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Англис тили, Немец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158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Кытай тили</a:t>
                      </a:r>
                      <a:endParaRPr lang="en-US" sz="2800" dirty="0" smtClean="0"/>
                    </a:p>
                    <a:p>
                      <a:r>
                        <a:rPr lang="en-US" sz="2800" dirty="0" smtClean="0"/>
                        <a:t>Немец</a:t>
                      </a:r>
                      <a:r>
                        <a:rPr lang="en-US" sz="2800" baseline="0" dirty="0" smtClean="0"/>
                        <a:t>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315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Салттуу музыка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158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Башталгыч класстарда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 класстар)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2" y="1397000"/>
          <a:ext cx="771531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6"/>
                <a:gridCol w="2428892"/>
                <a:gridCol w="1500198"/>
                <a:gridCol w="928694"/>
                <a:gridCol w="22145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предмет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Сааты  (жумасына)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баасы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 айга төлөнүүчү суммасы (сом)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Математика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55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462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Англис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420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Немец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420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Кытай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420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Корей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420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Башталгыч класстарда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(4-класстар каникул болгон айларга)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2" y="1643051"/>
          <a:ext cx="7715310" cy="3985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6"/>
                <a:gridCol w="2571768"/>
                <a:gridCol w="1571636"/>
                <a:gridCol w="857256"/>
                <a:gridCol w="2071704"/>
              </a:tblGrid>
              <a:tr h="10341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№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предмет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Сааты  (жумасына)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баасы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 айга төлөнүүчү суммасы (сом)</a:t>
                      </a:r>
                      <a:endParaRPr lang="ru-RU" sz="2000" b="1" dirty="0"/>
                    </a:p>
                  </a:txBody>
                  <a:tcPr/>
                </a:tc>
              </a:tr>
              <a:tr h="60783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Математика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55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346</a:t>
                      </a:r>
                      <a:endParaRPr lang="ru-RU" sz="2800" b="1" dirty="0"/>
                    </a:p>
                  </a:txBody>
                  <a:tcPr/>
                </a:tc>
              </a:tr>
              <a:tr h="58599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Англис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315</a:t>
                      </a:r>
                      <a:endParaRPr lang="en-US" sz="2800" b="1" dirty="0" smtClean="0"/>
                    </a:p>
                  </a:txBody>
                  <a:tcPr/>
                </a:tc>
              </a:tr>
              <a:tr h="58599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Немец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315</a:t>
                      </a:r>
                      <a:endParaRPr lang="en-US" sz="2800" b="1" dirty="0" smtClean="0"/>
                    </a:p>
                  </a:txBody>
                  <a:tcPr/>
                </a:tc>
              </a:tr>
              <a:tr h="58599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Кытай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 smtClean="0"/>
                        <a:t>315</a:t>
                      </a:r>
                      <a:endParaRPr lang="ru-RU" sz="2800" b="1" dirty="0" smtClean="0"/>
                    </a:p>
                  </a:txBody>
                  <a:tcPr/>
                </a:tc>
              </a:tr>
              <a:tr h="58599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Корей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 smtClean="0"/>
                        <a:t>315</a:t>
                      </a:r>
                      <a:endParaRPr lang="ru-RU" sz="2800" b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5-11- класстарда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2" y="1397000"/>
          <a:ext cx="8215373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18"/>
                <a:gridCol w="2744410"/>
                <a:gridCol w="1500198"/>
                <a:gridCol w="928030"/>
                <a:gridCol w="23581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Сааты  (жумасына)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баасы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айга төлөнүүчү суммасы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Математика</a:t>
                      </a:r>
                      <a:endParaRPr 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488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Англис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437 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Немец тили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437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Кытай тили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437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Корей тили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437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429420"/>
          </a:xfrm>
        </p:spPr>
        <p:txBody>
          <a:bodyPr/>
          <a:lstStyle/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5-11- класстарда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(каникул болгон айларга)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3" y="1485658"/>
          <a:ext cx="8501124" cy="3424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675"/>
                <a:gridCol w="2621541"/>
                <a:gridCol w="1982692"/>
                <a:gridCol w="1062787"/>
                <a:gridCol w="2196429"/>
              </a:tblGrid>
              <a:tr h="7483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Сааты  (жумасына)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баасы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айга төлөнүүчү суммасы</a:t>
                      </a:r>
                      <a:endParaRPr lang="ru-RU" dirty="0"/>
                    </a:p>
                  </a:txBody>
                  <a:tcPr/>
                </a:tc>
              </a:tr>
              <a:tr h="54696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Математика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366</a:t>
                      </a:r>
                      <a:endParaRPr lang="ru-RU" sz="2800" b="1" dirty="0"/>
                    </a:p>
                  </a:txBody>
                  <a:tcPr/>
                </a:tc>
              </a:tr>
              <a:tr h="57435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Корей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328</a:t>
                      </a:r>
                      <a:endParaRPr lang="ru-RU" sz="2800" b="1" dirty="0"/>
                    </a:p>
                  </a:txBody>
                  <a:tcPr/>
                </a:tc>
              </a:tr>
              <a:tr h="4632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Англис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328</a:t>
                      </a:r>
                      <a:endParaRPr lang="ru-RU" sz="2800" b="1" dirty="0"/>
                    </a:p>
                  </a:txBody>
                  <a:tcPr/>
                </a:tc>
              </a:tr>
              <a:tr h="4632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Немец</a:t>
                      </a:r>
                      <a:r>
                        <a:rPr lang="en-US" sz="2800" baseline="0" dirty="0" smtClean="0"/>
                        <a:t>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328</a:t>
                      </a:r>
                      <a:endParaRPr lang="ru-RU" sz="2800" b="1" dirty="0"/>
                    </a:p>
                  </a:txBody>
                  <a:tcPr/>
                </a:tc>
              </a:tr>
              <a:tr h="4632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Кытай тили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328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33556" cy="115090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Кошумча билим берүү кызматтарын банк реквизиттер: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2900" y="1825625"/>
            <a:ext cx="8333556" cy="4555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 центральное казначейство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4402011243001804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БИК  440001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платежа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1423 2400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Назначение: плата за оказание дополнительно-образовательных услуг  школьными учреждениями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1039813"/>
            <a:ext cx="8820472" cy="4681537"/>
          </a:xfrm>
        </p:spPr>
        <p:txBody>
          <a:bodyPr>
            <a:noAutofit/>
          </a:bodyPr>
          <a:lstStyle/>
          <a:p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үндөлүк» электрондук системасы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кызматынын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жардамы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окуучу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тууралуу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толук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маалыматты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электрондук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тиркеме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аркылуу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алышат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балдарынын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сабактардан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канча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алганын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энелер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көрүп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турууга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мүмкүнчүлүк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түзүлгөн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мындан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сырткары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кайсыл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убакытта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баласы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чыкканын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өздөрү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кайсыл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жүрбөсүн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көзөмөлдөп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болот.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60648"/>
            <a:ext cx="7704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</a:t>
            </a:r>
            <a:r>
              <a:rPr lang="en-US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үндөлүк»</a:t>
            </a:r>
            <a:endParaRPr lang="en-US" sz="36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электрондук системасы 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c929b320-3c32-4d37-8963-b32077d269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 descr="blob:https://web.whatsapp.com/c929b320-3c32-4d37-8963-b32077d2693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" y="160337"/>
            <a:ext cx="9096946" cy="640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«Келечек» мектеби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en-US" sz="2400" dirty="0" smtClean="0"/>
              <a:t>	«</a:t>
            </a:r>
            <a:r>
              <a:rPr lang="en-US" sz="2400" dirty="0" smtClean="0"/>
              <a:t>Келечек» мектеби долбооруна республикадан 10 мектеп кирген. Бишкек шааарынан биздин гимназия. Бул долбоордун алкагында окуу кабинеттерине, мектептин айрым аймактарына видео көзөмөл </a:t>
            </a:r>
            <a:r>
              <a:rPr lang="en-US" sz="2400" dirty="0" smtClean="0"/>
              <a:t>коюлат. Химия</a:t>
            </a:r>
            <a:r>
              <a:rPr lang="en-US" sz="2400" dirty="0" smtClean="0"/>
              <a:t>, физика, биология кабинеттерине лабораториялык иштерди өткөрүүгө керектүү куралдар, эмеректер, информатика кабинети компьютерлер жана эмеректер менен жабдылат.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600200"/>
            <a:ext cx="8066857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Туруктуу мектептерди глобалдык издөө” демилгесинин ишмердүүлүгүнүн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маалыматы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Демилге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дүйнөнүн 9 өлкөсүндө жүргүзүлүүдө. Глобалдык экологиялык стратегиялар институту тарабынан ишке ашырууга мүмкүн болду.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Туруктуу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жашоо жана билим берүү программасы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Бириккен Улуттар уюму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 –чөйрөнү коргоо боюнча 10 жылдык туруктуу керектөө жана өндүрүү  программаларынын алкагындагы 6 программанын бири.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«Туруктуу мектептерди глобалдык издөө»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демилгени КРнын экология жана климат боюнча Мамлекеттик комитетинин жетекчилиги менен Кыргыз Республикасынын Билим берүү жана илим министрлиги, Кыргыз билим берүү академиясы , билим берүү мекемелери  ж.б. менен биргеликте ишке ашууда.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2457"/>
            <a:ext cx="1152128" cy="975671"/>
          </a:xfrm>
          <a:prstGeom prst="rect">
            <a:avLst/>
          </a:prstGeom>
        </p:spPr>
      </p:pic>
      <p:pic>
        <p:nvPicPr>
          <p:cNvPr id="5" name="Picture 5" descr="10-летняя Рамочная Программа (10РП)  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42457"/>
            <a:ext cx="2700998" cy="8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6" name="Picture 4" descr="annex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1"/>
            <a:ext cx="2515776" cy="133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sz="quarter" idx="1"/>
          </p:nvPr>
        </p:nvSpPr>
        <p:spPr>
          <a:xfrm>
            <a:off x="395536" y="692696"/>
            <a:ext cx="8390029" cy="600837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 кароо-сынак жүргүзүлүп,натыйжада, Нарын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районундагы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Түгөлбай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уулу Усупбек орто мектеби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Бакай-Ата районундагы  Жунусов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Баратбай атындагы орто мектеби жана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Ысык-Ата районун дагы Буденовка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 мектептери  сынактан тандалып алынды.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 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  4 мектептин бири болуп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Т.Сатылганов атындагы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№69 окуу-тарбия комплекс-гимназиясы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тандалып, 2019-жылдын декабрь айынан бери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Туруктуу мектептерди глобалдык издөө”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демилгеси менен кызматташтыкта тыгыз иш жүргүзүлдү. Демилгенин алкагында окуу –тарбия процессинде иш-чаралар алып барылды. Мектептин инфраструктурасына өзгөрүүлөр жүргүзүлдү.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Объект 13"/>
          <p:cNvSpPr txBox="1"/>
          <p:nvPr/>
        </p:nvSpPr>
        <p:spPr>
          <a:xfrm>
            <a:off x="736575" y="11956"/>
            <a:ext cx="7454769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7015" indent="-247015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77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53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29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5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81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33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3095" indent="-24701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7467600" cy="868958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Оранжереядагы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жаңы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жашылдандыруу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8138865" cy="4831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 </a:t>
            </a:r>
            <a:r>
              <a:rPr lang="ru-RU" dirty="0" smtClean="0"/>
              <a:t>   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Мектептин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оранжереясын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кайрадан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калыбына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келтирүү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жашылдандыруу</a:t>
            </a:r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уланууда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Жаңы</a:t>
            </a:r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өсүмдүктөрдүн</a:t>
            </a:r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түрлөрү</a:t>
            </a:r>
            <a:r>
              <a:rPr lang="ru-RU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отургузулуп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коллектору </a:t>
            </a:r>
            <a:r>
              <a:rPr lang="ru-RU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орнотулду</a:t>
            </a:r>
            <a:r>
              <a:rPr lang="ru-RU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5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260" y="404495"/>
            <a:ext cx="7997825" cy="73088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</a:t>
            </a:r>
            <a:r>
              <a:rPr 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 Ачык асман алдындагы класс ” 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260" y="1628775"/>
            <a:ext cx="7980045" cy="47834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“ Ачык асман алдындагы классы ”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мектептин  ортосундагы аянтчага  уюштурулду. Ийне жалбырактуу өсүмдүктөрдүн  түрлөрү , бадалдар өсүмдүктөрү , көп жылдык чөп өсүмдүктөрү отургузулду .  Биология, табият таануу , көркөм өнөр, технология ,  чет тил (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немец, англис, кытай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корей ) орус тили жана адабияты предметтери сабак өтүшөт. Ар түрдүү экологияга байланышкан </a:t>
            </a:r>
            <a:r>
              <a:rPr lang="en-US" sz="2800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иш-чаралар </a:t>
            </a:r>
            <a:r>
              <a:rPr lang="en-US" sz="2800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өтүлөт .</a:t>
            </a:r>
            <a:r>
              <a:rPr lang="en-US" sz="2800" b="1" i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13098</Words>
  <Application>WPS Presentation</Application>
  <PresentationFormat>Экран (4:3)</PresentationFormat>
  <Paragraphs>1075</Paragraphs>
  <Slides>47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4" baseType="lpstr">
      <vt:lpstr>Arial</vt:lpstr>
      <vt:lpstr>SimSun</vt:lpstr>
      <vt:lpstr>Wingdings</vt:lpstr>
      <vt:lpstr>Wingdings</vt:lpstr>
      <vt:lpstr>Wingdings 2</vt:lpstr>
      <vt:lpstr>Times New Roman</vt:lpstr>
      <vt:lpstr>Calibri</vt:lpstr>
      <vt:lpstr>Times New Roman</vt:lpstr>
      <vt:lpstr>Malgun Gothic</vt:lpstr>
      <vt:lpstr>Century Schoolbook</vt:lpstr>
      <vt:lpstr>Century</vt:lpstr>
      <vt:lpstr>Microsoft YaHei</vt:lpstr>
      <vt:lpstr>Arial Unicode MS</vt:lpstr>
      <vt:lpstr>Wingdings</vt:lpstr>
      <vt:lpstr>Euphemia</vt:lpstr>
      <vt:lpstr>Segoe Print</vt:lpstr>
      <vt:lpstr>Эркер</vt:lpstr>
      <vt:lpstr>Бишкек шаарындагы  Т. Сатылганов атындагы №69 окуу-тарбия комплекс-гимназиясы  Ата-энелер чогулушу</vt:lpstr>
      <vt:lpstr>Каралуучу маселелер:</vt:lpstr>
      <vt:lpstr>PowerPoint 演示文稿</vt:lpstr>
      <vt:lpstr>мектептердин ишмердүүлүгүнүн рейтинги</vt:lpstr>
      <vt:lpstr>«Келечек» мектеби</vt:lpstr>
      <vt:lpstr>PowerPoint 演示文稿</vt:lpstr>
      <vt:lpstr>PowerPoint 演示文稿</vt:lpstr>
      <vt:lpstr>             Оранжереядагы жаңы жашылдандыруу </vt:lpstr>
      <vt:lpstr> “ Ачык асман алдындагы класс ”  </vt:lpstr>
      <vt:lpstr> “ Келечек”  аллеясы </vt:lpstr>
      <vt:lpstr>PowerPoint 演示文稿</vt:lpstr>
      <vt:lpstr>«Ак кайың» бакчасы</vt:lpstr>
      <vt:lpstr>PowerPoint 演示文稿</vt:lpstr>
      <vt:lpstr>PowerPoint 演示文稿</vt:lpstr>
      <vt:lpstr>PowerPoint 演示文稿</vt:lpstr>
      <vt:lpstr>PowerPoint 演示文稿</vt:lpstr>
      <vt:lpstr>“Шыктуу балдар” жана чет тилдери боюнча маалымат</vt:lpstr>
      <vt:lpstr>  Предметтик олимпиада -2021 </vt:lpstr>
      <vt:lpstr>Чет тилдер олимпиада -2021</vt:lpstr>
      <vt:lpstr>                                        Шпрах диплом -2021</vt:lpstr>
      <vt:lpstr>Республикалык «Китеп окуу» сынагы </vt:lpstr>
      <vt:lpstr>Шаардык изилдөө иши</vt:lpstr>
      <vt:lpstr>      Волонтер-мугалимдер №69 гимназиясында кызматта  </vt:lpstr>
      <vt:lpstr> Шеньян политехникалык университети  Жайында 44 окуучу онлайн окушту.</vt:lpstr>
      <vt:lpstr>    Республикалык "Кытай достук көпүрөсү"-2021 </vt:lpstr>
      <vt:lpstr>2020-2021-окуу жылы.  Бүтүрүүчүлөр Кытайга </vt:lpstr>
      <vt:lpstr>Бүтүрүүчүлөр эл аралык окуу жайларда</vt:lpstr>
      <vt:lpstr>Корей тилинен учурда жергиликтүү  1 мугалим, 1 волонтер эмгектенет</vt:lpstr>
      <vt:lpstr>PowerPoint 演示文稿</vt:lpstr>
      <vt:lpstr>PowerPoint 演示文稿</vt:lpstr>
      <vt:lpstr>PowerPoint 演示文稿</vt:lpstr>
      <vt:lpstr>Волейбол боюнча: 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Кошумча билим берүү кызматтарын банк реквизиттер:</vt:lpstr>
      <vt:lpstr>  «күндөлүк» электрондук системасы кызматынын жардамы менен ар бир ата-эне, мугалим, окуучу тууралуу толук маалыматты электрондук тиркеме аркылуу ала алышат. балдарынын сабактардан канча баа алганын ата -энелер көрүп турууга мүмкүнчүлүк түзүлгөн. мындан сырткары, ата -эне кайсыл убакытта баласы мектепке кирип чыкканын, өздөрү кайсыл жерде жүрбөсүн көзөмөлдөп турса болот.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Бишкек шаарындагы Т. Сатылганов атындагы №69 окуу-тарбия комплекс-гимназиясы Ата-энелер чогулушу</dc:title>
  <dc:creator>Рахат</dc:creator>
  <cp:lastModifiedBy>Рахат</cp:lastModifiedBy>
  <cp:revision>14</cp:revision>
  <dcterms:created xsi:type="dcterms:W3CDTF">2021-09-20T09:13:00Z</dcterms:created>
  <dcterms:modified xsi:type="dcterms:W3CDTF">2021-09-21T12:59:46Z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58870B45A1C94DB0A71F4EF6D55686D3</vt:lpwstr>
  </property>
  <property fmtid="{D5CDD505-2E9C-101B-9397-08002B2CF9AE}" pid="3" name="KSOProductBuildVer">
    <vt:lpwstr>1033-11.2.0.10296</vt:lpwstr>
  </property>
</Properties>
</file>