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6" r:id="rId3"/>
    <p:sldId id="287" r:id="rId4"/>
    <p:sldId id="267" r:id="rId5"/>
    <p:sldId id="268" r:id="rId6"/>
    <p:sldId id="284" r:id="rId7"/>
    <p:sldId id="285" r:id="rId8"/>
    <p:sldId id="269" r:id="rId9"/>
    <p:sldId id="270" r:id="rId10"/>
    <p:sldId id="271" r:id="rId11"/>
    <p:sldId id="272" r:id="rId12"/>
    <p:sldId id="288" r:id="rId13"/>
    <p:sldId id="274" r:id="rId14"/>
    <p:sldId id="273" r:id="rId15"/>
    <p:sldId id="275" r:id="rId16"/>
    <p:sldId id="276" r:id="rId17"/>
    <p:sldId id="280" r:id="rId18"/>
    <p:sldId id="282" r:id="rId19"/>
    <p:sldId id="281" r:id="rId20"/>
    <p:sldId id="278" r:id="rId21"/>
    <p:sldId id="283" r:id="rId22"/>
    <p:sldId id="257" r:id="rId23"/>
    <p:sldId id="260" r:id="rId24"/>
    <p:sldId id="256" r:id="rId25"/>
    <p:sldId id="258" r:id="rId26"/>
    <p:sldId id="259" r:id="rId27"/>
    <p:sldId id="261" r:id="rId28"/>
    <p:sldId id="262" r:id="rId29"/>
    <p:sldId id="264" r:id="rId30"/>
    <p:sldId id="263" r:id="rId31"/>
    <p:sldId id="265" r:id="rId32"/>
    <p:sldId id="26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snapToGrid="0">
      <p:cViewPr varScale="1">
        <p:scale>
          <a:sx n="104" d="100"/>
          <a:sy n="104" d="100"/>
        </p:scale>
        <p:origin x="-96"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endParaRPr lang="ru-RU"/>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endParaRPr lang="ru-RU"/>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endParaRPr lang="ru-RU"/>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lstStyle/>
          <a:p>
            <a:fld id="{2AD0887C-84F0-4713-8804-FDFD40869666}"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5" name="Date Placeholder 4"/>
          <p:cNvSpPr>
            <a:spLocks noGrp="1"/>
          </p:cNvSpPr>
          <p:nvPr>
            <p:ph type="dt" sz="half" idx="10"/>
          </p:nvPr>
        </p:nvSpPr>
        <p:spPr/>
        <p:txBody>
          <a:bodyPr/>
          <a:lstStyle/>
          <a:p>
            <a:fld id="{2AD0887C-84F0-4713-8804-FDFD40869666}"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7" name="Date Placeholder 6"/>
          <p:cNvSpPr>
            <a:spLocks noGrp="1"/>
          </p:cNvSpPr>
          <p:nvPr>
            <p:ph type="dt" sz="half" idx="10"/>
          </p:nvPr>
        </p:nvSpPr>
        <p:spPr/>
        <p:txBody>
          <a:bodyPr/>
          <a:lstStyle/>
          <a:p>
            <a:fld id="{2AD0887C-84F0-4713-8804-FDFD40869666}" type="datetimeFigureOut">
              <a:rPr lang="ru-RU" smtClean="0"/>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AD0887C-84F0-4713-8804-FDFD40869666}" type="datetimeFigureOut">
              <a:rPr lang="ru-RU" smtClean="0"/>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0887C-84F0-4713-8804-FDFD40869666}" type="datetimeFigureOut">
              <a:rPr lang="ru-RU" smtClean="0"/>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ru-RU"/>
              <a:t>Образец текста</a:t>
            </a:r>
            <a:endParaRPr lang="ru-RU"/>
          </a:p>
        </p:txBody>
      </p:sp>
      <p:sp>
        <p:nvSpPr>
          <p:cNvPr id="5" name="Date Placeholder 4"/>
          <p:cNvSpPr>
            <a:spLocks noGrp="1"/>
          </p:cNvSpPr>
          <p:nvPr>
            <p:ph type="dt" sz="half" idx="10"/>
          </p:nvPr>
        </p:nvSpPr>
        <p:spPr/>
        <p:txBody>
          <a:bodyPr/>
          <a:lstStyle/>
          <a:p>
            <a:fld id="{2AD0887C-84F0-4713-8804-FDFD40869666}"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endParaRPr lang="ru-RU"/>
          </a:p>
        </p:txBody>
      </p:sp>
      <p:sp>
        <p:nvSpPr>
          <p:cNvPr id="5" name="Date Placeholder 4"/>
          <p:cNvSpPr>
            <a:spLocks noGrp="1"/>
          </p:cNvSpPr>
          <p:nvPr>
            <p:ph type="dt" sz="half" idx="10"/>
          </p:nvPr>
        </p:nvSpPr>
        <p:spPr/>
        <p:txBody>
          <a:bodyPr/>
          <a:lstStyle/>
          <a:p>
            <a:fld id="{2AD0887C-84F0-4713-8804-FDFD40869666}"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584419-7549-4AD3-855B-CAD6B4AF9180}"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D0887C-84F0-4713-8804-FDFD40869666}" type="datetimeFigureOut">
              <a:rPr lang="ru-RU" smtClean="0"/>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A584419-7549-4AD3-855B-CAD6B4AF9180}"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026" y="374566"/>
            <a:ext cx="9218845" cy="631274"/>
          </a:xfrm>
        </p:spPr>
        <p:txBody>
          <a:bodyPr/>
          <a:lstStyle/>
          <a:p>
            <a:pPr algn="ctr"/>
            <a:r>
              <a:rPr lang="en-US" sz="2000" b="1" dirty="0" smtClean="0">
                <a:solidFill>
                  <a:srgbClr val="002060"/>
                </a:solidFill>
                <a:latin typeface="Times New Roman" panose="02020603050405020304" pitchFamily="18" charset="0"/>
                <a:cs typeface="Times New Roman" panose="02020603050405020304" pitchFamily="18" charset="0"/>
              </a:rPr>
              <a:t>Бишкек шаарындагы Т. Сатылганов атындагы №69 окуу-тарбия</a:t>
            </a:r>
            <a:br>
              <a:rPr lang="en-US" sz="2000" b="1" dirty="0" smtClean="0">
                <a:solidFill>
                  <a:srgbClr val="002060"/>
                </a:solidFill>
                <a:latin typeface="Times New Roman" panose="02020603050405020304" pitchFamily="18" charset="0"/>
                <a:cs typeface="Times New Roman" panose="02020603050405020304" pitchFamily="18" charset="0"/>
              </a:rPr>
            </a:br>
            <a:r>
              <a:rPr lang="en-US" sz="2000" b="1" dirty="0" smtClean="0">
                <a:solidFill>
                  <a:srgbClr val="002060"/>
                </a:solidFill>
                <a:latin typeface="Times New Roman" panose="02020603050405020304" pitchFamily="18" charset="0"/>
                <a:cs typeface="Times New Roman" panose="02020603050405020304" pitchFamily="18" charset="0"/>
              </a:rPr>
              <a:t> комплекс-гимназиясы</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37461" y="1714607"/>
            <a:ext cx="700384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А</a:t>
            </a:r>
            <a:r>
              <a:rPr lang="en-US"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та-энелер чогулушу</a:t>
            </a:r>
            <a:endParaRPr lang="ru-RU" sz="5400" b="1" cap="none"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026" name="Picture 2" descr="Организационное собрание аспирантов, поступивших на очную и заочную форму  обучения :: КГПУ им. В.П. Астафьев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36424" y="3057287"/>
            <a:ext cx="3605911" cy="3155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1"/>
            <a:ext cx="12192000" cy="6897189"/>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endParaRPr lang="ru-RU" dirty="0"/>
          </a:p>
        </p:txBody>
      </p:sp>
      <p:sp>
        <p:nvSpPr>
          <p:cNvPr id="3" name="Объект 2"/>
          <p:cNvSpPr>
            <a:spLocks noGrp="1"/>
          </p:cNvSpPr>
          <p:nvPr>
            <p:ph idx="1"/>
          </p:nvPr>
        </p:nvSpPr>
        <p:spPr/>
        <p:txBody>
          <a:bodyPr/>
          <a:lstStyle/>
          <a:p>
            <a:endParaRPr lang="ru-RU"/>
          </a:p>
        </p:txBody>
      </p:sp>
      <p:sp>
        <p:nvSpPr>
          <p:cNvPr id="4" name="AutoShape 2" descr="blob:https://web.whatsapp.com/4b873acd-da69-4225-b07b-b6d9f128efd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7048" y="1188894"/>
            <a:ext cx="9125712" cy="54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727506" y="234787"/>
            <a:ext cx="6946517" cy="954107"/>
          </a:xfrm>
          <a:prstGeom prst="rect">
            <a:avLst/>
          </a:prstGeom>
        </p:spPr>
        <p:txBody>
          <a:bodyPr wrap="none">
            <a:spAutoFit/>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Химия, биология, физика кабинеттерине </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smtClean="0">
                <a:solidFill>
                  <a:srgbClr val="002060"/>
                </a:solidFill>
                <a:latin typeface="Times New Roman" panose="02020603050405020304" pitchFamily="18" charset="0"/>
                <a:cs typeface="Times New Roman" panose="02020603050405020304" pitchFamily="18" charset="0"/>
              </a:rPr>
              <a:t>көрсөтмө </a:t>
            </a:r>
            <a:r>
              <a:rPr lang="en-US" sz="2800" b="1" dirty="0">
                <a:solidFill>
                  <a:srgbClr val="002060"/>
                </a:solidFill>
                <a:latin typeface="Times New Roman" panose="02020603050405020304" pitchFamily="18" charset="0"/>
                <a:cs typeface="Times New Roman" panose="02020603050405020304" pitchFamily="18" charset="0"/>
              </a:rPr>
              <a:t>куралдар үчүн шкаф</a:t>
            </a:r>
            <a:endParaRPr lang="ru-RU"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1816" y="1773936"/>
            <a:ext cx="4107179" cy="362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74413" y="138789"/>
            <a:ext cx="10515600" cy="2115524"/>
          </a:xfrm>
        </p:spPr>
        <p:txBody>
          <a:bodyPr>
            <a:norm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№44 химия, №36 биология, №41 физика </a:t>
            </a:r>
            <a:r>
              <a:rPr lang="en-US" sz="3200" dirty="0" smtClean="0">
                <a:solidFill>
                  <a:srgbClr val="002060"/>
                </a:solidFill>
                <a:latin typeface="Times New Roman" panose="02020603050405020304" pitchFamily="18" charset="0"/>
                <a:cs typeface="Times New Roman" panose="02020603050405020304" pitchFamily="18" charset="0"/>
              </a:rPr>
              <a:t>кабинеттеринин лабораториялык бөлмөсүнө реактивдерди сактоочу темир жана жыгачтан жасалган шкафтар, столдор</a:t>
            </a:r>
            <a:endParaRPr lang="ru-RU" sz="3200"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99" y="1968406"/>
            <a:ext cx="4088010" cy="335956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2776" y="3338556"/>
            <a:ext cx="4050490" cy="2852858"/>
          </a:xfrm>
          <a:prstGeom prst="rect">
            <a:avLst/>
          </a:prstGeom>
        </p:spPr>
      </p:pic>
      <p:sp>
        <p:nvSpPr>
          <p:cNvPr id="3" name="Объект 2"/>
          <p:cNvSpPr>
            <a:spLocks noGrp="1"/>
          </p:cNvSpPr>
          <p:nvPr>
            <p:ph idx="1"/>
          </p:nvPr>
        </p:nvSpPr>
        <p:spPr>
          <a:xfrm>
            <a:off x="1837852" y="3777341"/>
            <a:ext cx="9515947" cy="2399622"/>
          </a:xfrm>
        </p:spPr>
        <p:txBody>
          <a:bodyPr/>
          <a:lstStyle/>
          <a:p>
            <a:r>
              <a:rPr lang="en-US" dirty="0" smtClean="0"/>
              <a:t>    </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smtClean="0">
                <a:solidFill>
                  <a:srgbClr val="002060"/>
                </a:solidFill>
                <a:latin typeface="Times New Roman" panose="02020603050405020304" pitchFamily="18" charset="0"/>
                <a:cs typeface="Times New Roman" panose="02020603050405020304" pitchFamily="18" charset="0"/>
              </a:rPr>
              <a:t>№44 химия, №36 биология, №41 физика кабинетине окуучулар үчүн парта, стулдар</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080760" y="1929384"/>
            <a:ext cx="5224272" cy="4078224"/>
          </a:xfrm>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6" y="1929384"/>
            <a:ext cx="5171831" cy="417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dirty="0" smtClean="0">
                <a:solidFill>
                  <a:srgbClr val="002060"/>
                </a:solidFill>
                <a:latin typeface="Times New Roman" panose="02020603050405020304" pitchFamily="18" charset="0"/>
                <a:cs typeface="Times New Roman" panose="02020603050405020304" pitchFamily="18" charset="0"/>
              </a:rPr>
              <a:t>Химия, физика, биология кабинеттерине демонстрациялык столдор</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650992" y="2103120"/>
            <a:ext cx="5025144" cy="3778135"/>
          </a:xfrm>
        </p:spPr>
      </p:pic>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33" y="2103120"/>
            <a:ext cx="5008877" cy="358444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94570" y="980248"/>
            <a:ext cx="4996502" cy="2885889"/>
          </a:xfrm>
          <a:prstGeom prst="rect">
            <a:avLst/>
          </a:prstGeom>
        </p:spPr>
      </p:pic>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1071" y="1074852"/>
            <a:ext cx="5154295" cy="279128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824" y="3866137"/>
            <a:ext cx="4778646" cy="272668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1072" y="3808425"/>
            <a:ext cx="4783392" cy="2842111"/>
          </a:xfrm>
          <a:prstGeom prst="rect">
            <a:avLst/>
          </a:prstGeom>
        </p:spPr>
      </p:pic>
      <p:sp>
        <p:nvSpPr>
          <p:cNvPr id="2" name="Прямоугольник 1"/>
          <p:cNvSpPr/>
          <p:nvPr/>
        </p:nvSpPr>
        <p:spPr>
          <a:xfrm>
            <a:off x="927478" y="22967"/>
            <a:ext cx="9816722"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Окуу</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кабинеттерине</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жана</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коридорлорго</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өрт</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өчүрүүчү</a:t>
            </a:r>
            <a:r>
              <a:rPr lang="ru-RU" sz="28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28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балондор</a:t>
            </a:r>
            <a:endParaRPr lang="ru-RU" sz="2800" b="1" cap="none"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240" y="1471630"/>
            <a:ext cx="4764895" cy="4974335"/>
          </a:xfrm>
          <a:prstGeom prst="rect">
            <a:avLst/>
          </a:prstGeom>
        </p:spPr>
      </p:pic>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8464" y="1389335"/>
            <a:ext cx="5608320" cy="4974335"/>
          </a:xfrm>
          <a:prstGeom prst="rect">
            <a:avLst/>
          </a:prstGeom>
        </p:spPr>
      </p:pic>
      <p:sp>
        <p:nvSpPr>
          <p:cNvPr id="2" name="Прямоугольник 1"/>
          <p:cNvSpPr/>
          <p:nvPr/>
        </p:nvSpPr>
        <p:spPr>
          <a:xfrm>
            <a:off x="2099570" y="170491"/>
            <a:ext cx="8470894"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Окуу</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кабинеттерине</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проектор </a:t>
            </a: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жана</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экран</a:t>
            </a:r>
            <a:endParaRPr lang="ru-RU" sz="3600" b="1" cap="none"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1"/>
            <a:ext cx="12192000" cy="688557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0"/>
            <a:ext cx="12192000" cy="6873966"/>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29560" y="1097280"/>
            <a:ext cx="5979483" cy="3374136"/>
          </a:xfrm>
        </p:spPr>
      </p:pic>
      <p:sp>
        <p:nvSpPr>
          <p:cNvPr id="2" name="Заголовок 1"/>
          <p:cNvSpPr>
            <a:spLocks noGrp="1"/>
          </p:cNvSpPr>
          <p:nvPr>
            <p:ph type="title"/>
          </p:nvPr>
        </p:nvSpPr>
        <p:spPr>
          <a:xfrm>
            <a:off x="759630" y="216408"/>
            <a:ext cx="8596668" cy="1320800"/>
          </a:xfrm>
        </p:spPr>
        <p:txBody>
          <a:bodyPr/>
          <a:lstStyle/>
          <a:p>
            <a:pPr algn="ctr"/>
            <a:r>
              <a:rPr lang="en-US" b="1" dirty="0" smtClean="0">
                <a:solidFill>
                  <a:srgbClr val="002060"/>
                </a:solidFill>
                <a:latin typeface="Times New Roman" panose="02020603050405020304" pitchFamily="18" charset="0"/>
                <a:cs typeface="Times New Roman" panose="02020603050405020304" pitchFamily="18" charset="0"/>
              </a:rPr>
              <a:t>Интерактивдүү панель</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1862" y="3483863"/>
            <a:ext cx="5786814" cy="325508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smtClean="0">
                <a:solidFill>
                  <a:srgbClr val="002060"/>
                </a:solidFill>
                <a:latin typeface="Times New Roman" panose="02020603050405020304" pitchFamily="18" charset="0"/>
                <a:cs typeface="Times New Roman" panose="02020603050405020304" pitchFamily="18" charset="0"/>
              </a:rPr>
              <a:t>Каралуучу маселелер:</a:t>
            </a:r>
            <a:endParaRPr lang="ru-RU" sz="4400" b="1"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50486" y="1712533"/>
            <a:ext cx="9353634" cy="3880773"/>
          </a:xfrm>
        </p:spPr>
        <p:txBody>
          <a:bodyPr>
            <a:normAutofit/>
          </a:bodyPr>
          <a:lstStyle/>
          <a:p>
            <a:pPr marL="0" indent="0">
              <a:buNone/>
            </a:pPr>
            <a:r>
              <a:rPr lang="en-US" sz="4000" dirty="0" smtClean="0">
                <a:latin typeface="Times New Roman" panose="02020603050405020304" pitchFamily="18" charset="0"/>
                <a:cs typeface="Times New Roman" panose="02020603050405020304" pitchFamily="18" charset="0"/>
              </a:rPr>
              <a:t>1. 1-чейректин жыйынтыгы;</a:t>
            </a:r>
            <a:endParaRPr lang="en-US" sz="4000" dirty="0" smtClean="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2. «Келечек» мектеби;</a:t>
            </a:r>
            <a:endParaRPr lang="en-US" sz="4000" dirty="0" smtClean="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3. Балдардын ден соолугуна зыян келтирүүчү заттар.</a:t>
            </a:r>
            <a:endParaRPr lang="ru-RU" sz="4000" b="1"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914400" y="1664818"/>
            <a:ext cx="8607552" cy="4898107"/>
          </a:xfrm>
        </p:spPr>
      </p:pic>
      <p:sp>
        <p:nvSpPr>
          <p:cNvPr id="3" name="Прямоугольник 2"/>
          <p:cNvSpPr/>
          <p:nvPr/>
        </p:nvSpPr>
        <p:spPr>
          <a:xfrm>
            <a:off x="1310299" y="480167"/>
            <a:ext cx="874412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ru-RU" sz="54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Расписание </a:t>
            </a:r>
            <a:r>
              <a:rPr lang="ru-RU" sz="54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үчүн</a:t>
            </a:r>
            <a:r>
              <a:rPr lang="ru-RU" sz="54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54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смарт ТВ</a:t>
            </a:r>
            <a:endParaRPr lang="ru-RU" sz="5400" b="1" cap="none"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9262" y="1833479"/>
            <a:ext cx="10228185"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2-маселе</a:t>
            </a:r>
            <a:endParaRPr lang="ru-RU" sz="54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ru-RU" sz="5400" b="1" cap="none" spc="50" dirty="0" err="1"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Балдардын</a:t>
            </a:r>
            <a:r>
              <a:rPr lang="ru-RU"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5400" b="1" cap="none"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ден</a:t>
            </a:r>
            <a:r>
              <a:rPr lang="ru-RU" sz="5400" b="1" cap="none"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5400" b="1" cap="none" spc="50" dirty="0" err="1"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соолугуна</a:t>
            </a:r>
            <a:r>
              <a:rPr lang="ru-RU"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5400" b="1" cap="none" spc="50" dirty="0" err="1"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зыян</a:t>
            </a:r>
            <a:endParaRPr lang="ru-RU"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ru-RU"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келтирүүчү</a:t>
            </a:r>
            <a:r>
              <a:rPr lang="en-US" sz="5400" b="1" cap="none" spc="50" dirty="0" smtClean="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заттар</a:t>
            </a:r>
            <a:endParaRPr lang="ru-RU" sz="5400" b="1" cap="none"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8760" y="188976"/>
            <a:ext cx="7161738" cy="1018032"/>
          </a:xfrm>
        </p:spPr>
        <p:txBody>
          <a:bodyPr>
            <a:normAutofit/>
          </a:bodyPr>
          <a:lstStyle/>
          <a:p>
            <a:pPr algn="ctr"/>
            <a:r>
              <a:rPr lang="ru-RU" sz="4400" b="1" i="1" dirty="0" err="1">
                <a:solidFill>
                  <a:srgbClr val="C00000"/>
                </a:solidFill>
                <a:latin typeface="Times New Roman" panose="02020603050405020304" pitchFamily="18" charset="0"/>
                <a:cs typeface="Times New Roman" panose="02020603050405020304" pitchFamily="18" charset="0"/>
              </a:rPr>
              <a:t>Психоактивд</a:t>
            </a:r>
            <a:r>
              <a:rPr lang="en-US" sz="4400" b="1" i="1" dirty="0">
                <a:solidFill>
                  <a:srgbClr val="C00000"/>
                </a:solidFill>
                <a:latin typeface="Times New Roman" panose="02020603050405020304" pitchFamily="18" charset="0"/>
                <a:cs typeface="Times New Roman" panose="02020603050405020304" pitchFamily="18" charset="0"/>
              </a:rPr>
              <a:t>үү заттар</a:t>
            </a:r>
            <a:endParaRPr lang="ru-RU" sz="4400" b="1" i="1"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4726" y="1438213"/>
            <a:ext cx="9554802" cy="3880773"/>
          </a:xfrm>
        </p:spPr>
        <p:txBody>
          <a:bodyPr>
            <a:noAutofit/>
          </a:bodyPr>
          <a:lstStyle/>
          <a:p>
            <a:pPr>
              <a:buFont typeface="Wingdings" panose="05000000000000000000" pitchFamily="2" charset="2"/>
              <a:buChar char="Ø"/>
            </a:pPr>
            <a:r>
              <a:rPr lang="ru-RU" sz="2000" dirty="0" err="1">
                <a:latin typeface="Times New Roman" panose="02020603050405020304" pitchFamily="18" charset="0"/>
                <a:cs typeface="Times New Roman" panose="02020603050405020304" pitchFamily="18" charset="0"/>
              </a:rPr>
              <a:t>Адамдын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аң-сезимине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кайсы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деңгээлде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таасир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этүүчү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ошондой</a:t>
            </a:r>
            <a:r>
              <a:rPr lang="ru-RU" sz="2000" dirty="0">
                <a:latin typeface="Times New Roman" panose="02020603050405020304" pitchFamily="18" charset="0"/>
                <a:cs typeface="Times New Roman" panose="02020603050405020304" pitchFamily="18" charset="0"/>
              </a:rPr>
              <a:t> эле, </a:t>
            </a:r>
            <a:r>
              <a:rPr lang="ru-RU" sz="2000" dirty="0" err="1">
                <a:latin typeface="Times New Roman" panose="02020603050405020304" pitchFamily="18" charset="0"/>
                <a:cs typeface="Times New Roman" panose="02020603050405020304" pitchFamily="18" charset="0"/>
              </a:rPr>
              <a:t>адамдын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абалына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таасир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этүүчү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медицинада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психоактивдүү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аталат</a:t>
            </a:r>
            <a:r>
              <a:rPr lang="ru-RU"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«ПАЗ – </a:t>
            </a:r>
            <a:r>
              <a:rPr lang="ru-RU" sz="2000" dirty="0" err="1">
                <a:latin typeface="Times New Roman" panose="02020603050405020304" pitchFamily="18" charset="0"/>
                <a:cs typeface="Times New Roman" panose="02020603050405020304" pitchFamily="18" charset="0"/>
              </a:rPr>
              <a:t>психоактивдүү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Психоактивдүү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адамдын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аң-сезимине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таасир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этүүчү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жүрүм-турумун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өзгөртүүчү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психикасына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таасир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этүүчү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тобун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камтуучу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топтолгон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түшүнүк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психоактивдүү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адамдын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сезимин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маанайын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ой </a:t>
            </a:r>
            <a:r>
              <a:rPr lang="ru-RU" sz="2000" dirty="0" err="1">
                <a:latin typeface="Times New Roman" panose="02020603050405020304" pitchFamily="18" charset="0"/>
                <a:cs typeface="Times New Roman" panose="02020603050405020304" pitchFamily="18" charset="0"/>
              </a:rPr>
              <a:t>жүгүртүүсүн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өзгөртүүгө</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жөндөмдүү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дегенди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билдирет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Ашыкча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пайдалануу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предмети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болуп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эреже</a:t>
            </a:r>
            <a:r>
              <a:rPr lang="ru-RU" sz="2000" dirty="0">
                <a:latin typeface="Times New Roman" panose="02020603050405020304" pitchFamily="18" charset="0"/>
                <a:cs typeface="Times New Roman" panose="02020603050405020304" pitchFamily="18" charset="0"/>
              </a:rPr>
              <a:t> катары </a:t>
            </a:r>
            <a:r>
              <a:rPr lang="ru-RU" sz="2000" dirty="0" err="1">
                <a:latin typeface="Times New Roman" panose="02020603050405020304" pitchFamily="18" charset="0"/>
                <a:cs typeface="Times New Roman" panose="02020603050405020304" pitchFamily="18" charset="0"/>
              </a:rPr>
              <a:t>алардын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ичинен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адаттан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тыш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кабатырланууну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чакыргандары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эсептелет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Мындай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заттар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мээге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таасир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этет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физикалык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көзкарандылыкты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чакырат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негативдүү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социалдык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кесепеттерге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алып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келет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Бардык</a:t>
            </a:r>
            <a:r>
              <a:rPr lang="ru-RU" sz="2000" dirty="0">
                <a:latin typeface="Times New Roman" panose="02020603050405020304" pitchFamily="18" charset="0"/>
                <a:cs typeface="Times New Roman" panose="02020603050405020304" pitchFamily="18" charset="0"/>
              </a:rPr>
              <a:t> ПАЗ </a:t>
            </a:r>
            <a:r>
              <a:rPr lang="ru-RU" sz="2000" dirty="0" err="1">
                <a:latin typeface="Times New Roman" panose="02020603050405020304" pitchFamily="18" charset="0"/>
                <a:cs typeface="Times New Roman" panose="02020603050405020304" pitchFamily="18" charset="0"/>
              </a:rPr>
              <a:t>физикалык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психикалык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карандылыктын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өөрчүүсүнүн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жана</a:t>
            </a:r>
            <a:r>
              <a:rPr lang="ru-RU" sz="2000" dirty="0">
                <a:latin typeface="Times New Roman" panose="02020603050405020304" pitchFamily="18" charset="0"/>
                <a:cs typeface="Times New Roman" panose="02020603050405020304" pitchFamily="18" charset="0"/>
              </a:rPr>
              <a:t> 140 </a:t>
            </a:r>
            <a:r>
              <a:rPr lang="ru-RU" sz="2000" dirty="0" err="1">
                <a:latin typeface="Times New Roman" panose="02020603050405020304" pitchFamily="18" charset="0"/>
                <a:cs typeface="Times New Roman" panose="02020603050405020304" pitchFamily="18" charset="0"/>
              </a:rPr>
              <a:t>ашыкча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пайдалануунун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булагы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болуп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саналат</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353" y="285892"/>
            <a:ext cx="10515600" cy="650314"/>
          </a:xfrm>
        </p:spPr>
        <p:txBody>
          <a:bodyPr>
            <a:noAutofit/>
          </a:bodyPr>
          <a:lstStyle/>
          <a:p>
            <a:pPr algn="ctr"/>
            <a:r>
              <a:rPr lang="ru-RU" sz="4000" b="1" dirty="0" err="1">
                <a:solidFill>
                  <a:srgbClr val="FF0000"/>
                </a:solidFill>
                <a:latin typeface="Times New Roman" panose="02020603050405020304" pitchFamily="18" charset="0"/>
                <a:cs typeface="Times New Roman" panose="02020603050405020304" pitchFamily="18" charset="0"/>
              </a:rPr>
              <a:t>Энергетикалык</a:t>
            </a:r>
            <a:r>
              <a:rPr lang="ru-RU" sz="4000" b="1" dirty="0">
                <a:solidFill>
                  <a:srgbClr val="FF0000"/>
                </a:solidFill>
                <a:latin typeface="Times New Roman" panose="02020603050405020304" pitchFamily="18" charset="0"/>
                <a:cs typeface="Times New Roman" panose="02020603050405020304" pitchFamily="18" charset="0"/>
              </a:rPr>
              <a:t> </a:t>
            </a:r>
            <a:r>
              <a:rPr lang="ru-RU" sz="4000" b="1" dirty="0" err="1">
                <a:solidFill>
                  <a:srgbClr val="FF0000"/>
                </a:solidFill>
                <a:latin typeface="Times New Roman" panose="02020603050405020304" pitchFamily="18" charset="0"/>
                <a:cs typeface="Times New Roman" panose="02020603050405020304" pitchFamily="18" charset="0"/>
              </a:rPr>
              <a:t>суусундуктар</a:t>
            </a:r>
            <a:endParaRPr lang="ru-RU" sz="40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365759" y="1247805"/>
            <a:ext cx="7653529" cy="5866227"/>
          </a:xfrm>
        </p:spPr>
        <p:txBody>
          <a:bodyPr>
            <a:normAutofit/>
          </a:bodyPr>
          <a:lstStyle/>
          <a:p>
            <a:r>
              <a:rPr lang="ru-RU" sz="2000" dirty="0" err="1">
                <a:latin typeface="Times New Roman" panose="02020603050405020304" pitchFamily="18" charset="0"/>
                <a:cs typeface="Times New Roman" panose="02020603050405020304" pitchFamily="18" charset="0"/>
              </a:rPr>
              <a:t>Учурда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энергетикалык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суусундуктар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жаштар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арасында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өзгөчө</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популярдуулукка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ээ</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Көчөдөн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колдоруна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бирден</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Nitro” , «Flash Up», «Gorilla» </a:t>
            </a:r>
            <a:r>
              <a:rPr lang="ru-RU" sz="2000" dirty="0" err="1">
                <a:latin typeface="Times New Roman" panose="02020603050405020304" pitchFamily="18" charset="0"/>
                <a:cs typeface="Times New Roman" panose="02020603050405020304" pitchFamily="18" charset="0"/>
              </a:rPr>
              <a:t>сыяктуу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энергетиктерден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кармап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бараткан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окуучуларды</a:t>
            </a:r>
            <a:r>
              <a:rPr lang="ru-RU" sz="2000" dirty="0">
                <a:latin typeface="Times New Roman" panose="02020603050405020304" pitchFamily="18" charset="0"/>
                <a:cs typeface="Times New Roman" panose="02020603050405020304" pitchFamily="18" charset="0"/>
              </a:rPr>
              <a:t> да </a:t>
            </a:r>
            <a:r>
              <a:rPr lang="ru-RU" sz="2000" dirty="0" err="1">
                <a:latin typeface="Times New Roman" panose="02020603050405020304" pitchFamily="18" charset="0"/>
                <a:cs typeface="Times New Roman" panose="02020603050405020304" pitchFamily="18" charset="0"/>
              </a:rPr>
              <a:t>көрүү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жаңылык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болбой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калды</a:t>
            </a:r>
            <a:r>
              <a:rPr lang="ru-RU"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r>
              <a:rPr lang="ru-RU" sz="2000" dirty="0" err="1">
                <a:latin typeface="Times New Roman" panose="02020603050405020304" pitchFamily="18" charset="0"/>
                <a:cs typeface="Times New Roman" panose="02020603050405020304" pitchFamily="18" charset="0"/>
              </a:rPr>
              <a:t>Азыркы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учурда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жаштар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арасында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энергетикалык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суусундуктар</a:t>
            </a:r>
            <a:r>
              <a:rPr lang="ru-RU" sz="2000" dirty="0">
                <a:latin typeface="Times New Roman" panose="02020603050405020304" pitchFamily="18" charset="0"/>
                <a:cs typeface="Times New Roman" panose="02020603050405020304" pitchFamily="18" charset="0"/>
              </a:rPr>
              <a:t> лимонад катары </a:t>
            </a:r>
            <a:r>
              <a:rPr lang="ru-RU" sz="2000" dirty="0" err="1">
                <a:latin typeface="Times New Roman" panose="02020603050405020304" pitchFamily="18" charset="0"/>
                <a:cs typeface="Times New Roman" panose="02020603050405020304" pitchFamily="18" charset="0"/>
              </a:rPr>
              <a:t>кабыл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алынып</a:t>
            </a:r>
            <a:r>
              <a:rPr lang="ru-RU" sz="2000" dirty="0">
                <a:latin typeface="Times New Roman" panose="02020603050405020304" pitchFamily="18" charset="0"/>
                <a:cs typeface="Times New Roman" panose="02020603050405020304" pitchFamily="18" charset="0"/>
              </a:rPr>
              <a:t> калган. </a:t>
            </a:r>
            <a:r>
              <a:rPr lang="ru-RU" sz="2000" dirty="0" err="1">
                <a:latin typeface="Times New Roman" panose="02020603050405020304" pitchFamily="18" charset="0"/>
                <a:cs typeface="Times New Roman" panose="02020603050405020304" pitchFamily="18" charset="0"/>
              </a:rPr>
              <a:t>Өспүрүмдөрдүн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ата-энелери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өздөрү</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акча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берип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көндүрүп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жатышат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Өспүрүм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суусунун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кандырам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ойлойт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Анткени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сыртында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бир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канча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витаминдин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түрү</a:t>
            </a:r>
            <a:r>
              <a:rPr lang="ru-RU" sz="2000" dirty="0">
                <a:latin typeface="Times New Roman" panose="02020603050405020304" pitchFamily="18" charset="0"/>
                <a:cs typeface="Times New Roman" panose="02020603050405020304" pitchFamily="18" charset="0"/>
              </a:rPr>
              <a:t> бар </a:t>
            </a:r>
            <a:r>
              <a:rPr lang="ru-RU" sz="2000" dirty="0" err="1">
                <a:latin typeface="Times New Roman" panose="02020603050405020304" pitchFamily="18" charset="0"/>
                <a:cs typeface="Times New Roman" panose="02020603050405020304" pitchFamily="18" charset="0"/>
              </a:rPr>
              <a:t>деп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жазылууда</a:t>
            </a: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кофеин,таурин,карнитин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гуарана</a:t>
            </a:r>
            <a:r>
              <a:rPr lang="ru-RU" sz="2000" dirty="0">
                <a:latin typeface="Times New Roman" panose="02020603050405020304" pitchFamily="18" charset="0"/>
                <a:cs typeface="Times New Roman" panose="02020603050405020304" pitchFamily="18" charset="0"/>
              </a:rPr>
              <a:t>, В,С </a:t>
            </a:r>
            <a:r>
              <a:rPr lang="ru-RU" sz="2000" dirty="0" err="1">
                <a:latin typeface="Times New Roman" panose="02020603050405020304" pitchFamily="18" charset="0"/>
                <a:cs typeface="Times New Roman" panose="02020603050405020304" pitchFamily="18" charset="0"/>
              </a:rPr>
              <a:t>тобундагы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витаминдер</a:t>
            </a:r>
            <a:r>
              <a:rPr lang="ru-RU" sz="2000" dirty="0">
                <a:latin typeface="Times New Roman" panose="02020603050405020304" pitchFamily="18" charset="0"/>
                <a:cs typeface="Times New Roman" panose="02020603050405020304" pitchFamily="18" charset="0"/>
              </a:rPr>
              <a:t>) А бирок </a:t>
            </a:r>
            <a:r>
              <a:rPr lang="ru-RU" sz="2000" dirty="0" err="1">
                <a:latin typeface="Times New Roman" panose="02020603050405020304" pitchFamily="18" charset="0"/>
                <a:cs typeface="Times New Roman" panose="02020603050405020304" pitchFamily="18" charset="0"/>
              </a:rPr>
              <a:t>алардын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курамында</a:t>
            </a:r>
            <a:r>
              <a:rPr lang="ru-RU" sz="2000" dirty="0">
                <a:latin typeface="Times New Roman" panose="02020603050405020304" pitchFamily="18" charset="0"/>
                <a:cs typeface="Times New Roman" panose="02020603050405020304" pitchFamily="18" charset="0"/>
              </a:rPr>
              <a:t> витамин бар </a:t>
            </a:r>
            <a:r>
              <a:rPr lang="ru-RU" sz="2000" dirty="0" err="1">
                <a:latin typeface="Times New Roman" panose="02020603050405020304" pitchFamily="18" charset="0"/>
                <a:cs typeface="Times New Roman" panose="02020603050405020304" pitchFamily="18" charset="0"/>
              </a:rPr>
              <a:t>экенин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далилденип</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чыга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элек</a:t>
            </a:r>
            <a:r>
              <a:rPr lang="ru-RU"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dirty="0"/>
          </a:p>
        </p:txBody>
      </p:sp>
      <p:pic>
        <p:nvPicPr>
          <p:cNvPr id="2052" name="Picture 4"/>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8174737" y="1920240"/>
            <a:ext cx="3444504"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5613"/>
            <a:ext cx="8122920" cy="1030142"/>
          </a:xfrm>
        </p:spPr>
        <p:txBody>
          <a:bodyPr>
            <a:normAutofit/>
          </a:bodyPr>
          <a:lstStyle/>
          <a:p>
            <a:pPr algn="ctr"/>
            <a:r>
              <a:rPr lang="ru-RU" sz="4000" b="1" dirty="0" err="1">
                <a:solidFill>
                  <a:srgbClr val="FF0000"/>
                </a:solidFill>
                <a:latin typeface="Times New Roman" panose="02020603050405020304" pitchFamily="18" charset="0"/>
                <a:cs typeface="Times New Roman" panose="02020603050405020304" pitchFamily="18" charset="0"/>
              </a:rPr>
              <a:t>Зыяндуулугу</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tretch>
            <a:fillRect/>
          </a:stretch>
        </p:blipFill>
        <p:spPr bwMode="auto">
          <a:xfrm>
            <a:off x="1810513" y="1046480"/>
            <a:ext cx="6187948" cy="551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b="1" dirty="0" err="1">
                <a:solidFill>
                  <a:srgbClr val="FF0000"/>
                </a:solidFill>
                <a:latin typeface="Times New Roman" panose="02020603050405020304" pitchFamily="18" charset="0"/>
                <a:cs typeface="Times New Roman" panose="02020603050405020304" pitchFamily="18" charset="0"/>
              </a:rPr>
              <a:t>Анвардын</a:t>
            </a:r>
            <a:r>
              <a:rPr lang="ru-RU" sz="4400" b="1" dirty="0">
                <a:solidFill>
                  <a:srgbClr val="FF0000"/>
                </a:solidFill>
                <a:latin typeface="Times New Roman" panose="02020603050405020304" pitchFamily="18" charset="0"/>
                <a:cs typeface="Times New Roman" panose="02020603050405020304" pitchFamily="18" charset="0"/>
              </a:rPr>
              <a:t> каты</a:t>
            </a:r>
            <a:endParaRPr lang="ru-RU" sz="44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618744" y="1579134"/>
            <a:ext cx="8909304" cy="4351338"/>
          </a:xfrm>
        </p:spPr>
        <p:txBody>
          <a:bodyPr>
            <a:normAutofit lnSpcReduction="10000"/>
          </a:bodyPr>
          <a:lstStyle/>
          <a:p>
            <a:pPr marL="457200" lvl="1" indent="0">
              <a:buNone/>
            </a:pPr>
            <a:r>
              <a:rPr lang="ru-RU" dirty="0"/>
              <a:t>	</a:t>
            </a:r>
            <a:r>
              <a:rPr lang="ru-RU" sz="2400" dirty="0" err="1" smtClean="0">
                <a:latin typeface="Times New Roman" panose="02020603050405020304" pitchFamily="18" charset="0"/>
                <a:cs typeface="Times New Roman" panose="02020603050405020304" pitchFamily="18" charset="0"/>
              </a:rPr>
              <a:t>Жайкы</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каникулда</a:t>
            </a:r>
            <a:r>
              <a:rPr lang="ru-RU" sz="2400" dirty="0">
                <a:latin typeface="Times New Roman" panose="02020603050405020304" pitchFamily="18" charset="0"/>
                <a:cs typeface="Times New Roman" panose="02020603050405020304" pitchFamily="18" charset="0"/>
              </a:rPr>
              <a:t> мен </a:t>
            </a:r>
            <a:r>
              <a:rPr lang="ru-RU" sz="2400" dirty="0" err="1">
                <a:latin typeface="Times New Roman" panose="02020603050405020304" pitchFamily="18" charset="0"/>
                <a:cs typeface="Times New Roman" panose="02020603050405020304" pitchFamily="18" charset="0"/>
              </a:rPr>
              <a:t>көңүл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ачкым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келди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Клубдарга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бардым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досторум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менен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жолугуштум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уктаган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жокмун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Башында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чынында</a:t>
            </a:r>
            <a:r>
              <a:rPr lang="ru-RU" sz="2400" dirty="0">
                <a:latin typeface="Times New Roman" panose="02020603050405020304" pitchFamily="18" charset="0"/>
                <a:cs typeface="Times New Roman" panose="02020603050405020304" pitchFamily="18" charset="0"/>
              </a:rPr>
              <a:t> эле организм </a:t>
            </a:r>
            <a:r>
              <a:rPr lang="ru-RU" sz="2400" dirty="0" err="1">
                <a:latin typeface="Times New Roman" panose="02020603050405020304" pitchFamily="18" charset="0"/>
                <a:cs typeface="Times New Roman" panose="02020603050405020304" pitchFamily="18" charset="0"/>
              </a:rPr>
              <a:t>толугу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менен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иштеп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жатты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чарчоону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билген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жокмун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Кийин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дайыма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өлчөмүн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көбөйтүп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турууга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туура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келди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антпесе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өзүмдү</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абдан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алсыз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сезип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жаттым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Эгер</a:t>
            </a:r>
            <a:r>
              <a:rPr lang="ru-RU" sz="2400" dirty="0">
                <a:latin typeface="Times New Roman" panose="02020603050405020304" pitchFamily="18" charset="0"/>
                <a:cs typeface="Times New Roman" panose="02020603050405020304" pitchFamily="18" charset="0"/>
              </a:rPr>
              <a:t> мага </a:t>
            </a:r>
            <a:r>
              <a:rPr lang="ru-RU" sz="2400" dirty="0" err="1">
                <a:latin typeface="Times New Roman" panose="02020603050405020304" pitchFamily="18" charset="0"/>
                <a:cs typeface="Times New Roman" panose="02020603050405020304" pitchFamily="18" charset="0"/>
              </a:rPr>
              <a:t>мурда</a:t>
            </a:r>
            <a:r>
              <a:rPr lang="ru-RU" sz="2400" dirty="0">
                <a:latin typeface="Times New Roman" panose="02020603050405020304" pitchFamily="18" charset="0"/>
                <a:cs typeface="Times New Roman" panose="02020603050405020304" pitchFamily="18" charset="0"/>
              </a:rPr>
              <a:t> 2 банка </a:t>
            </a:r>
            <a:r>
              <a:rPr lang="ru-RU" sz="2400" dirty="0" err="1">
                <a:latin typeface="Times New Roman" panose="02020603050405020304" pitchFamily="18" charset="0"/>
                <a:cs typeface="Times New Roman" panose="02020603050405020304" pitchFamily="18" charset="0"/>
              </a:rPr>
              <a:t>жетсе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азыр</a:t>
            </a:r>
            <a:r>
              <a:rPr lang="ru-RU" sz="2400" dirty="0">
                <a:latin typeface="Times New Roman" panose="02020603050405020304" pitchFamily="18" charset="0"/>
                <a:cs typeface="Times New Roman" panose="02020603050405020304" pitchFamily="18" charset="0"/>
              </a:rPr>
              <a:t> 3-4 банка </a:t>
            </a:r>
            <a:r>
              <a:rPr lang="ru-RU" sz="2400" dirty="0" err="1">
                <a:latin typeface="Times New Roman" panose="02020603050405020304" pitchFamily="18" charset="0"/>
                <a:cs typeface="Times New Roman" panose="02020603050405020304" pitchFamily="18" charset="0"/>
              </a:rPr>
              <a:t>дагы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сарпталууда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Ошол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кечте</a:t>
            </a:r>
            <a:r>
              <a:rPr lang="ru-RU" sz="2400" dirty="0">
                <a:latin typeface="Times New Roman" panose="02020603050405020304" pitchFamily="18" charset="0"/>
                <a:cs typeface="Times New Roman" panose="02020603050405020304" pitchFamily="18" charset="0"/>
              </a:rPr>
              <a:t> мен 6 </a:t>
            </a:r>
            <a:r>
              <a:rPr lang="ru-RU" sz="2400" dirty="0" err="1">
                <a:latin typeface="Times New Roman" panose="02020603050405020304" pitchFamily="18" charset="0"/>
                <a:cs typeface="Times New Roman" panose="02020603050405020304" pitchFamily="18" charset="0"/>
              </a:rPr>
              <a:t>банкага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жакын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ичтим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Кулап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түштүм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Андан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кийин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боштук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эскерет</a:t>
            </a:r>
            <a:r>
              <a:rPr lang="ru-RU" sz="2400" dirty="0">
                <a:latin typeface="Times New Roman" panose="02020603050405020304" pitchFamily="18" charset="0"/>
                <a:cs typeface="Times New Roman" panose="02020603050405020304" pitchFamily="18" charset="0"/>
              </a:rPr>
              <a:t> Анвар. Тез </a:t>
            </a:r>
            <a:r>
              <a:rPr lang="ru-RU" sz="2400" dirty="0" err="1">
                <a:latin typeface="Times New Roman" panose="02020603050405020304" pitchFamily="18" charset="0"/>
                <a:cs typeface="Times New Roman" panose="02020603050405020304" pitchFamily="18" charset="0"/>
              </a:rPr>
              <a:t>жардам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машинасы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клубдан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алып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кетти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Жүрөгү</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токтоп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калды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ойлошкон</a:t>
            </a:r>
            <a:r>
              <a:rPr lang="ru-RU" sz="2400" dirty="0">
                <a:latin typeface="Times New Roman" panose="02020603050405020304" pitchFamily="18" charset="0"/>
                <a:cs typeface="Times New Roman" panose="02020603050405020304" pitchFamily="18" charset="0"/>
              </a:rPr>
              <a:t>, бирок инсульт </a:t>
            </a:r>
            <a:r>
              <a:rPr lang="ru-RU" sz="2400" dirty="0" err="1">
                <a:latin typeface="Times New Roman" panose="02020603050405020304" pitchFamily="18" charset="0"/>
                <a:cs typeface="Times New Roman" panose="02020603050405020304" pitchFamily="18" charset="0"/>
              </a:rPr>
              <a:t>экен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Эки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жумага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жакын</a:t>
            </a:r>
            <a:r>
              <a:rPr lang="ru-RU" sz="2400" dirty="0">
                <a:latin typeface="Times New Roman" panose="02020603050405020304" pitchFamily="18" charset="0"/>
                <a:cs typeface="Times New Roman" panose="02020603050405020304" pitchFamily="18" charset="0"/>
              </a:rPr>
              <a:t> ал реанимация да </a:t>
            </a:r>
            <a:r>
              <a:rPr lang="ru-RU" sz="2400" dirty="0" err="1">
                <a:latin typeface="Times New Roman" panose="02020603050405020304" pitchFamily="18" charset="0"/>
                <a:cs typeface="Times New Roman" panose="02020603050405020304" pitchFamily="18" charset="0"/>
              </a:rPr>
              <a:t>жатты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Бактыга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жараша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оор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кесепеттерге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дуушар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болгон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жок</a:t>
            </a:r>
            <a:r>
              <a:rPr lang="ru-RU"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6598" y="472440"/>
            <a:ext cx="8596668" cy="1320800"/>
          </a:xfrm>
        </p:spPr>
        <p:txBody>
          <a:bodyPr/>
          <a:lstStyle/>
          <a:p>
            <a:r>
              <a:rPr lang="ru-RU" b="1" dirty="0" err="1">
                <a:solidFill>
                  <a:srgbClr val="FF0000"/>
                </a:solidFill>
                <a:latin typeface="Times New Roman" panose="02020603050405020304" pitchFamily="18" charset="0"/>
                <a:cs typeface="Times New Roman" panose="02020603050405020304" pitchFamily="18" charset="0"/>
              </a:rPr>
              <a:t>Насвай</a:t>
            </a:r>
            <a:r>
              <a:rPr lang="ru-RU" b="1" dirty="0">
                <a:solidFill>
                  <a:srgbClr val="FF0000"/>
                </a:solidFill>
                <a:latin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cs typeface="Times New Roman" panose="02020603050405020304" pitchFamily="18" charset="0"/>
              </a:rPr>
              <a:t>насыбай</a:t>
            </a:r>
            <a:r>
              <a:rPr lang="ru-RU" b="1" dirty="0">
                <a:solidFill>
                  <a:srgbClr val="FF0000"/>
                </a:solidFill>
                <a:latin typeface="Times New Roman" panose="02020603050405020304" pitchFamily="18" charset="0"/>
                <a:cs typeface="Times New Roman" panose="02020603050405020304" pitchFamily="18" charset="0"/>
              </a:rPr>
              <a:t>, нас, </a:t>
            </a:r>
            <a:r>
              <a:rPr lang="ru-RU" b="1" dirty="0" err="1">
                <a:solidFill>
                  <a:srgbClr val="FF0000"/>
                </a:solidFill>
                <a:latin typeface="Times New Roman" panose="02020603050405020304" pitchFamily="18" charset="0"/>
                <a:cs typeface="Times New Roman" panose="02020603050405020304" pitchFamily="18" charset="0"/>
              </a:rPr>
              <a:t>асмай</a:t>
            </a:r>
            <a:r>
              <a:rPr lang="ru-RU" b="1">
                <a:solidFill>
                  <a:srgbClr val="FF0000"/>
                </a:solidFill>
                <a:latin typeface="Times New Roman" panose="02020603050405020304" pitchFamily="18" charset="0"/>
                <a:cs typeface="Times New Roman" panose="02020603050405020304" pitchFamily="18" charset="0"/>
              </a:rPr>
              <a:t>, </a:t>
            </a:r>
            <a:r>
              <a:rPr lang="ru-RU" b="1" smtClean="0">
                <a:solidFill>
                  <a:srgbClr val="FF0000"/>
                </a:solidFill>
                <a:latin typeface="Times New Roman" panose="02020603050405020304" pitchFamily="18" charset="0"/>
                <a:cs typeface="Times New Roman" panose="02020603050405020304" pitchFamily="18" charset="0"/>
              </a:rPr>
              <a:t>атмай</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5280" y="1334205"/>
            <a:ext cx="9339072" cy="4961903"/>
          </a:xfrm>
        </p:spPr>
        <p:txBody>
          <a:bodyPr>
            <a:normAutofit fontScale="25000" lnSpcReduction="20000"/>
          </a:bodyPr>
          <a:lstStyle/>
          <a:p>
            <a:pPr>
              <a:lnSpc>
                <a:spcPct val="120000"/>
              </a:lnSpc>
              <a:buFont typeface="Wingdings" panose="05000000000000000000" pitchFamily="2" charset="2"/>
              <a:buChar char="Ø"/>
            </a:pPr>
            <a:r>
              <a:rPr lang="ru-RU" sz="64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Борбор</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Азиядагы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салттуу</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тамекинин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чегилбей</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турган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бул</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жерде</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сөз</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оозго</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тиштеп</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чегилбей</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тургандыгы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жөнүндө</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болуп</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жатат</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түрү</a:t>
            </a:r>
            <a:r>
              <a:rPr lang="ru-RU" sz="8000"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Ø"/>
            </a:pPr>
            <a:r>
              <a:rPr lang="ru-RU" sz="8000" dirty="0" err="1">
                <a:latin typeface="Times New Roman" panose="02020603050405020304" pitchFamily="18" charset="0"/>
                <a:cs typeface="Times New Roman" panose="02020603050405020304" pitchFamily="18" charset="0"/>
              </a:rPr>
              <a:t>Анын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курамына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тамеки</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чыланган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акиташ</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оттун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күлү</a:t>
            </a:r>
            <a:r>
              <a:rPr lang="ru-RU" sz="8000" dirty="0">
                <a:latin typeface="Times New Roman" panose="02020603050405020304" pitchFamily="18" charset="0"/>
                <a:cs typeface="Times New Roman" panose="02020603050405020304" pitchFamily="18" charset="0"/>
              </a:rPr>
              <a:t>, клей </a:t>
            </a:r>
            <a:r>
              <a:rPr lang="ru-RU" sz="8000" dirty="0" err="1">
                <a:latin typeface="Times New Roman" panose="02020603050405020304" pitchFamily="18" charset="0"/>
                <a:cs typeface="Times New Roman" panose="02020603050405020304" pitchFamily="18" charset="0"/>
              </a:rPr>
              <a:t>ж.б</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кирет</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Тири</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укмуштай</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болгон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албетте</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стерилденбеген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шартта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кошулма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жасалат</a:t>
            </a:r>
            <a:r>
              <a:rPr lang="ru-RU" sz="8000" dirty="0">
                <a:latin typeface="Times New Roman" panose="02020603050405020304" pitchFamily="18" charset="0"/>
                <a:cs typeface="Times New Roman" panose="02020603050405020304" pitchFamily="18" charset="0"/>
              </a:rPr>
              <a:t>. Аны </a:t>
            </a:r>
            <a:r>
              <a:rPr lang="ru-RU" sz="8000" dirty="0" err="1">
                <a:latin typeface="Times New Roman" panose="02020603050405020304" pitchFamily="18" charset="0"/>
                <a:cs typeface="Times New Roman" panose="02020603050405020304" pitchFamily="18" charset="0"/>
              </a:rPr>
              <a:t>бадал</a:t>
            </a:r>
            <a:r>
              <a:rPr lang="ru-RU" sz="8000" dirty="0">
                <a:latin typeface="Times New Roman" panose="02020603050405020304" pitchFamily="18" charset="0"/>
                <a:cs typeface="Times New Roman" panose="02020603050405020304" pitchFamily="18" charset="0"/>
              </a:rPr>
              <a:t> катары </a:t>
            </a:r>
            <a:r>
              <a:rPr lang="ru-RU" sz="8000" dirty="0" err="1">
                <a:latin typeface="Times New Roman" panose="02020603050405020304" pitchFamily="18" charset="0"/>
                <a:cs typeface="Times New Roman" panose="02020603050405020304" pitchFamily="18" charset="0"/>
              </a:rPr>
              <a:t>өстүрүүдө</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канчалаган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бактериялар</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коркунучтуу</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ооруулардын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козгогучтары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болорун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элестетүү</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дагы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кыйын</a:t>
            </a:r>
            <a:r>
              <a:rPr lang="ru-RU" sz="8000"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Ø"/>
            </a:pPr>
            <a:r>
              <a:rPr lang="ru-RU" sz="8000" dirty="0" err="1">
                <a:latin typeface="Times New Roman" panose="02020603050405020304" pitchFamily="18" charset="0"/>
                <a:cs typeface="Times New Roman" panose="02020603050405020304" pitchFamily="18" charset="0"/>
              </a:rPr>
              <a:t>Насвай</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тамекинин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алмаштыруучусу</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болуп</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саналбайт</a:t>
            </a:r>
            <a:r>
              <a:rPr lang="ru-RU" sz="8000" dirty="0">
                <a:latin typeface="Times New Roman" panose="02020603050405020304" pitchFamily="18" charset="0"/>
                <a:cs typeface="Times New Roman" panose="02020603050405020304" pitchFamily="18" charset="0"/>
              </a:rPr>
              <a:t>. Ал </a:t>
            </a:r>
            <a:r>
              <a:rPr lang="ru-RU" sz="8000" dirty="0" err="1">
                <a:latin typeface="Times New Roman" panose="02020603050405020304" pitchFamily="18" charset="0"/>
                <a:cs typeface="Times New Roman" panose="02020603050405020304" pitchFamily="18" charset="0"/>
              </a:rPr>
              <a:t>организмге</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бир</a:t>
            </a:r>
            <a:r>
              <a:rPr lang="ru-RU" sz="8000" dirty="0">
                <a:latin typeface="Times New Roman" panose="02020603050405020304" pitchFamily="18" charset="0"/>
                <a:cs typeface="Times New Roman" panose="02020603050405020304" pitchFamily="18" charset="0"/>
              </a:rPr>
              <a:t> топ </a:t>
            </a:r>
            <a:r>
              <a:rPr lang="ru-RU" sz="8000" dirty="0" err="1">
                <a:latin typeface="Times New Roman" panose="02020603050405020304" pitchFamily="18" charset="0"/>
                <a:cs typeface="Times New Roman" panose="02020603050405020304" pitchFamily="18" charset="0"/>
              </a:rPr>
              <a:t>зыян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алып</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келет</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Айырмасы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тамеки</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түтүнү</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өпкөгө</a:t>
            </a:r>
            <a:r>
              <a:rPr lang="ru-RU" sz="8000" dirty="0">
                <a:latin typeface="Times New Roman" panose="02020603050405020304" pitchFamily="18" charset="0"/>
                <a:cs typeface="Times New Roman" panose="02020603050405020304" pitchFamily="18" charset="0"/>
              </a:rPr>
              <a:t>, ал </a:t>
            </a:r>
            <a:r>
              <a:rPr lang="ru-RU" sz="8000" dirty="0" err="1">
                <a:latin typeface="Times New Roman" panose="02020603050405020304" pitchFamily="18" charset="0"/>
                <a:cs typeface="Times New Roman" panose="02020603050405020304" pitchFamily="18" charset="0"/>
              </a:rPr>
              <a:t>эми</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насвай</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болсо</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ооздун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былжыр</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челине</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ашказан</a:t>
            </a:r>
            <a:r>
              <a:rPr lang="ru-RU" sz="8000" dirty="0">
                <a:latin typeface="Times New Roman" panose="02020603050405020304" pitchFamily="18" charset="0"/>
                <a:cs typeface="Times New Roman" panose="02020603050405020304" pitchFamily="18" charset="0"/>
              </a:rPr>
              <a:t> – </a:t>
            </a:r>
            <a:r>
              <a:rPr lang="ru-RU" sz="8000" dirty="0" err="1">
                <a:latin typeface="Times New Roman" panose="02020603050405020304" pitchFamily="18" charset="0"/>
                <a:cs typeface="Times New Roman" panose="02020603050405020304" pitchFamily="18" charset="0"/>
              </a:rPr>
              <a:t>ичеги</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карын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трактына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сокку</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ураарында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гана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Насвайда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никотиндин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өлчөмү</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көп</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болгондуктан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аны</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колдонууда</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ошол</a:t>
            </a:r>
            <a:r>
              <a:rPr lang="ru-RU" sz="8000" dirty="0">
                <a:latin typeface="Times New Roman" panose="02020603050405020304" pitchFamily="18" charset="0"/>
                <a:cs typeface="Times New Roman" panose="02020603050405020304" pitchFamily="18" charset="0"/>
              </a:rPr>
              <a:t> 93 эле </a:t>
            </a:r>
            <a:r>
              <a:rPr lang="ru-RU" sz="8000" dirty="0" err="1">
                <a:latin typeface="Times New Roman" panose="02020603050405020304" pitchFamily="18" charset="0"/>
                <a:cs typeface="Times New Roman" panose="02020603050405020304" pitchFamily="18" charset="0"/>
              </a:rPr>
              <a:t>никотинге</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болгон</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көз</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карандылык</a:t>
            </a:r>
            <a:r>
              <a:rPr lang="ru-RU" sz="8000" dirty="0">
                <a:latin typeface="Times New Roman" panose="02020603050405020304" pitchFamily="18" charset="0"/>
                <a:cs typeface="Times New Roman" panose="02020603050405020304" pitchFamily="18" charset="0"/>
              </a:rPr>
              <a:t> </a:t>
            </a:r>
            <a:r>
              <a:rPr lang="ru-RU" sz="8000" dirty="0" err="1">
                <a:latin typeface="Times New Roman" panose="02020603050405020304" pitchFamily="18" charset="0"/>
                <a:cs typeface="Times New Roman" panose="02020603050405020304" pitchFamily="18" charset="0"/>
              </a:rPr>
              <a:t>өсөт</a:t>
            </a:r>
            <a:r>
              <a:rPr lang="ru-RU" sz="8000"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pPr marL="0" indent="0">
              <a:lnSpc>
                <a:spcPct val="170000"/>
              </a:lnSpc>
              <a:buNone/>
            </a:pPr>
            <a:r>
              <a:rPr lang="ru-RU" sz="8000" dirty="0">
                <a:latin typeface="Times New Roman" panose="02020603050405020304" pitchFamily="18" charset="0"/>
                <a:cs typeface="Times New Roman" panose="02020603050405020304" pitchFamily="18" charset="0"/>
              </a:rPr>
              <a:t> </a:t>
            </a:r>
            <a:endParaRPr lang="ru-RU" sz="8000" dirty="0">
              <a:latin typeface="Times New Roman" panose="02020603050405020304" pitchFamily="18" charset="0"/>
              <a:cs typeface="Times New Roman" panose="02020603050405020304" pitchFamily="18" charset="0"/>
            </a:endParaRPr>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4632" y="437322"/>
            <a:ext cx="7799832" cy="6109252"/>
          </a:xfrm>
        </p:spPr>
        <p:txBody>
          <a:bodyPr>
            <a:normAutofit fontScale="55000" lnSpcReduction="20000"/>
          </a:bodyPr>
          <a:lstStyle/>
          <a:p>
            <a:pPr>
              <a:lnSpc>
                <a:spcPct val="120000"/>
              </a:lnSpc>
              <a:buFont typeface="Wingdings" panose="05000000000000000000" pitchFamily="2" charset="2"/>
              <a:buChar char="Ø"/>
            </a:pPr>
            <a:r>
              <a:rPr lang="ru-RU" sz="3800" dirty="0" err="1">
                <a:latin typeface="Times New Roman" panose="02020603050405020304" pitchFamily="18" charset="0"/>
                <a:cs typeface="Times New Roman" panose="02020603050405020304" pitchFamily="18" charset="0"/>
              </a:rPr>
              <a:t>Врачтар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насвайдын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психоактивдүү</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заттардын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ичине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кирээрине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ынанышат</a:t>
            </a:r>
            <a:r>
              <a:rPr lang="ru-RU" sz="3800" dirty="0">
                <a:latin typeface="Times New Roman" panose="02020603050405020304" pitchFamily="18" charset="0"/>
                <a:cs typeface="Times New Roman" panose="02020603050405020304" pitchFamily="18" charset="0"/>
              </a:rPr>
              <a:t>. </a:t>
            </a:r>
            <a:endParaRPr lang="ru-RU" sz="3800" dirty="0">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Ø"/>
            </a:pPr>
            <a:r>
              <a:rPr lang="ru-RU" sz="3800" dirty="0">
                <a:latin typeface="Times New Roman" panose="02020603050405020304" pitchFamily="18" charset="0"/>
                <a:cs typeface="Times New Roman" panose="02020603050405020304" pitchFamily="18" charset="0"/>
              </a:rPr>
              <a:t>Аны </a:t>
            </a:r>
            <a:r>
              <a:rPr lang="ru-RU" sz="3800" dirty="0" err="1">
                <a:latin typeface="Times New Roman" panose="02020603050405020304" pitchFamily="18" charset="0"/>
                <a:cs typeface="Times New Roman" panose="02020603050405020304" pitchFamily="18" charset="0"/>
              </a:rPr>
              <a:t>өспүрүмдөр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колдонгондо</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алардын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психикалык</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өөрчүүсүнө</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таасир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этет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кабыл</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алуусу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төмөндөйт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жана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эске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тутуусу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начарлайт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өспүрүмдөр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тең</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салмактуу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болбой</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калышат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Насвай</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тартуучулар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эске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тутуусунда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маселеле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жаралгандыгы</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дайыма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өзүн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жоготуу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абалында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болгондугу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тууралуу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маалымдашат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Колдонуунун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кесепеттери</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өспүрүмдүн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инсандык</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жактан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өзгөргөндүгү</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анын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психикасынын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бузулгандыгы</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болуп</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саналат</a:t>
            </a:r>
            <a:r>
              <a:rPr lang="ru-RU" sz="3800" dirty="0">
                <a:latin typeface="Times New Roman" panose="02020603050405020304" pitchFamily="18" charset="0"/>
                <a:cs typeface="Times New Roman" panose="02020603050405020304" pitchFamily="18" charset="0"/>
              </a:rPr>
              <a:t>.</a:t>
            </a:r>
            <a:endParaRPr lang="ru-RU" sz="3800" dirty="0">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Ø"/>
            </a:pP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Насвай</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тарткан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өспүрүмдөрдө</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бул</a:t>
            </a:r>
            <a:r>
              <a:rPr lang="ru-RU" sz="3800" dirty="0">
                <a:latin typeface="Times New Roman" panose="02020603050405020304" pitchFamily="18" charset="0"/>
                <a:cs typeface="Times New Roman" panose="02020603050405020304" pitchFamily="18" charset="0"/>
              </a:rPr>
              <a:t> бат эле </a:t>
            </a:r>
            <a:r>
              <a:rPr lang="ru-RU" sz="3800" dirty="0" err="1">
                <a:latin typeface="Times New Roman" panose="02020603050405020304" pitchFamily="18" charset="0"/>
                <a:cs typeface="Times New Roman" panose="02020603050405020304" pitchFamily="18" charset="0"/>
              </a:rPr>
              <a:t>адатка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айланып</a:t>
            </a:r>
            <a:r>
              <a:rPr lang="ru-RU" sz="3800" dirty="0">
                <a:latin typeface="Times New Roman" panose="02020603050405020304" pitchFamily="18" charset="0"/>
                <a:cs typeface="Times New Roman" panose="02020603050405020304" pitchFamily="18" charset="0"/>
              </a:rPr>
              <a:t>, норма </a:t>
            </a:r>
            <a:r>
              <a:rPr lang="ru-RU" sz="3800" dirty="0" err="1">
                <a:latin typeface="Times New Roman" panose="02020603050405020304" pitchFamily="18" charset="0"/>
                <a:cs typeface="Times New Roman" panose="02020603050405020304" pitchFamily="18" charset="0"/>
              </a:rPr>
              <a:t>болуп</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калаарын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далилдер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көрсөтүп</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келүүдө</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Насвайды</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узак</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мөөнөткө</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тартуу</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анын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курамындагы</a:t>
            </a:r>
            <a:r>
              <a:rPr lang="ru-RU" sz="3800" dirty="0">
                <a:latin typeface="Times New Roman" panose="02020603050405020304" pitchFamily="18" charset="0"/>
                <a:cs typeface="Times New Roman" panose="02020603050405020304" pitchFamily="18" charset="0"/>
              </a:rPr>
              <a:t> ар </a:t>
            </a:r>
            <a:r>
              <a:rPr lang="ru-RU" sz="3800" dirty="0" err="1">
                <a:latin typeface="Times New Roman" panose="02020603050405020304" pitchFamily="18" charset="0"/>
                <a:cs typeface="Times New Roman" panose="02020603050405020304" pitchFamily="18" charset="0"/>
              </a:rPr>
              <a:t>бир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компанент</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организмге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өзүнчө</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таасир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бергендигинен</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улам</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натыйжасында</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оор</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кесепеттерге</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алып</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келүүсү</a:t>
            </a:r>
            <a:r>
              <a:rPr lang="ru-RU" sz="3800" dirty="0">
                <a:latin typeface="Times New Roman" panose="02020603050405020304" pitchFamily="18" charset="0"/>
                <a:cs typeface="Times New Roman" panose="02020603050405020304" pitchFamily="18" charset="0"/>
              </a:rPr>
              <a:t> </a:t>
            </a:r>
            <a:r>
              <a:rPr lang="ru-RU" sz="3800" dirty="0" err="1">
                <a:latin typeface="Times New Roman" panose="02020603050405020304" pitchFamily="18" charset="0"/>
                <a:cs typeface="Times New Roman" panose="02020603050405020304" pitchFamily="18" charset="0"/>
              </a:rPr>
              <a:t>мүмкүн</a:t>
            </a:r>
            <a:r>
              <a:rPr lang="ru-RU" sz="3800" dirty="0">
                <a:latin typeface="Times New Roman" panose="02020603050405020304" pitchFamily="18" charset="0"/>
                <a:cs typeface="Times New Roman" panose="02020603050405020304" pitchFamily="18" charset="0"/>
              </a:rPr>
              <a:t>.</a:t>
            </a:r>
            <a:endParaRPr lang="ru-RU" sz="3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ru-RU" dirty="0"/>
          </a:p>
        </p:txBody>
      </p:sp>
      <p:pic>
        <p:nvPicPr>
          <p:cNvPr id="3074" name="Picture 2" descr="НАСВАЙДЫН ЗЫЯНЫ/НАСВАЙДЫ ТАШТОО ЖОЛДОРУ/BILESINBI.KG смотреть видео онлайн  - Brazil-fight.r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36835" y="1042416"/>
            <a:ext cx="3233530" cy="23588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Архивы насвайдын зыяны — Like.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835" y="3591770"/>
            <a:ext cx="3810000" cy="247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489" y="81767"/>
            <a:ext cx="10691191" cy="1544914"/>
          </a:xfrm>
        </p:spPr>
        <p:txBody>
          <a:bodyPr/>
          <a:lstStyle/>
          <a:p>
            <a:pPr algn="ctr"/>
            <a:r>
              <a:rPr lang="en-US" b="1" dirty="0" err="1">
                <a:solidFill>
                  <a:srgbClr val="FF0000"/>
                </a:solidFill>
                <a:latin typeface="Times New Roman" panose="02020603050405020304" pitchFamily="18" charset="0"/>
                <a:cs typeface="Times New Roman" panose="02020603050405020304" pitchFamily="18" charset="0"/>
              </a:rPr>
              <a:t>Электрондук</a:t>
            </a:r>
            <a:r>
              <a:rPr lang="en-US" b="1" dirty="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тамеки</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err="1" smtClean="0">
                <a:solidFill>
                  <a:srgbClr val="FF0000"/>
                </a:solidFill>
                <a:latin typeface="Times New Roman" panose="02020603050405020304" pitchFamily="18" charset="0"/>
                <a:cs typeface="Times New Roman" panose="02020603050405020304" pitchFamily="18" charset="0"/>
              </a:rPr>
              <a:t>Вейпинг</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6" name="Rectangle 4"/>
          <p:cNvSpPr>
            <a:spLocks noGrp="1" noChangeArrowheads="1"/>
          </p:cNvSpPr>
          <p:nvPr>
            <p:ph idx="1"/>
          </p:nvPr>
        </p:nvSpPr>
        <p:spPr bwMode="auto">
          <a:xfrm>
            <a:off x="662610" y="1315224"/>
            <a:ext cx="7822270" cy="539700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Вейпинг (англис тилинен - ​​vaping) - электрондук тамеки,</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бууландыргычтар жана башка ушул сыяктуу</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шаймандарды тартуу процесси.</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Vapes - электрондук тамекилер, мини-кальяндар.</a:t>
            </a:r>
            <a:r>
              <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endParaRPr lang="en-US" altLang="ru-RU" sz="1100" dirty="0"/>
          </a:p>
          <a:p>
            <a:pPr eaLnBrk="0" fontAlgn="base" hangingPunct="0">
              <a:lnSpc>
                <a:spcPct val="100000"/>
              </a:lnSpc>
              <a:spcBef>
                <a:spcPct val="0"/>
              </a:spcBef>
              <a:spcAft>
                <a:spcPct val="0"/>
              </a:spcAft>
              <a:buFont typeface="Wingdings" panose="05000000000000000000" pitchFamily="2" charset="2"/>
              <a:buChar char="Ø"/>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Vapers - кадимки тамекилерге караганда</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электрондук тамеки чеккен тамекичилердин жаңы породасы,</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электрондук шаймандарды кадимки тамекилерге коопсуз </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альтернатива катары колдонууга көмөктөшөт.</a:t>
            </a:r>
            <a:r>
              <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endPar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Ø"/>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Вейпинг жаштар арасындагы жаңы тенденция,</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тамеки чеккендер топторго биригишет, </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ар кандай вейпинг шаймандарын сатып алышат,</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алар күн сайын жаңы дизайнга жана жаңы жыпар жыттуу касиеттерге</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(алчанын, жалбыздын, алманын, лимондун, кофенин ж.б. даамы менен)</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ээ болуу менен өркүндөтүлөт. ). </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Алар узун кооздолгон металл цилиндрлери бар кичинекей кутучаларга окшош,</a:t>
            </a:r>
            <a:endPar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ru-RU" sz="18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же алар эксклюзивдүү дизайнга ээ болушу мүмкүн.</a:t>
            </a:r>
            <a:r>
              <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ru-RU"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ru-RU" sz="1800" b="0" i="0" u="none" strike="noStrike" cap="none" normalizeH="0" baseline="0" dirty="0">
              <a:ln>
                <a:noFill/>
              </a:ln>
              <a:solidFill>
                <a:schemeClr val="tx1"/>
              </a:solidFill>
              <a:effectLst/>
              <a:latin typeface="Arial" panose="020B0604020202020204" pitchFamily="34" charset="0"/>
            </a:endParaRPr>
          </a:p>
        </p:txBody>
      </p:sp>
      <p:pic>
        <p:nvPicPr>
          <p:cNvPr id="410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30184" y="3977638"/>
            <a:ext cx="3095028" cy="224800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apingдин түтүн экранынын артында: Электрондук тамеки | Психотерапиянын |  September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0184" y="1307724"/>
            <a:ext cx="3008242" cy="230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1073428" y="296533"/>
            <a:ext cx="8415130" cy="42428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lang="en-US" altLang="ru-RU" sz="2000" dirty="0">
                <a:solidFill>
                  <a:srgbClr val="202124"/>
                </a:solidFill>
                <a:latin typeface="Times New Roman" panose="02020603050405020304" pitchFamily="18" charset="0"/>
                <a:cs typeface="Times New Roman" panose="02020603050405020304" pitchFamily="18" charset="0"/>
              </a:rPr>
              <a:t>Э</a:t>
            </a:r>
            <a:r>
              <a:rPr kumimoji="0" lang="en-US" altLang="ru-RU" sz="20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лектрондук тамеки чегүү ден соолукка зыян эмес</a:t>
            </a:r>
            <a:endParaRPr kumimoji="0" lang="en-US" altLang="ru-RU" sz="20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ru-RU" sz="20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электрондук тамеки чегүү коркунучтуу эмес,</a:t>
            </a:r>
            <a:endParaRPr kumimoji="0" lang="en-US" altLang="ru-RU" sz="20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ru-RU" sz="2000"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 анткени чеккенде чайыр чыкпайт - деп ойлошот жаштар.</a:t>
            </a:r>
            <a:endParaRPr kumimoji="0" lang="en-US" alt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lang="en-US" altLang="ru-RU"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r>
              <a:rPr lang="en-US" altLang="ru-RU" sz="2000" dirty="0">
                <a:solidFill>
                  <a:srgbClr val="202124"/>
                </a:solidFill>
                <a:latin typeface="Times New Roman" panose="02020603050405020304" pitchFamily="18" charset="0"/>
                <a:cs typeface="Times New Roman" panose="02020603050405020304" pitchFamily="18" charset="0"/>
              </a:rPr>
              <a:t>Тамеки чегүүдөгү вейпинг аппараттары кадимки тамеки тартууга альтернатива эмес. </a:t>
            </a:r>
            <a:endParaRPr lang="en-US" altLang="ru-RU" sz="2000" dirty="0">
              <a:solidFill>
                <a:srgbClr val="202124"/>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endParaRPr lang="en-US" altLang="ru-RU" sz="2000"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r>
              <a:rPr lang="en-US" altLang="ru-RU" sz="2000" dirty="0">
                <a:solidFill>
                  <a:srgbClr val="202124"/>
                </a:solidFill>
                <a:latin typeface="Times New Roman" panose="02020603050405020304" pitchFamily="18" charset="0"/>
                <a:cs typeface="Times New Roman" panose="02020603050405020304" pitchFamily="18" charset="0"/>
              </a:rPr>
              <a:t>Электрондук шаймандарды тамеки чегүү никотинге көз карандылыкты жокко чыгарбайт.</a:t>
            </a:r>
            <a:endParaRPr lang="en-US" altLang="ru-RU" sz="2000"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endParaRPr lang="en-US" altLang="ru-RU" sz="2000"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endParaRPr lang="en-US" altLang="ru-RU" sz="2000"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endParaRPr lang="en-US" altLang="ru-RU" sz="2000" dirty="0">
              <a:solidFill>
                <a:srgbClr val="202124"/>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ru-RU" sz="1800" b="0" i="0" u="none" strike="noStrike" cap="none" normalizeH="0" baseline="0" dirty="0">
              <a:ln>
                <a:noFill/>
              </a:ln>
              <a:solidFill>
                <a:schemeClr val="tx1"/>
              </a:solidFill>
              <a:effectLst/>
              <a:latin typeface="Arial" panose="020B0604020202020204" pitchFamily="34" charset="0"/>
            </a:endParaRPr>
          </a:p>
        </p:txBody>
      </p:sp>
      <p:pic>
        <p:nvPicPr>
          <p:cNvPr id="5125" name="Picture 5" descr="электрондук тамеки – Регионалдык маалыматтык мультимедиалык сайт."/>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5705" y="3429000"/>
            <a:ext cx="7209182" cy="3322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p:txBody>
          <a:bodyPr>
            <a:normAutofit/>
          </a:bodyPr>
          <a:lstStyle/>
          <a:p>
            <a:endParaRPr lang="en-US" dirty="0" smtClean="0"/>
          </a:p>
        </p:txBody>
      </p:sp>
      <p:sp>
        <p:nvSpPr>
          <p:cNvPr id="3" name="Прямоугольник 2"/>
          <p:cNvSpPr/>
          <p:nvPr/>
        </p:nvSpPr>
        <p:spPr>
          <a:xfrm>
            <a:off x="1529102" y="2144375"/>
            <a:ext cx="8200114" cy="21236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2-маселе</a:t>
            </a:r>
            <a:endParaRPr lang="ru-RU" sz="6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ru-RU" sz="6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r>
              <a:rPr lang="ru-RU" sz="6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Келечек</a:t>
            </a:r>
            <a:r>
              <a:rPr lang="ru-RU" sz="6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6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мектеби</a:t>
            </a:r>
            <a:endParaRPr lang="ru-RU" sz="6600" b="1" cap="none" spc="50" dirty="0">
              <a:ln w="11430"/>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7555" y="250212"/>
            <a:ext cx="8596668" cy="728870"/>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Зыяндуулугу</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4" name="Rectangle 1"/>
          <p:cNvSpPr>
            <a:spLocks noGrp="1" noChangeArrowheads="1"/>
          </p:cNvSpPr>
          <p:nvPr>
            <p:ph idx="1"/>
          </p:nvPr>
        </p:nvSpPr>
        <p:spPr bwMode="auto">
          <a:xfrm>
            <a:off x="455760" y="1351516"/>
            <a:ext cx="9765774" cy="46121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ru-RU"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Тамеки чегүүдөгү вейпинг аппараттары кадимки тамеки тартууга альтернатива эмес. </a:t>
            </a:r>
            <a:endParaRPr kumimoji="0" lang="en-US" altLang="ru-RU"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altLang="ru-RU"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Электрондук шаймандарды тамеки чегүү никотинге көз карандылыкты жокко чыгарбайт.</a:t>
            </a:r>
            <a:endParaRPr kumimoji="0" lang="en-US" altLang="ru-RU"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r>
              <a:rPr lang="en-US" altLang="ru-RU" dirty="0" err="1" smtClean="0">
                <a:solidFill>
                  <a:srgbClr val="202124"/>
                </a:solidFill>
                <a:latin typeface="Times New Roman" panose="02020603050405020304" pitchFamily="18" charset="0"/>
                <a:cs typeface="Times New Roman" panose="02020603050405020304" pitchFamily="18" charset="0"/>
              </a:rPr>
              <a:t>Корей</a:t>
            </a:r>
            <a:r>
              <a:rPr lang="en-US" altLang="ru-RU" dirty="0" smtClean="0">
                <a:solidFill>
                  <a:srgbClr val="202124"/>
                </a:solidFill>
                <a:latin typeface="Times New Roman" panose="02020603050405020304" pitchFamily="18" charset="0"/>
                <a:cs typeface="Times New Roman" panose="02020603050405020304" pitchFamily="18" charset="0"/>
              </a:rPr>
              <a:t> </a:t>
            </a:r>
            <a:r>
              <a:rPr lang="en-US" altLang="ru-RU" dirty="0">
                <a:solidFill>
                  <a:srgbClr val="202124"/>
                </a:solidFill>
                <a:latin typeface="Times New Roman" panose="02020603050405020304" pitchFamily="18" charset="0"/>
                <a:cs typeface="Times New Roman" panose="02020603050405020304" pitchFamily="18" charset="0"/>
              </a:rPr>
              <a:t>илимпоздору электрондук тамеки суюктугун изилдеп, жок дегенде 10 токсинди жана ыраатсыздыкты табышкан</a:t>
            </a:r>
            <a:endParaRPr lang="en-US" altLang="ru-RU"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r>
              <a:rPr kumimoji="0" lang="en-US" altLang="ru-RU"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Бир эле аппаратты колдонуу гепатит жана кургак учук оорусуна алып келет.</a:t>
            </a:r>
            <a:r>
              <a:rPr kumimoji="0" lang="en-US" altLang="ru-RU"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en-US" altLang="ru-RU" dirty="0">
              <a:solidFill>
                <a:schemeClr val="tx1"/>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r>
              <a:rPr lang="en-US" altLang="ru-RU" dirty="0">
                <a:solidFill>
                  <a:srgbClr val="202124"/>
                </a:solidFill>
                <a:latin typeface="Times New Roman" panose="02020603050405020304" pitchFamily="18" charset="0"/>
                <a:cs typeface="Times New Roman" panose="02020603050405020304" pitchFamily="18" charset="0"/>
              </a:rPr>
              <a:t>Тамеки чегүү электрондук шаймандар рак, өпкө жана жүрөк ооруларына алып келиши мүмкүн. </a:t>
            </a:r>
            <a:endParaRPr lang="en-US" altLang="ru-RU" dirty="0">
              <a:solidFill>
                <a:srgbClr val="202124"/>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ClrTx/>
              <a:buSzTx/>
              <a:buFont typeface="Wingdings" panose="05000000000000000000" pitchFamily="2" charset="2"/>
              <a:buChar char="Ø"/>
            </a:pPr>
            <a:r>
              <a:rPr lang="ru-RU" dirty="0" err="1">
                <a:latin typeface="Times New Roman" panose="02020603050405020304" pitchFamily="18" charset="0"/>
                <a:cs typeface="Times New Roman" panose="02020603050405020304" pitchFamily="18" charset="0"/>
              </a:rPr>
              <a:t>Тамеки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чегүү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үчүн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суюктуктун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курамындагы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даамдар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бронхиалдык</a:t>
            </a:r>
            <a:r>
              <a:rPr lang="ru-RU" dirty="0">
                <a:latin typeface="Times New Roman" panose="02020603050405020304" pitchFamily="18" charset="0"/>
                <a:cs typeface="Times New Roman" panose="02020603050405020304" pitchFamily="18" charset="0"/>
              </a:rPr>
              <a:t> астма </a:t>
            </a:r>
            <a:r>
              <a:rPr lang="ru-RU" dirty="0" err="1">
                <a:latin typeface="Times New Roman" panose="02020603050405020304" pitchFamily="18" charset="0"/>
                <a:cs typeface="Times New Roman" panose="02020603050405020304" pitchFamily="18" charset="0"/>
              </a:rPr>
              <a:t>оорусуна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чейин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жогорку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алуу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жолдорунун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аллергиялык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ооруларын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кылат</a:t>
            </a:r>
            <a:r>
              <a:rPr lang="ru-RU"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r>
              <a:rPr lang="en-US" altLang="ru-RU" dirty="0" err="1" smtClean="0">
                <a:solidFill>
                  <a:srgbClr val="202124"/>
                </a:solidFill>
                <a:latin typeface="Times New Roman" panose="02020603050405020304" pitchFamily="18" charset="0"/>
                <a:cs typeface="Times New Roman" panose="02020603050405020304" pitchFamily="18" charset="0"/>
              </a:rPr>
              <a:t>Пропиленгликол</a:t>
            </a:r>
            <a:r>
              <a:rPr lang="en-US" altLang="ru-RU" dirty="0" smtClean="0">
                <a:solidFill>
                  <a:srgbClr val="202124"/>
                </a:solidFill>
                <a:latin typeface="Times New Roman" panose="02020603050405020304" pitchFamily="18" charset="0"/>
                <a:cs typeface="Times New Roman" panose="02020603050405020304" pitchFamily="18" charset="0"/>
              </a:rPr>
              <a:t> </a:t>
            </a:r>
            <a:r>
              <a:rPr lang="en-US" altLang="ru-RU" dirty="0">
                <a:solidFill>
                  <a:srgbClr val="202124"/>
                </a:solidFill>
                <a:latin typeface="Times New Roman" panose="02020603050405020304" pitchFamily="18" charset="0"/>
                <a:cs typeface="Times New Roman" panose="02020603050405020304" pitchFamily="18" charset="0"/>
              </a:rPr>
              <a:t>организмде топтолуп, аллергиялык реакцияларды, кыжырданууну жаратат, боор менен бөйрөктүн иштешин бузат.</a:t>
            </a:r>
            <a:r>
              <a:rPr lang="en-US" altLang="ru-RU" dirty="0">
                <a:solidFill>
                  <a:schemeClr val="tx1"/>
                </a:solidFill>
                <a:latin typeface="Times New Roman" panose="02020603050405020304" pitchFamily="18" charset="0"/>
                <a:cs typeface="Times New Roman" panose="02020603050405020304" pitchFamily="18" charset="0"/>
              </a:rPr>
              <a:t> </a:t>
            </a:r>
            <a:endParaRPr lang="en-US" altLang="ru-RU" dirty="0">
              <a:solidFill>
                <a:schemeClr val="tx1"/>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r>
              <a:rPr lang="en-US" altLang="ru-RU" dirty="0" err="1" smtClean="0">
                <a:solidFill>
                  <a:srgbClr val="202124"/>
                </a:solidFill>
                <a:latin typeface="Times New Roman" panose="02020603050405020304" pitchFamily="18" charset="0"/>
                <a:cs typeface="Times New Roman" panose="02020603050405020304" pitchFamily="18" charset="0"/>
              </a:rPr>
              <a:t>Аппараттын</a:t>
            </a:r>
            <a:r>
              <a:rPr lang="en-US" altLang="ru-RU" dirty="0" smtClean="0">
                <a:solidFill>
                  <a:srgbClr val="202124"/>
                </a:solidFill>
                <a:latin typeface="Times New Roman" panose="02020603050405020304" pitchFamily="18" charset="0"/>
                <a:cs typeface="Times New Roman" panose="02020603050405020304" pitchFamily="18" charset="0"/>
              </a:rPr>
              <a:t> </a:t>
            </a:r>
            <a:r>
              <a:rPr lang="en-US" altLang="ru-RU" dirty="0">
                <a:solidFill>
                  <a:srgbClr val="202124"/>
                </a:solidFill>
                <a:latin typeface="Times New Roman" panose="02020603050405020304" pitchFamily="18" charset="0"/>
                <a:cs typeface="Times New Roman" panose="02020603050405020304" pitchFamily="18" charset="0"/>
              </a:rPr>
              <a:t>толтуруучу суюктугунда камтылган пропиленгликолдун жана глицериндин термикалык ажыроосу уулуу касиетке ээ акролеин менен формальдегиддин пайда болушуна алып келет. Акролеин көздүн жана дем алуу жолдорунун былжыр челдерин дүүлүктүрөт, лакримацияны пайда кылат, ошондой эле мутагендик касиеттерди көрсөтөт. Формальдегид, саналып өткөн касиеттеринен тышкары, борбордук нерв системасына таасирин тийгизет.</a:t>
            </a:r>
            <a:r>
              <a:rPr lang="en-US" altLang="ru-RU" dirty="0">
                <a:solidFill>
                  <a:schemeClr val="tx1"/>
                </a:solidFill>
                <a:latin typeface="Times New Roman" panose="02020603050405020304" pitchFamily="18" charset="0"/>
                <a:cs typeface="Times New Roman" panose="02020603050405020304" pitchFamily="18" charset="0"/>
              </a:rPr>
              <a:t> </a:t>
            </a:r>
            <a:endParaRPr lang="en-US" altLang="ru-RU" dirty="0">
              <a:solidFill>
                <a:schemeClr val="tx1"/>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ClrTx/>
              <a:buSzTx/>
              <a:buFont typeface="Wingdings" panose="05000000000000000000" pitchFamily="2" charset="2"/>
              <a:buChar char="Ø"/>
            </a:pPr>
            <a:endParaRPr lang="en-US" altLang="ru-RU" sz="1400" dirty="0">
              <a:solidFill>
                <a:schemeClr val="tx1"/>
              </a:solidFill>
              <a:latin typeface="Arial" panose="020B0604020202020204" pitchFamily="34" charset="0"/>
            </a:endParaRPr>
          </a:p>
          <a:p>
            <a:pPr lvl="0" defTabSz="914400" eaLnBrk="0" fontAlgn="base" hangingPunct="0">
              <a:spcBef>
                <a:spcPct val="0"/>
              </a:spcBef>
              <a:spcAft>
                <a:spcPct val="0"/>
              </a:spcAft>
              <a:buClrTx/>
              <a:buSzTx/>
              <a:buFont typeface="Wingdings" panose="05000000000000000000" pitchFamily="2" charset="2"/>
              <a:buChar char="Ø"/>
            </a:pPr>
            <a:endParaRPr kumimoji="0" lang="en-US" altLang="ru-RU"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3524" y="2157718"/>
            <a:ext cx="9891804" cy="1682761"/>
          </a:xfrm>
        </p:spPr>
        <p:txBody>
          <a:bodyPr>
            <a:noAutofit/>
          </a:bodyPr>
          <a:lstStyle/>
          <a:p>
            <a:pPr algn="ctr"/>
            <a:r>
              <a:rPr lang="en-US" sz="4400" b="1" dirty="0">
                <a:solidFill>
                  <a:srgbClr val="002060"/>
                </a:solidFill>
                <a:latin typeface="Times New Roman" panose="02020603050405020304" pitchFamily="18" charset="0"/>
                <a:cs typeface="Times New Roman" panose="02020603050405020304" pitchFamily="18" charset="0"/>
              </a:rPr>
              <a:t>Дени сак өспүрүм – дени сак </a:t>
            </a:r>
            <a:r>
              <a:rPr lang="en-US" sz="4400" b="1" dirty="0" err="1">
                <a:solidFill>
                  <a:srgbClr val="002060"/>
                </a:solidFill>
                <a:latin typeface="Times New Roman" panose="02020603050405020304" pitchFamily="18" charset="0"/>
                <a:cs typeface="Times New Roman" panose="02020603050405020304" pitchFamily="18" charset="0"/>
              </a:rPr>
              <a:t>келечек</a:t>
            </a:r>
            <a:r>
              <a:rPr lang="en-US" sz="4400" b="1" dirty="0" smtClean="0">
                <a:solidFill>
                  <a:srgbClr val="002060"/>
                </a:solidFill>
                <a:latin typeface="Times New Roman" panose="02020603050405020304" pitchFamily="18" charset="0"/>
                <a:cs typeface="Times New Roman" panose="02020603050405020304" pitchFamily="18" charset="0"/>
              </a:rPr>
              <a:t>!</a:t>
            </a:r>
            <a:br>
              <a:rPr lang="en-US" sz="4400" b="1" dirty="0" smtClean="0">
                <a:solidFill>
                  <a:srgbClr val="002060"/>
                </a:solidFill>
                <a:latin typeface="Times New Roman" panose="02020603050405020304" pitchFamily="18" charset="0"/>
                <a:cs typeface="Times New Roman" panose="02020603050405020304" pitchFamily="18" charset="0"/>
              </a:rPr>
            </a:br>
            <a:br>
              <a:rPr lang="en-US" sz="4400" b="1" dirty="0">
                <a:solidFill>
                  <a:srgbClr val="002060"/>
                </a:solidFill>
                <a:latin typeface="Times New Roman" panose="02020603050405020304" pitchFamily="18" charset="0"/>
                <a:cs typeface="Times New Roman" panose="02020603050405020304" pitchFamily="18" charset="0"/>
              </a:rPr>
            </a:br>
            <a:r>
              <a:rPr lang="en-US" sz="4400" b="1" dirty="0">
                <a:solidFill>
                  <a:srgbClr val="002060"/>
                </a:solidFill>
                <a:latin typeface="Times New Roman" panose="02020603050405020304" pitchFamily="18" charset="0"/>
                <a:cs typeface="Times New Roman" panose="02020603050405020304" pitchFamily="18" charset="0"/>
              </a:rPr>
              <a:t>Балдар биздин келечегибиз!</a:t>
            </a:r>
            <a:endParaRPr lang="ru-RU" sz="4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rgbClr val="C00000"/>
                </a:solidFill>
                <a:latin typeface="Times New Roman" panose="02020603050405020304" pitchFamily="18" charset="0"/>
                <a:cs typeface="Times New Roman" panose="02020603050405020304" pitchFamily="18" charset="0"/>
              </a:rPr>
              <a:t>«Келечек» мектеби</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
          </p:nvPr>
        </p:nvSpPr>
        <p:spPr>
          <a:xfrm>
            <a:off x="609599" y="1600200"/>
            <a:ext cx="10779659" cy="4873752"/>
          </a:xfrm>
        </p:spPr>
        <p:txBody>
          <a:bodyPr>
            <a:normAutofit lnSpcReduction="10000"/>
          </a:bodyPr>
          <a:lstStyle/>
          <a:p>
            <a:pPr marL="365760" lvl="1" indent="0">
              <a:buNone/>
            </a:pPr>
            <a:r>
              <a:rPr lang="en-US" sz="2400" dirty="0" smtClean="0"/>
              <a:t>	</a:t>
            </a:r>
            <a:r>
              <a:rPr lang="en-US" sz="3600" dirty="0" smtClean="0">
                <a:latin typeface="Times New Roman" panose="02020603050405020304" pitchFamily="18" charset="0"/>
                <a:cs typeface="Times New Roman" panose="02020603050405020304" pitchFamily="18" charset="0"/>
              </a:rPr>
              <a:t>«Келечек» мектеби долбооруна республикадан 10 мектеп кирген. Бишкек шааарынан биздин гимназия. Бул долбоордун алкагында окуу кабинеттерине, мектептин айрым аймактарына видео </a:t>
            </a:r>
            <a:r>
              <a:rPr lang="en-US" sz="3600" dirty="0" err="1" smtClean="0">
                <a:latin typeface="Times New Roman" panose="02020603050405020304" pitchFamily="18" charset="0"/>
                <a:cs typeface="Times New Roman" panose="02020603050405020304" pitchFamily="18" charset="0"/>
              </a:rPr>
              <a:t>көзөмөл</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кою</a:t>
            </a:r>
            <a:r>
              <a:rPr lang="en-US" sz="3600" dirty="0" smtClean="0">
                <a:latin typeface="Times New Roman" panose="02020603050405020304" pitchFamily="18" charset="0"/>
                <a:cs typeface="Times New Roman" panose="02020603050405020304" pitchFamily="18" charset="0"/>
              </a:rPr>
              <a:t>лууда. Химия, физика, биология кабинеттерине лабораториялык иштерди өткөрүүгө керектүү куралдар, эмеректер, информатика кабинети компьютерлер жана эмеректер </a:t>
            </a:r>
            <a:r>
              <a:rPr lang="en-US" sz="3600" dirty="0" err="1" smtClean="0">
                <a:latin typeface="Times New Roman" panose="02020603050405020304" pitchFamily="18" charset="0"/>
                <a:cs typeface="Times New Roman" panose="02020603050405020304" pitchFamily="18" charset="0"/>
              </a:rPr>
              <a:t>менен</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жабдуу</a:t>
            </a:r>
            <a:r>
              <a:rPr lang="en-US" sz="3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иштери жүрүп жатат.</a:t>
            </a:r>
            <a:endParaRPr lang="ru-RU"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nvPr>
        </p:nvGraphicFramePr>
        <p:xfrm>
          <a:off x="1857438" y="377508"/>
          <a:ext cx="6932533" cy="5760720"/>
        </p:xfrm>
        <a:graphic>
          <a:graphicData uri="http://schemas.openxmlformats.org/drawingml/2006/table">
            <a:tbl>
              <a:tblPr firstRow="1" bandRow="1">
                <a:tableStyleId>{5C22544A-7EE6-4342-B048-85BDC9FD1C3A}</a:tableStyleId>
              </a:tblPr>
              <a:tblGrid>
                <a:gridCol w="559143"/>
                <a:gridCol w="4062546"/>
                <a:gridCol w="2310844"/>
              </a:tblGrid>
              <a:tr h="370840">
                <a:tc>
                  <a:txBody>
                    <a:bodyPr/>
                    <a:lstStyle/>
                    <a:p>
                      <a:pPr algn="ctr"/>
                      <a:r>
                        <a:rPr lang="en-US"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latin typeface="Times New Roman" panose="02020603050405020304" pitchFamily="18" charset="0"/>
                          <a:cs typeface="Times New Roman" panose="02020603050405020304" pitchFamily="18" charset="0"/>
                        </a:rPr>
                        <a:t>Мебелдин жана куралдардын аталышы </a:t>
                      </a:r>
                      <a:endParaRPr lang="ru-RU"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latin typeface="Times New Roman" panose="02020603050405020304" pitchFamily="18" charset="0"/>
                          <a:cs typeface="Times New Roman" panose="02020603050405020304" pitchFamily="18" charset="0"/>
                        </a:rPr>
                        <a:t>саны</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1</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Өрт өчүрүүчү балондор</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30 шт</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2</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Интерактивдүү панель</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Смарт</a:t>
                      </a:r>
                      <a:r>
                        <a:rPr lang="en-US" sz="2000" baseline="0" dirty="0" smtClean="0">
                          <a:latin typeface="Times New Roman" panose="02020603050405020304" pitchFamily="18" charset="0"/>
                          <a:cs typeface="Times New Roman" panose="02020603050405020304" pitchFamily="18" charset="0"/>
                        </a:rPr>
                        <a:t> ТВ</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4</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Видео проектор</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60</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5</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Видеопроектор үчүн экран</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60</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6</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Планшеттер</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75</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7</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Wi Fi </a:t>
                      </a:r>
                      <a:r>
                        <a:rPr lang="en-US" sz="2000" dirty="0" smtClean="0">
                          <a:latin typeface="Times New Roman" panose="02020603050405020304" pitchFamily="18" charset="0"/>
                          <a:cs typeface="Times New Roman" panose="02020603050405020304" pitchFamily="18" charset="0"/>
                        </a:rPr>
                        <a:t>роутеры</a:t>
                      </a:r>
                      <a:r>
                        <a:rPr lang="en-US" sz="2000" baseline="0" dirty="0" smtClean="0">
                          <a:latin typeface="Times New Roman" panose="02020603050405020304" pitchFamily="18" charset="0"/>
                          <a:cs typeface="Times New Roman" panose="02020603050405020304" pitchFamily="18" charset="0"/>
                        </a:rPr>
                        <a:t> жана сетевой коммутатор</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8</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Жеке компьютерлер</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99</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9</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Видеокөзөмөл</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 система</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10</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Окуучунун столу</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152</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11</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2 орундуу окуучунун партасы</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45</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12</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Көрсөтмө куралдар үчүн шкаф</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12</a:t>
                      </a:r>
                      <a:endParaRPr lang="ru-RU"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nvPr>
        </p:nvGraphicFramePr>
        <p:xfrm>
          <a:off x="1071055" y="740664"/>
          <a:ext cx="6932533" cy="5257356"/>
        </p:xfrm>
        <a:graphic>
          <a:graphicData uri="http://schemas.openxmlformats.org/drawingml/2006/table">
            <a:tbl>
              <a:tblPr firstRow="1" bandRow="1">
                <a:tableStyleId>{5C22544A-7EE6-4342-B048-85BDC9FD1C3A}</a:tableStyleId>
              </a:tblPr>
              <a:tblGrid>
                <a:gridCol w="559143"/>
                <a:gridCol w="4062546"/>
                <a:gridCol w="2310844"/>
              </a:tblGrid>
              <a:tr h="776796">
                <a:tc>
                  <a:txBody>
                    <a:bodyPr/>
                    <a:lstStyle/>
                    <a:p>
                      <a:pPr algn="ctr"/>
                      <a:r>
                        <a:rPr lang="en-US"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latin typeface="Times New Roman" panose="02020603050405020304" pitchFamily="18" charset="0"/>
                          <a:cs typeface="Times New Roman" panose="02020603050405020304" pitchFamily="18" charset="0"/>
                        </a:rPr>
                        <a:t>Мебелдин жана куралдардын аталышы </a:t>
                      </a:r>
                      <a:endParaRPr lang="ru-RU"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smtClean="0">
                          <a:latin typeface="Times New Roman" panose="02020603050405020304" pitchFamily="18" charset="0"/>
                          <a:cs typeface="Times New Roman" panose="02020603050405020304" pitchFamily="18" charset="0"/>
                        </a:rPr>
                        <a:t>саны</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1</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Көрсөтмө куралдар үчүн шкаф</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14</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2</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Химия,</a:t>
                      </a:r>
                      <a:r>
                        <a:rPr lang="en-US" sz="2000" baseline="0" dirty="0" smtClean="0">
                          <a:latin typeface="Times New Roman" panose="02020603050405020304" pitchFamily="18" charset="0"/>
                          <a:cs typeface="Times New Roman" panose="02020603050405020304" pitchFamily="18" charset="0"/>
                        </a:rPr>
                        <a:t> биология, физика кабинеттерине д</a:t>
                      </a:r>
                      <a:r>
                        <a:rPr lang="en-US" sz="2000" dirty="0" smtClean="0">
                          <a:latin typeface="Times New Roman" panose="02020603050405020304" pitchFamily="18" charset="0"/>
                          <a:cs typeface="Times New Roman" panose="02020603050405020304" pitchFamily="18" charset="0"/>
                        </a:rPr>
                        <a:t>емонстрациялык стол</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Химия кабинети үчүн вытяжной шкаф</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1</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4</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Магниттик-бор</a:t>
                      </a:r>
                      <a:r>
                        <a:rPr lang="en-US" sz="2000" baseline="0" dirty="0" smtClean="0">
                          <a:latin typeface="Times New Roman" panose="02020603050405020304" pitchFamily="18" charset="0"/>
                          <a:cs typeface="Times New Roman" panose="02020603050405020304" pitchFamily="18" charset="0"/>
                        </a:rPr>
                        <a:t> мектеп доскасы</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3</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5</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Мугалимдер үчүн стол</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68</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6</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Мугалимдер үчүн стул</a:t>
                      </a:r>
                      <a:endParaRPr lang="ru-RU"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68</a:t>
                      </a:r>
                      <a:endParaRPr lang="ru-RU"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7</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Компьютерный стол</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45</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8</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Лаборатория</a:t>
                      </a:r>
                      <a:r>
                        <a:rPr lang="en-US" sz="2000" baseline="0" dirty="0" smtClean="0">
                          <a:latin typeface="Times New Roman" panose="02020603050405020304" pitchFamily="18" charset="0"/>
                          <a:cs typeface="Times New Roman" panose="02020603050405020304" pitchFamily="18" charset="0"/>
                        </a:rPr>
                        <a:t> үчүн стол</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8</a:t>
                      </a:r>
                      <a:endParaRPr lang="ru-RU" sz="2000" dirty="0">
                        <a:latin typeface="Times New Roman" panose="02020603050405020304" pitchFamily="18" charset="0"/>
                        <a:cs typeface="Times New Roman" panose="02020603050405020304" pitchFamily="18" charset="0"/>
                      </a:endParaRPr>
                    </a:p>
                  </a:txBody>
                  <a:tcPr/>
                </a:tc>
              </a:tr>
              <a:tr h="370840">
                <a:tc>
                  <a:txBody>
                    <a:bodyPr/>
                    <a:lstStyle/>
                    <a:p>
                      <a:pPr marL="0" indent="0" algn="ctr">
                        <a:buFont typeface="+mj-lt"/>
                        <a:buNone/>
                      </a:pPr>
                      <a:r>
                        <a:rPr lang="en-US" sz="2000" dirty="0" smtClean="0">
                          <a:latin typeface="Times New Roman" panose="02020603050405020304" pitchFamily="18" charset="0"/>
                          <a:cs typeface="Times New Roman" panose="02020603050405020304" pitchFamily="18" charset="0"/>
                        </a:rPr>
                        <a:t>9</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Реагенттер</a:t>
                      </a:r>
                      <a:r>
                        <a:rPr lang="en-US" sz="2000" baseline="0" dirty="0" smtClean="0">
                          <a:latin typeface="Times New Roman" panose="02020603050405020304" pitchFamily="18" charset="0"/>
                          <a:cs typeface="Times New Roman" panose="02020603050405020304" pitchFamily="18" charset="0"/>
                        </a:rPr>
                        <a:t> үчүн металл шкаф</a:t>
                      </a:r>
                      <a:endParaRPr lang="ru-RU"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6</a:t>
                      </a:r>
                      <a:endParaRPr lang="ru-RU"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88061" y="1359553"/>
            <a:ext cx="5496403" cy="5015621"/>
          </a:xfrm>
        </p:spPr>
      </p:pic>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908" y="1324875"/>
            <a:ext cx="5477346" cy="5084978"/>
          </a:xfrm>
          <a:prstGeom prst="rect">
            <a:avLst/>
          </a:prstGeom>
        </p:spPr>
      </p:pic>
      <p:sp>
        <p:nvSpPr>
          <p:cNvPr id="3" name="Прямоугольник 2"/>
          <p:cNvSpPr/>
          <p:nvPr/>
        </p:nvSpPr>
        <p:spPr>
          <a:xfrm>
            <a:off x="2427517" y="124546"/>
            <a:ext cx="8500016"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Ар </a:t>
            </a: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бир</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кабинетке</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36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мугалимдер</a:t>
            </a:r>
            <a:r>
              <a:rPr lang="ru-RU"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үчүн стол, стул</a:t>
            </a:r>
            <a:endParaRPr lang="ru-RU" sz="3600" b="1" cap="none"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3411583"/>
            <a:ext cx="6008913" cy="3425371"/>
          </a:xfrm>
        </p:spPr>
      </p:pic>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914" y="0"/>
            <a:ext cx="6183086" cy="341158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6008914" cy="3522617"/>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913" y="3411582"/>
            <a:ext cx="6183088" cy="342537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050740" y="720232"/>
            <a:ext cx="5573918" cy="3318742"/>
          </a:xfrm>
        </p:spPr>
      </p:pic>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29" y="720232"/>
            <a:ext cx="5334087" cy="327735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29" y="3997586"/>
            <a:ext cx="5181545" cy="273867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9381" y="4091204"/>
            <a:ext cx="5401901" cy="2766796"/>
          </a:xfrm>
          <a:prstGeom prst="rect">
            <a:avLst/>
          </a:prstGeom>
        </p:spPr>
      </p:pic>
      <p:sp>
        <p:nvSpPr>
          <p:cNvPr id="3" name="Прямоугольник 2"/>
          <p:cNvSpPr/>
          <p:nvPr/>
        </p:nvSpPr>
        <p:spPr>
          <a:xfrm>
            <a:off x="367241" y="-74629"/>
            <a:ext cx="11095410"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Бардык</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окуу</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кабинеттерине</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жана</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мектептин</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сырткы</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чөйрөсүнө</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видео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көзөмөл</a:t>
            </a:r>
            <a:r>
              <a:rPr lang="ru-RU" sz="4000" b="1" cap="none" spc="50" dirty="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ru-RU" sz="4000" b="1" cap="none" spc="50" dirty="0" err="1"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коюлду</a:t>
            </a:r>
            <a:endParaRPr lang="ru-RU" sz="4000" b="1" cap="none"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7805</Words>
  <Application>WPS Presentation</Application>
  <PresentationFormat>Произвольный</PresentationFormat>
  <Paragraphs>268</Paragraphs>
  <Slides>31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Arial</vt:lpstr>
      <vt:lpstr>SimSun</vt:lpstr>
      <vt:lpstr>Wingdings</vt:lpstr>
      <vt:lpstr>Wingdings 3</vt:lpstr>
      <vt:lpstr>Arial</vt:lpstr>
      <vt:lpstr>Times New Roman</vt:lpstr>
      <vt:lpstr>Microsoft YaHei</vt:lpstr>
      <vt:lpstr>Arial Unicode MS</vt:lpstr>
      <vt:lpstr>Trebuchet MS</vt:lpstr>
      <vt:lpstr>Calibri</vt:lpstr>
      <vt:lpstr>Аспект</vt:lpstr>
      <vt:lpstr>Бишкек шаарындагы Т. Сатылганов атындагы №69 окуу-тарбия  комплекс-гимназиясы</vt:lpstr>
      <vt:lpstr>Каралуучу маселелер:</vt:lpstr>
      <vt:lpstr>PowerPoint 演示文稿</vt:lpstr>
      <vt:lpstr>«Келечек» мектеби</vt:lpstr>
      <vt:lpstr>PowerPoint 演示文稿</vt:lpstr>
      <vt:lpstr>PowerPoint 演示文稿</vt:lpstr>
      <vt:lpstr>PowerPoint 演示文稿</vt:lpstr>
      <vt:lpstr>PowerPoint 演示文稿</vt:lpstr>
      <vt:lpstr>PowerPoint 演示文稿</vt:lpstr>
      <vt:lpstr>PowerPoint 演示文稿</vt:lpstr>
      <vt:lpstr> </vt:lpstr>
      <vt:lpstr>№44 химия, №36 биология, №41 физика кабинеттеринин лабораториялык бөлмөсүнө реактивдерди сактоочу темир жана жыгачтан жасалган шкафтар, столдор</vt:lpstr>
      <vt:lpstr>№44 химия, №36 биология, №41 физика кабинетине окуучулар үчүн парта, стулдар</vt:lpstr>
      <vt:lpstr>Химия, физика, биология кабинеттерине демонстрациялык столдор</vt:lpstr>
      <vt:lpstr>PowerPoint 演示文稿</vt:lpstr>
      <vt:lpstr>PowerPoint 演示文稿</vt:lpstr>
      <vt:lpstr>PowerPoint 演示文稿</vt:lpstr>
      <vt:lpstr>PowerPoint 演示文稿</vt:lpstr>
      <vt:lpstr>Интерактивдүү панель</vt:lpstr>
      <vt:lpstr>PowerPoint 演示文稿</vt:lpstr>
      <vt:lpstr>PowerPoint 演示文稿</vt:lpstr>
      <vt:lpstr>Психоактивдүү заттар</vt:lpstr>
      <vt:lpstr>Энергетикалык суусундуктар</vt:lpstr>
      <vt:lpstr>Зыяндуулугу</vt:lpstr>
      <vt:lpstr>Анвардын каты</vt:lpstr>
      <vt:lpstr>Насвай (насыбай, нас, асмай, атмай</vt:lpstr>
      <vt:lpstr>PowerPoint 演示文稿</vt:lpstr>
      <vt:lpstr>Электрондук тамеки Вейпинг</vt:lpstr>
      <vt:lpstr>PowerPoint 演示文稿</vt:lpstr>
      <vt:lpstr>Зыяндуулугу</vt:lpstr>
      <vt:lpstr>Дени сак өспүрүм – дени сак келечек!  Балдар биздин келечегибиз!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Рахат</cp:lastModifiedBy>
  <cp:revision>24</cp:revision>
  <dcterms:created xsi:type="dcterms:W3CDTF">2021-11-21T11:12:00Z</dcterms:created>
  <dcterms:modified xsi:type="dcterms:W3CDTF">2022-04-04T08:41:27Z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8E5D192087DC450B99342E4521880881</vt:lpwstr>
  </property>
  <property fmtid="{D5CDD505-2E9C-101B-9397-08002B2CF9AE}" pid="3" name="KSOProductBuildVer">
    <vt:lpwstr>1049-11.2.0.11042</vt:lpwstr>
  </property>
</Properties>
</file>