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3"/>
  </p:notesMasterIdLst>
  <p:sldIdLst>
    <p:sldId id="306" r:id="rId2"/>
    <p:sldId id="307" r:id="rId3"/>
    <p:sldId id="344" r:id="rId4"/>
    <p:sldId id="351" r:id="rId5"/>
    <p:sldId id="352" r:id="rId6"/>
    <p:sldId id="353" r:id="rId7"/>
    <p:sldId id="354" r:id="rId8"/>
    <p:sldId id="355" r:id="rId9"/>
    <p:sldId id="356" r:id="rId10"/>
    <p:sldId id="345" r:id="rId11"/>
    <p:sldId id="346" r:id="rId12"/>
    <p:sldId id="347" r:id="rId13"/>
    <p:sldId id="348" r:id="rId14"/>
    <p:sldId id="349" r:id="rId15"/>
    <p:sldId id="350" r:id="rId16"/>
    <p:sldId id="282" r:id="rId17"/>
    <p:sldId id="303" r:id="rId18"/>
    <p:sldId id="304" r:id="rId19"/>
    <p:sldId id="305" r:id="rId20"/>
    <p:sldId id="292" r:id="rId21"/>
    <p:sldId id="256" r:id="rId22"/>
    <p:sldId id="257" r:id="rId23"/>
    <p:sldId id="258" r:id="rId24"/>
    <p:sldId id="259" r:id="rId25"/>
    <p:sldId id="260" r:id="rId26"/>
    <p:sldId id="265" r:id="rId27"/>
    <p:sldId id="266" r:id="rId28"/>
    <p:sldId id="267" r:id="rId29"/>
    <p:sldId id="281" r:id="rId30"/>
    <p:sldId id="280" r:id="rId31"/>
    <p:sldId id="293" r:id="rId32"/>
    <p:sldId id="276" r:id="rId33"/>
    <p:sldId id="294" r:id="rId34"/>
    <p:sldId id="278" r:id="rId35"/>
    <p:sldId id="295" r:id="rId36"/>
    <p:sldId id="279" r:id="rId37"/>
    <p:sldId id="296" r:id="rId38"/>
    <p:sldId id="283" r:id="rId39"/>
    <p:sldId id="284" r:id="rId40"/>
    <p:sldId id="285" r:id="rId41"/>
    <p:sldId id="297" r:id="rId42"/>
    <p:sldId id="286" r:id="rId43"/>
    <p:sldId id="287" r:id="rId44"/>
    <p:sldId id="298" r:id="rId45"/>
    <p:sldId id="288" r:id="rId46"/>
    <p:sldId id="299" r:id="rId47"/>
    <p:sldId id="289" r:id="rId48"/>
    <p:sldId id="300" r:id="rId49"/>
    <p:sldId id="301" r:id="rId50"/>
    <p:sldId id="290" r:id="rId51"/>
    <p:sldId id="302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83712087070699E-2"/>
          <c:y val="2.8760224342102101E-2"/>
          <c:w val="0.98361546136265698"/>
          <c:h val="0.866914274973684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Лист1!$A$2:$A$12</c:f>
              <c:strCache>
                <c:ptCount val="11"/>
                <c:pt idx="0">
                  <c:v>7-А</c:v>
                </c:pt>
                <c:pt idx="1">
                  <c:v>7-Б</c:v>
                </c:pt>
                <c:pt idx="2">
                  <c:v>7-В</c:v>
                </c:pt>
                <c:pt idx="3">
                  <c:v>7-Г</c:v>
                </c:pt>
                <c:pt idx="4">
                  <c:v>7-Д</c:v>
                </c:pt>
                <c:pt idx="5">
                  <c:v>7-Е</c:v>
                </c:pt>
                <c:pt idx="6">
                  <c:v>7-Ж</c:v>
                </c:pt>
                <c:pt idx="7">
                  <c:v>7-З</c:v>
                </c:pt>
                <c:pt idx="8">
                  <c:v>7-И</c:v>
                </c:pt>
                <c:pt idx="9">
                  <c:v>7-к</c:v>
                </c:pt>
                <c:pt idx="10">
                  <c:v>жалпы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31</c:v>
                </c:pt>
                <c:pt idx="1">
                  <c:v>32</c:v>
                </c:pt>
                <c:pt idx="2">
                  <c:v>37</c:v>
                </c:pt>
                <c:pt idx="3">
                  <c:v>34</c:v>
                </c:pt>
                <c:pt idx="4">
                  <c:v>39</c:v>
                </c:pt>
                <c:pt idx="5">
                  <c:v>31</c:v>
                </c:pt>
                <c:pt idx="6">
                  <c:v>26</c:v>
                </c:pt>
                <c:pt idx="7">
                  <c:v>25</c:v>
                </c:pt>
                <c:pt idx="8">
                  <c:v>5</c:v>
                </c:pt>
                <c:pt idx="9">
                  <c:v>13</c:v>
                </c:pt>
                <c:pt idx="10">
                  <c:v>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Лист1!$A$2:$A$12</c:f>
              <c:strCache>
                <c:ptCount val="11"/>
                <c:pt idx="0">
                  <c:v>7-А</c:v>
                </c:pt>
                <c:pt idx="1">
                  <c:v>7-Б</c:v>
                </c:pt>
                <c:pt idx="2">
                  <c:v>7-В</c:v>
                </c:pt>
                <c:pt idx="3">
                  <c:v>7-Г</c:v>
                </c:pt>
                <c:pt idx="4">
                  <c:v>7-Д</c:v>
                </c:pt>
                <c:pt idx="5">
                  <c:v>7-Е</c:v>
                </c:pt>
                <c:pt idx="6">
                  <c:v>7-Ж</c:v>
                </c:pt>
                <c:pt idx="7">
                  <c:v>7-З</c:v>
                </c:pt>
                <c:pt idx="8">
                  <c:v>7-И</c:v>
                </c:pt>
                <c:pt idx="9">
                  <c:v>7-к</c:v>
                </c:pt>
                <c:pt idx="10">
                  <c:v>жалпы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Лист1!$A$2:$A$12</c:f>
              <c:strCache>
                <c:ptCount val="11"/>
                <c:pt idx="0">
                  <c:v>7-А</c:v>
                </c:pt>
                <c:pt idx="1">
                  <c:v>7-Б</c:v>
                </c:pt>
                <c:pt idx="2">
                  <c:v>7-В</c:v>
                </c:pt>
                <c:pt idx="3">
                  <c:v>7-Г</c:v>
                </c:pt>
                <c:pt idx="4">
                  <c:v>7-Д</c:v>
                </c:pt>
                <c:pt idx="5">
                  <c:v>7-Е</c:v>
                </c:pt>
                <c:pt idx="6">
                  <c:v>7-Ж</c:v>
                </c:pt>
                <c:pt idx="7">
                  <c:v>7-З</c:v>
                </c:pt>
                <c:pt idx="8">
                  <c:v>7-И</c:v>
                </c:pt>
                <c:pt idx="9">
                  <c:v>7-к</c:v>
                </c:pt>
                <c:pt idx="10">
                  <c:v>жалпы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34</c:v>
                </c:pt>
                <c:pt idx="1">
                  <c:v>27</c:v>
                </c:pt>
                <c:pt idx="2">
                  <c:v>37</c:v>
                </c:pt>
                <c:pt idx="3">
                  <c:v>41</c:v>
                </c:pt>
                <c:pt idx="4">
                  <c:v>31</c:v>
                </c:pt>
                <c:pt idx="5">
                  <c:v>34</c:v>
                </c:pt>
                <c:pt idx="6">
                  <c:v>18</c:v>
                </c:pt>
                <c:pt idx="7">
                  <c:v>22</c:v>
                </c:pt>
                <c:pt idx="8">
                  <c:v>22</c:v>
                </c:pt>
                <c:pt idx="9">
                  <c:v>18</c:v>
                </c:pt>
                <c:pt idx="10">
                  <c:v>28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Лист1!$A$2:$A$12</c:f>
              <c:strCache>
                <c:ptCount val="11"/>
                <c:pt idx="0">
                  <c:v>7-А</c:v>
                </c:pt>
                <c:pt idx="1">
                  <c:v>7-Б</c:v>
                </c:pt>
                <c:pt idx="2">
                  <c:v>7-В</c:v>
                </c:pt>
                <c:pt idx="3">
                  <c:v>7-Г</c:v>
                </c:pt>
                <c:pt idx="4">
                  <c:v>7-Д</c:v>
                </c:pt>
                <c:pt idx="5">
                  <c:v>7-Е</c:v>
                </c:pt>
                <c:pt idx="6">
                  <c:v>7-Ж</c:v>
                </c:pt>
                <c:pt idx="7">
                  <c:v>7-З</c:v>
                </c:pt>
                <c:pt idx="8">
                  <c:v>7-И</c:v>
                </c:pt>
                <c:pt idx="9">
                  <c:v>7-к</c:v>
                </c:pt>
                <c:pt idx="10">
                  <c:v>жалпы</c:v>
                </c:pt>
              </c:strCache>
            </c:strRef>
          </c:cat>
          <c:val>
            <c:numRef>
              <c:f>Лист1!$E$2:$E$12</c:f>
              <c:numCache>
                <c:formatCode>General</c:formatCode>
                <c:ptCount val="1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Лист1!$A$2:$A$12</c:f>
              <c:strCache>
                <c:ptCount val="11"/>
                <c:pt idx="0">
                  <c:v>7-А</c:v>
                </c:pt>
                <c:pt idx="1">
                  <c:v>7-Б</c:v>
                </c:pt>
                <c:pt idx="2">
                  <c:v>7-В</c:v>
                </c:pt>
                <c:pt idx="3">
                  <c:v>7-Г</c:v>
                </c:pt>
                <c:pt idx="4">
                  <c:v>7-Д</c:v>
                </c:pt>
                <c:pt idx="5">
                  <c:v>7-Е</c:v>
                </c:pt>
                <c:pt idx="6">
                  <c:v>7-Ж</c:v>
                </c:pt>
                <c:pt idx="7">
                  <c:v>7-З</c:v>
                </c:pt>
                <c:pt idx="8">
                  <c:v>7-И</c:v>
                </c:pt>
                <c:pt idx="9">
                  <c:v>7-к</c:v>
                </c:pt>
                <c:pt idx="10">
                  <c:v>жалпы</c:v>
                </c:pt>
              </c:strCache>
            </c:strRef>
          </c:cat>
          <c:val>
            <c:numRef>
              <c:f>Лист1!$F$2:$F$12</c:f>
              <c:numCache>
                <c:formatCode>General</c:formatCode>
                <c:ptCount val="11"/>
                <c:pt idx="0">
                  <c:v>47</c:v>
                </c:pt>
                <c:pt idx="1">
                  <c:v>44</c:v>
                </c:pt>
                <c:pt idx="2">
                  <c:v>41</c:v>
                </c:pt>
                <c:pt idx="3">
                  <c:v>39</c:v>
                </c:pt>
                <c:pt idx="4">
                  <c:v>42</c:v>
                </c:pt>
                <c:pt idx="5">
                  <c:v>43</c:v>
                </c:pt>
                <c:pt idx="6">
                  <c:v>32</c:v>
                </c:pt>
                <c:pt idx="7">
                  <c:v>36</c:v>
                </c:pt>
                <c:pt idx="8">
                  <c:v>25</c:v>
                </c:pt>
                <c:pt idx="9">
                  <c:v>14</c:v>
                </c:pt>
                <c:pt idx="10">
                  <c:v>36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Ряд 6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Лист1!$A$2:$A$12</c:f>
              <c:strCache>
                <c:ptCount val="11"/>
                <c:pt idx="0">
                  <c:v>7-А</c:v>
                </c:pt>
                <c:pt idx="1">
                  <c:v>7-Б</c:v>
                </c:pt>
                <c:pt idx="2">
                  <c:v>7-В</c:v>
                </c:pt>
                <c:pt idx="3">
                  <c:v>7-Г</c:v>
                </c:pt>
                <c:pt idx="4">
                  <c:v>7-Д</c:v>
                </c:pt>
                <c:pt idx="5">
                  <c:v>7-Е</c:v>
                </c:pt>
                <c:pt idx="6">
                  <c:v>7-Ж</c:v>
                </c:pt>
                <c:pt idx="7">
                  <c:v>7-З</c:v>
                </c:pt>
                <c:pt idx="8">
                  <c:v>7-И</c:v>
                </c:pt>
                <c:pt idx="9">
                  <c:v>7-к</c:v>
                </c:pt>
                <c:pt idx="10">
                  <c:v>жалпы</c:v>
                </c:pt>
              </c:strCache>
            </c:strRef>
          </c:cat>
          <c:val>
            <c:numRef>
              <c:f>Лист1!$G$2:$G$12</c:f>
              <c:numCache>
                <c:formatCode>General</c:formatCode>
                <c:ptCount val="1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7713536"/>
        <c:axId val="159147136"/>
      </c:barChart>
      <c:catAx>
        <c:axId val="2277135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147136"/>
        <c:crosses val="autoZero"/>
        <c:auto val="1"/>
        <c:lblAlgn val="ctr"/>
        <c:lblOffset val="100"/>
        <c:noMultiLvlLbl val="0"/>
      </c:catAx>
      <c:valAx>
        <c:axId val="15914713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27713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ru-RU"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Лист1!$A$2:$A$12</c:f>
              <c:strCache>
                <c:ptCount val="11"/>
                <c:pt idx="0">
                  <c:v>6-А</c:v>
                </c:pt>
                <c:pt idx="1">
                  <c:v>6-Б</c:v>
                </c:pt>
                <c:pt idx="2">
                  <c:v>6-В</c:v>
                </c:pt>
                <c:pt idx="3">
                  <c:v>6-Г</c:v>
                </c:pt>
                <c:pt idx="4">
                  <c:v>6-Д</c:v>
                </c:pt>
                <c:pt idx="5">
                  <c:v>6-Е</c:v>
                </c:pt>
                <c:pt idx="6">
                  <c:v>6-Ж</c:v>
                </c:pt>
                <c:pt idx="7">
                  <c:v>6-З</c:v>
                </c:pt>
                <c:pt idx="8">
                  <c:v>6-И</c:v>
                </c:pt>
                <c:pt idx="9">
                  <c:v>6-К</c:v>
                </c:pt>
                <c:pt idx="10">
                  <c:v>жалпы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50</c:v>
                </c:pt>
                <c:pt idx="1">
                  <c:v>47</c:v>
                </c:pt>
                <c:pt idx="2">
                  <c:v>36</c:v>
                </c:pt>
                <c:pt idx="3">
                  <c:v>43</c:v>
                </c:pt>
                <c:pt idx="4">
                  <c:v>49</c:v>
                </c:pt>
                <c:pt idx="5">
                  <c:v>38</c:v>
                </c:pt>
                <c:pt idx="6">
                  <c:v>37</c:v>
                </c:pt>
                <c:pt idx="7">
                  <c:v>42</c:v>
                </c:pt>
                <c:pt idx="8">
                  <c:v>40</c:v>
                </c:pt>
                <c:pt idx="9">
                  <c:v>32</c:v>
                </c:pt>
                <c:pt idx="10">
                  <c:v>41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Лист1!$A$2:$A$12</c:f>
              <c:strCache>
                <c:ptCount val="11"/>
                <c:pt idx="0">
                  <c:v>6-А</c:v>
                </c:pt>
                <c:pt idx="1">
                  <c:v>6-Б</c:v>
                </c:pt>
                <c:pt idx="2">
                  <c:v>6-В</c:v>
                </c:pt>
                <c:pt idx="3">
                  <c:v>6-Г</c:v>
                </c:pt>
                <c:pt idx="4">
                  <c:v>6-Д</c:v>
                </c:pt>
                <c:pt idx="5">
                  <c:v>6-Е</c:v>
                </c:pt>
                <c:pt idx="6">
                  <c:v>6-Ж</c:v>
                </c:pt>
                <c:pt idx="7">
                  <c:v>6-З</c:v>
                </c:pt>
                <c:pt idx="8">
                  <c:v>6-И</c:v>
                </c:pt>
                <c:pt idx="9">
                  <c:v>6-К</c:v>
                </c:pt>
                <c:pt idx="10">
                  <c:v>жалпы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100</c:v>
                </c:pt>
                <c:pt idx="1">
                  <c:v>100</c:v>
                </c:pt>
                <c:pt idx="2">
                  <c:v>98</c:v>
                </c:pt>
                <c:pt idx="3">
                  <c:v>100</c:v>
                </c:pt>
                <c:pt idx="4">
                  <c:v>97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Лист1!$A$2:$A$12</c:f>
              <c:strCache>
                <c:ptCount val="11"/>
                <c:pt idx="0">
                  <c:v>6-А</c:v>
                </c:pt>
                <c:pt idx="1">
                  <c:v>6-Б</c:v>
                </c:pt>
                <c:pt idx="2">
                  <c:v>6-В</c:v>
                </c:pt>
                <c:pt idx="3">
                  <c:v>6-Г</c:v>
                </c:pt>
                <c:pt idx="4">
                  <c:v>6-Д</c:v>
                </c:pt>
                <c:pt idx="5">
                  <c:v>6-Е</c:v>
                </c:pt>
                <c:pt idx="6">
                  <c:v>6-Ж</c:v>
                </c:pt>
                <c:pt idx="7">
                  <c:v>6-З</c:v>
                </c:pt>
                <c:pt idx="8">
                  <c:v>6-И</c:v>
                </c:pt>
                <c:pt idx="9">
                  <c:v>6-К</c:v>
                </c:pt>
                <c:pt idx="10">
                  <c:v>жалпы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50</c:v>
                </c:pt>
                <c:pt idx="1">
                  <c:v>39</c:v>
                </c:pt>
                <c:pt idx="2">
                  <c:v>39</c:v>
                </c:pt>
                <c:pt idx="3">
                  <c:v>47</c:v>
                </c:pt>
                <c:pt idx="4">
                  <c:v>42</c:v>
                </c:pt>
                <c:pt idx="5">
                  <c:v>47</c:v>
                </c:pt>
                <c:pt idx="6">
                  <c:v>45</c:v>
                </c:pt>
                <c:pt idx="7">
                  <c:v>53</c:v>
                </c:pt>
                <c:pt idx="8">
                  <c:v>37</c:v>
                </c:pt>
                <c:pt idx="9">
                  <c:v>49</c:v>
                </c:pt>
                <c:pt idx="10">
                  <c:v>45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Лист1!$A$2:$A$12</c:f>
              <c:strCache>
                <c:ptCount val="11"/>
                <c:pt idx="0">
                  <c:v>6-А</c:v>
                </c:pt>
                <c:pt idx="1">
                  <c:v>6-Б</c:v>
                </c:pt>
                <c:pt idx="2">
                  <c:v>6-В</c:v>
                </c:pt>
                <c:pt idx="3">
                  <c:v>6-Г</c:v>
                </c:pt>
                <c:pt idx="4">
                  <c:v>6-Д</c:v>
                </c:pt>
                <c:pt idx="5">
                  <c:v>6-Е</c:v>
                </c:pt>
                <c:pt idx="6">
                  <c:v>6-Ж</c:v>
                </c:pt>
                <c:pt idx="7">
                  <c:v>6-З</c:v>
                </c:pt>
                <c:pt idx="8">
                  <c:v>6-И</c:v>
                </c:pt>
                <c:pt idx="9">
                  <c:v>6-К</c:v>
                </c:pt>
                <c:pt idx="10">
                  <c:v>жалпы</c:v>
                </c:pt>
              </c:strCache>
            </c:strRef>
          </c:cat>
          <c:val>
            <c:numRef>
              <c:f>Лист1!$E$2:$E$12</c:f>
              <c:numCache>
                <c:formatCode>General</c:formatCode>
                <c:ptCount val="11"/>
                <c:pt idx="0">
                  <c:v>100</c:v>
                </c:pt>
                <c:pt idx="1">
                  <c:v>100</c:v>
                </c:pt>
                <c:pt idx="2">
                  <c:v>95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97</c:v>
                </c:pt>
                <c:pt idx="9">
                  <c:v>97</c:v>
                </c:pt>
                <c:pt idx="10">
                  <c:v>99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Лист1!$A$2:$A$12</c:f>
              <c:strCache>
                <c:ptCount val="11"/>
                <c:pt idx="0">
                  <c:v>6-А</c:v>
                </c:pt>
                <c:pt idx="1">
                  <c:v>6-Б</c:v>
                </c:pt>
                <c:pt idx="2">
                  <c:v>6-В</c:v>
                </c:pt>
                <c:pt idx="3">
                  <c:v>6-Г</c:v>
                </c:pt>
                <c:pt idx="4">
                  <c:v>6-Д</c:v>
                </c:pt>
                <c:pt idx="5">
                  <c:v>6-Е</c:v>
                </c:pt>
                <c:pt idx="6">
                  <c:v>6-Ж</c:v>
                </c:pt>
                <c:pt idx="7">
                  <c:v>6-З</c:v>
                </c:pt>
                <c:pt idx="8">
                  <c:v>6-И</c:v>
                </c:pt>
                <c:pt idx="9">
                  <c:v>6-К</c:v>
                </c:pt>
                <c:pt idx="10">
                  <c:v>жалпы</c:v>
                </c:pt>
              </c:strCache>
            </c:strRef>
          </c:cat>
          <c:val>
            <c:numRef>
              <c:f>Лист1!$F$2:$F$12</c:f>
              <c:numCache>
                <c:formatCode>General</c:formatCode>
                <c:ptCount val="11"/>
                <c:pt idx="0">
                  <c:v>52</c:v>
                </c:pt>
                <c:pt idx="1">
                  <c:v>47</c:v>
                </c:pt>
                <c:pt idx="2">
                  <c:v>53</c:v>
                </c:pt>
                <c:pt idx="3">
                  <c:v>48</c:v>
                </c:pt>
                <c:pt idx="4">
                  <c:v>44</c:v>
                </c:pt>
                <c:pt idx="5">
                  <c:v>49</c:v>
                </c:pt>
                <c:pt idx="6">
                  <c:v>51</c:v>
                </c:pt>
                <c:pt idx="7">
                  <c:v>51</c:v>
                </c:pt>
                <c:pt idx="8">
                  <c:v>39</c:v>
                </c:pt>
                <c:pt idx="9">
                  <c:v>50</c:v>
                </c:pt>
                <c:pt idx="10">
                  <c:v>48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Ряд 6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Лист1!$A$2:$A$12</c:f>
              <c:strCache>
                <c:ptCount val="11"/>
                <c:pt idx="0">
                  <c:v>6-А</c:v>
                </c:pt>
                <c:pt idx="1">
                  <c:v>6-Б</c:v>
                </c:pt>
                <c:pt idx="2">
                  <c:v>6-В</c:v>
                </c:pt>
                <c:pt idx="3">
                  <c:v>6-Г</c:v>
                </c:pt>
                <c:pt idx="4">
                  <c:v>6-Д</c:v>
                </c:pt>
                <c:pt idx="5">
                  <c:v>6-Е</c:v>
                </c:pt>
                <c:pt idx="6">
                  <c:v>6-Ж</c:v>
                </c:pt>
                <c:pt idx="7">
                  <c:v>6-З</c:v>
                </c:pt>
                <c:pt idx="8">
                  <c:v>6-И</c:v>
                </c:pt>
                <c:pt idx="9">
                  <c:v>6-К</c:v>
                </c:pt>
                <c:pt idx="10">
                  <c:v>жалпы</c:v>
                </c:pt>
              </c:strCache>
            </c:strRef>
          </c:cat>
          <c:val>
            <c:numRef>
              <c:f>Лист1!$G$2:$G$12</c:f>
              <c:numCache>
                <c:formatCode>General</c:formatCode>
                <c:ptCount val="1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750336"/>
        <c:axId val="227280000"/>
      </c:barChart>
      <c:catAx>
        <c:axId val="188750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7280000"/>
        <c:crosses val="autoZero"/>
        <c:auto val="1"/>
        <c:lblAlgn val="ctr"/>
        <c:lblOffset val="100"/>
        <c:noMultiLvlLbl val="0"/>
      </c:catAx>
      <c:valAx>
        <c:axId val="22728000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88750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ru-RU"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Лист1!$A$2:$A$11</c:f>
              <c:strCache>
                <c:ptCount val="10"/>
                <c:pt idx="0">
                  <c:v>5-А</c:v>
                </c:pt>
                <c:pt idx="1">
                  <c:v>5-Б</c:v>
                </c:pt>
                <c:pt idx="2">
                  <c:v>5-В</c:v>
                </c:pt>
                <c:pt idx="3">
                  <c:v>5-Г</c:v>
                </c:pt>
                <c:pt idx="4">
                  <c:v>5-Д</c:v>
                </c:pt>
                <c:pt idx="5">
                  <c:v>5-е</c:v>
                </c:pt>
                <c:pt idx="6">
                  <c:v>5-Ж</c:v>
                </c:pt>
                <c:pt idx="7">
                  <c:v>5-З</c:v>
                </c:pt>
                <c:pt idx="8">
                  <c:v>5-И</c:v>
                </c:pt>
                <c:pt idx="9">
                  <c:v>жалпы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50</c:v>
                </c:pt>
                <c:pt idx="1">
                  <c:v>35</c:v>
                </c:pt>
                <c:pt idx="2">
                  <c:v>26</c:v>
                </c:pt>
                <c:pt idx="3">
                  <c:v>51</c:v>
                </c:pt>
                <c:pt idx="4">
                  <c:v>36</c:v>
                </c:pt>
                <c:pt idx="5">
                  <c:v>22</c:v>
                </c:pt>
                <c:pt idx="6">
                  <c:v>45</c:v>
                </c:pt>
                <c:pt idx="7">
                  <c:v>50</c:v>
                </c:pt>
                <c:pt idx="8">
                  <c:v>31</c:v>
                </c:pt>
                <c:pt idx="9">
                  <c:v>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Лист1!$A$2:$A$11</c:f>
              <c:strCache>
                <c:ptCount val="10"/>
                <c:pt idx="0">
                  <c:v>5-А</c:v>
                </c:pt>
                <c:pt idx="1">
                  <c:v>5-Б</c:v>
                </c:pt>
                <c:pt idx="2">
                  <c:v>5-В</c:v>
                </c:pt>
                <c:pt idx="3">
                  <c:v>5-Г</c:v>
                </c:pt>
                <c:pt idx="4">
                  <c:v>5-Д</c:v>
                </c:pt>
                <c:pt idx="5">
                  <c:v>5-е</c:v>
                </c:pt>
                <c:pt idx="6">
                  <c:v>5-Ж</c:v>
                </c:pt>
                <c:pt idx="7">
                  <c:v>5-З</c:v>
                </c:pt>
                <c:pt idx="8">
                  <c:v>5-И</c:v>
                </c:pt>
                <c:pt idx="9">
                  <c:v>жалпы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Лист1!$A$2:$A$11</c:f>
              <c:strCache>
                <c:ptCount val="10"/>
                <c:pt idx="0">
                  <c:v>5-А</c:v>
                </c:pt>
                <c:pt idx="1">
                  <c:v>5-Б</c:v>
                </c:pt>
                <c:pt idx="2">
                  <c:v>5-В</c:v>
                </c:pt>
                <c:pt idx="3">
                  <c:v>5-Г</c:v>
                </c:pt>
                <c:pt idx="4">
                  <c:v>5-Д</c:v>
                </c:pt>
                <c:pt idx="5">
                  <c:v>5-е</c:v>
                </c:pt>
                <c:pt idx="6">
                  <c:v>5-Ж</c:v>
                </c:pt>
                <c:pt idx="7">
                  <c:v>5-З</c:v>
                </c:pt>
                <c:pt idx="8">
                  <c:v>5-И</c:v>
                </c:pt>
                <c:pt idx="9">
                  <c:v>жалпы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63</c:v>
                </c:pt>
                <c:pt idx="1">
                  <c:v>38</c:v>
                </c:pt>
                <c:pt idx="2">
                  <c:v>54</c:v>
                </c:pt>
                <c:pt idx="3">
                  <c:v>63</c:v>
                </c:pt>
                <c:pt idx="4">
                  <c:v>47</c:v>
                </c:pt>
                <c:pt idx="5">
                  <c:v>41</c:v>
                </c:pt>
                <c:pt idx="6">
                  <c:v>52</c:v>
                </c:pt>
                <c:pt idx="7">
                  <c:v>64</c:v>
                </c:pt>
                <c:pt idx="8">
                  <c:v>59</c:v>
                </c:pt>
                <c:pt idx="9">
                  <c:v>54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Лист1!$A$2:$A$11</c:f>
              <c:strCache>
                <c:ptCount val="10"/>
                <c:pt idx="0">
                  <c:v>5-А</c:v>
                </c:pt>
                <c:pt idx="1">
                  <c:v>5-Б</c:v>
                </c:pt>
                <c:pt idx="2">
                  <c:v>5-В</c:v>
                </c:pt>
                <c:pt idx="3">
                  <c:v>5-Г</c:v>
                </c:pt>
                <c:pt idx="4">
                  <c:v>5-Д</c:v>
                </c:pt>
                <c:pt idx="5">
                  <c:v>5-е</c:v>
                </c:pt>
                <c:pt idx="6">
                  <c:v>5-Ж</c:v>
                </c:pt>
                <c:pt idx="7">
                  <c:v>5-З</c:v>
                </c:pt>
                <c:pt idx="8">
                  <c:v>5-И</c:v>
                </c:pt>
                <c:pt idx="9">
                  <c:v>жалпы</c:v>
                </c:pt>
              </c:strCache>
            </c:strRef>
          </c:cat>
          <c:val>
            <c:numRef>
              <c:f>Лист1!$E$2:$E$11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Лист1!$A$2:$A$11</c:f>
              <c:strCache>
                <c:ptCount val="10"/>
                <c:pt idx="0">
                  <c:v>5-А</c:v>
                </c:pt>
                <c:pt idx="1">
                  <c:v>5-Б</c:v>
                </c:pt>
                <c:pt idx="2">
                  <c:v>5-В</c:v>
                </c:pt>
                <c:pt idx="3">
                  <c:v>5-Г</c:v>
                </c:pt>
                <c:pt idx="4">
                  <c:v>5-Д</c:v>
                </c:pt>
                <c:pt idx="5">
                  <c:v>5-е</c:v>
                </c:pt>
                <c:pt idx="6">
                  <c:v>5-Ж</c:v>
                </c:pt>
                <c:pt idx="7">
                  <c:v>5-З</c:v>
                </c:pt>
                <c:pt idx="8">
                  <c:v>5-И</c:v>
                </c:pt>
                <c:pt idx="9">
                  <c:v>жалпы</c:v>
                </c:pt>
              </c:strCache>
            </c:strRef>
          </c:cat>
          <c:val>
            <c:numRef>
              <c:f>Лист1!$F$2:$F$11</c:f>
              <c:numCache>
                <c:formatCode>General</c:formatCode>
                <c:ptCount val="10"/>
                <c:pt idx="0">
                  <c:v>58</c:v>
                </c:pt>
                <c:pt idx="1">
                  <c:v>42</c:v>
                </c:pt>
                <c:pt idx="2">
                  <c:v>60</c:v>
                </c:pt>
                <c:pt idx="3">
                  <c:v>57</c:v>
                </c:pt>
                <c:pt idx="4">
                  <c:v>42</c:v>
                </c:pt>
                <c:pt idx="5">
                  <c:v>42</c:v>
                </c:pt>
                <c:pt idx="6">
                  <c:v>38</c:v>
                </c:pt>
                <c:pt idx="7">
                  <c:v>62</c:v>
                </c:pt>
                <c:pt idx="8">
                  <c:v>50</c:v>
                </c:pt>
                <c:pt idx="9">
                  <c:v>50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Ряд 6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Лист1!$A$2:$A$11</c:f>
              <c:strCache>
                <c:ptCount val="10"/>
                <c:pt idx="0">
                  <c:v>5-А</c:v>
                </c:pt>
                <c:pt idx="1">
                  <c:v>5-Б</c:v>
                </c:pt>
                <c:pt idx="2">
                  <c:v>5-В</c:v>
                </c:pt>
                <c:pt idx="3">
                  <c:v>5-Г</c:v>
                </c:pt>
                <c:pt idx="4">
                  <c:v>5-Д</c:v>
                </c:pt>
                <c:pt idx="5">
                  <c:v>5-е</c:v>
                </c:pt>
                <c:pt idx="6">
                  <c:v>5-Ж</c:v>
                </c:pt>
                <c:pt idx="7">
                  <c:v>5-З</c:v>
                </c:pt>
                <c:pt idx="8">
                  <c:v>5-И</c:v>
                </c:pt>
                <c:pt idx="9">
                  <c:v>жалпы</c:v>
                </c:pt>
              </c:strCache>
            </c:strRef>
          </c:cat>
          <c:val>
            <c:numRef>
              <c:f>Лист1!$G$2:$G$11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0885760"/>
        <c:axId val="227282880"/>
      </c:barChart>
      <c:catAx>
        <c:axId val="2408857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7282880"/>
        <c:crosses val="autoZero"/>
        <c:auto val="1"/>
        <c:lblAlgn val="ctr"/>
        <c:lblOffset val="100"/>
        <c:noMultiLvlLbl val="0"/>
      </c:catAx>
      <c:valAx>
        <c:axId val="22728288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40885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ru-RU"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6E99E-A27B-4352-8818-EAF8560DB916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E7E72-7B52-40BE-AC46-364DF028B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786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E7E72-7B52-40BE-AC46-364DF028BF9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DB90A0-6809-4102-A40C-9C45AED3D6D0}" type="slidenum">
              <a:rPr lang="ru-RU" smtClean="0"/>
              <a:t>4</a:t>
            </a:fld>
            <a:endParaRPr lang="ru-RU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DB90A0-6809-4102-A40C-9C45AED3D6D0}" type="slidenum">
              <a:rPr lang="ru-RU" smtClean="0"/>
              <a:t>5</a:t>
            </a:fld>
            <a:endParaRPr lang="ru-RU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DB90A0-6809-4102-A40C-9C45AED3D6D0}" type="slidenum">
              <a:rPr lang="ru-RU" smtClean="0"/>
              <a:t>6</a:t>
            </a:fld>
            <a:endParaRPr lang="ru-RU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BA1EFF-40BD-4C8B-AF40-4E1A60AE0D23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3272A9-F9B7-4589-8A4C-BDD9700178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A1EFF-40BD-4C8B-AF40-4E1A60AE0D23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72A9-F9B7-4589-8A4C-BDD9700178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A1EFF-40BD-4C8B-AF40-4E1A60AE0D23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72A9-F9B7-4589-8A4C-BDD9700178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A1EFF-40BD-4C8B-AF40-4E1A60AE0D23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72A9-F9B7-4589-8A4C-BDD97001780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A1EFF-40BD-4C8B-AF40-4E1A60AE0D23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72A9-F9B7-4589-8A4C-BDD97001780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A1EFF-40BD-4C8B-AF40-4E1A60AE0D23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72A9-F9B7-4589-8A4C-BDD97001780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A1EFF-40BD-4C8B-AF40-4E1A60AE0D23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72A9-F9B7-4589-8A4C-BDD97001780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A1EFF-40BD-4C8B-AF40-4E1A60AE0D23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72A9-F9B7-4589-8A4C-BDD97001780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A1EFF-40BD-4C8B-AF40-4E1A60AE0D23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72A9-F9B7-4589-8A4C-BDD9700178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4EBA1EFF-40BD-4C8B-AF40-4E1A60AE0D23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72A9-F9B7-4589-8A4C-BDD97001780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EBA1EFF-40BD-4C8B-AF40-4E1A60AE0D23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B3272A9-F9B7-4589-8A4C-BDD97001780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4EBA1EFF-40BD-4C8B-AF40-4E1A60AE0D23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B3272A9-F9B7-4589-8A4C-BDD97001780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 panose="05040102010807070707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65" indent="-228600" algn="l" rtl="0" eaLnBrk="1" latinLnBrk="0" hangingPunct="1">
        <a:spcBef>
          <a:spcPts val="325"/>
        </a:spcBef>
        <a:buClr>
          <a:schemeClr val="accent1"/>
        </a:buClr>
        <a:buFont typeface="Verdana" panose="020B0604030504040204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790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 panose="05020102010507070707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_____Microsoft_Excel_97-20031.xls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1556792"/>
            <a:ext cx="51407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№4 </a:t>
            </a:r>
            <a:r>
              <a:rPr lang="en-US" sz="5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Ата-энелер</a:t>
            </a:r>
            <a:r>
              <a:rPr lang="en-US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чогулуш</a:t>
            </a:r>
            <a:r>
              <a:rPr lang="ru-RU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AutoShape 4" descr="E:\%D1%80%D0%B0%D0%B1%D0%BE%D1%87%D0%B8%D0%B9 %D1%81%D1%82%D0%BE%D0%BB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7" name="AutoShape 6" descr="E:\%D1%80%D0%B0%D0%B1%D0%BE%D1%87%D0%B8%D0%B9 %D1%81%D1%82%D0%BE%D0%BB\i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8" name="AutoShape 8" descr="E:\%D1%80%D0%B0%D0%B1%D0%BE%D1%87%D0%B8%D0%B9 %D1%81%D1%82%D0%BE%D0%BB\i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68959"/>
            <a:ext cx="4128393" cy="24021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7-класстардын билим сапаты жана жетишүүсү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0" y="1268760"/>
          <a:ext cx="8964488" cy="485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85818"/>
          </a:xfrm>
        </p:spPr>
        <p:txBody>
          <a:bodyPr>
            <a:normAutofit/>
          </a:bodyPr>
          <a:lstStyle/>
          <a:p>
            <a:r>
              <a:rPr lang="ru-RU" sz="4000" dirty="0"/>
              <a:t>7</a:t>
            </a:r>
            <a:r>
              <a:rPr lang="ru-RU" sz="4000" dirty="0" smtClean="0"/>
              <a:t>-класстар</a:t>
            </a: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71543"/>
          <a:ext cx="8229600" cy="6428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90"/>
                <a:gridCol w="1285884"/>
                <a:gridCol w="1428760"/>
                <a:gridCol w="1143008"/>
                <a:gridCol w="1500198"/>
                <a:gridCol w="1971660"/>
              </a:tblGrid>
              <a:tr h="1234832"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Окуучулар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дын</a:t>
                      </a:r>
                      <a:r>
                        <a:rPr lang="ru-RU" dirty="0" smtClean="0"/>
                        <a:t> саны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Отличник-</a:t>
                      </a:r>
                    </a:p>
                    <a:p>
                      <a:r>
                        <a:rPr lang="ru-RU" dirty="0" smtClean="0"/>
                        <a:t>тер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Удар-</a:t>
                      </a:r>
                    </a:p>
                    <a:p>
                      <a:r>
                        <a:rPr lang="ru-RU" dirty="0" smtClean="0"/>
                        <a:t>Ник-</a:t>
                      </a:r>
                    </a:p>
                    <a:p>
                      <a:r>
                        <a:rPr lang="ru-RU" dirty="0" smtClean="0"/>
                        <a:t>тер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Билим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сапаты</a:t>
                      </a:r>
                      <a:r>
                        <a:rPr lang="ru-RU" dirty="0" smtClean="0"/>
                        <a:t>  80% </a:t>
                      </a:r>
                      <a:r>
                        <a:rPr lang="ru-RU" dirty="0" err="1" smtClean="0"/>
                        <a:t>ке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жетпегендер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Класс жетекчиси</a:t>
                      </a:r>
                      <a:endParaRPr lang="ru-RU" dirty="0"/>
                    </a:p>
                  </a:txBody>
                  <a:tcPr/>
                </a:tc>
              </a:tr>
              <a:tr h="409475">
                <a:tc>
                  <a:txBody>
                    <a:bodyPr/>
                    <a:lstStyle/>
                    <a:p>
                      <a:r>
                        <a:rPr lang="en-US" dirty="0" smtClean="0"/>
                        <a:t>7-А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Осмонова</a:t>
                      </a:r>
                      <a:r>
                        <a:rPr lang="ru-RU" dirty="0" smtClean="0"/>
                        <a:t> Ч</a:t>
                      </a:r>
                      <a:endParaRPr lang="ru-RU" dirty="0"/>
                    </a:p>
                  </a:txBody>
                  <a:tcPr/>
                </a:tc>
              </a:tr>
              <a:tr h="409475">
                <a:tc>
                  <a:txBody>
                    <a:bodyPr/>
                    <a:lstStyle/>
                    <a:p>
                      <a:r>
                        <a:rPr lang="en-US" dirty="0" smtClean="0"/>
                        <a:t>7-Б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41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Иманалиева</a:t>
                      </a:r>
                      <a:r>
                        <a:rPr lang="ru-RU" dirty="0" smtClean="0"/>
                        <a:t> Р</a:t>
                      </a:r>
                      <a:endParaRPr lang="ru-RU" dirty="0"/>
                    </a:p>
                  </a:txBody>
                  <a:tcPr/>
                </a:tc>
              </a:tr>
              <a:tr h="409475">
                <a:tc>
                  <a:txBody>
                    <a:bodyPr/>
                    <a:lstStyle/>
                    <a:p>
                      <a:r>
                        <a:rPr lang="en-US" dirty="0" smtClean="0"/>
                        <a:t>7-В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19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Аттокурова</a:t>
                      </a:r>
                      <a:r>
                        <a:rPr lang="ru-RU" dirty="0" smtClean="0"/>
                        <a:t> К</a:t>
                      </a:r>
                      <a:endParaRPr lang="ru-RU" dirty="0"/>
                    </a:p>
                  </a:txBody>
                  <a:tcPr/>
                </a:tc>
              </a:tr>
              <a:tr h="409475">
                <a:tc>
                  <a:txBody>
                    <a:bodyPr/>
                    <a:lstStyle/>
                    <a:p>
                      <a:r>
                        <a:rPr lang="en-US" dirty="0" smtClean="0"/>
                        <a:t>7-Г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Касканова</a:t>
                      </a:r>
                      <a:r>
                        <a:rPr lang="ru-RU" dirty="0" smtClean="0"/>
                        <a:t> К</a:t>
                      </a:r>
                      <a:endParaRPr lang="ru-RU" dirty="0"/>
                    </a:p>
                  </a:txBody>
                  <a:tcPr/>
                </a:tc>
              </a:tr>
              <a:tr h="409475">
                <a:tc>
                  <a:txBody>
                    <a:bodyPr/>
                    <a:lstStyle/>
                    <a:p>
                      <a:r>
                        <a:rPr lang="en-US" dirty="0" smtClean="0"/>
                        <a:t>7-Д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Айтымбетова</a:t>
                      </a:r>
                      <a:r>
                        <a:rPr lang="ru-RU" baseline="0" dirty="0" smtClean="0"/>
                        <a:t> З</a:t>
                      </a:r>
                      <a:endParaRPr lang="ru-RU" dirty="0"/>
                    </a:p>
                  </a:txBody>
                  <a:tcPr/>
                </a:tc>
              </a:tr>
              <a:tr h="409475">
                <a:tc>
                  <a:txBody>
                    <a:bodyPr/>
                    <a:lstStyle/>
                    <a:p>
                      <a:r>
                        <a:rPr lang="en-US" dirty="0" smtClean="0"/>
                        <a:t>7-Е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Ырсалиева</a:t>
                      </a:r>
                      <a:r>
                        <a:rPr lang="ru-RU" dirty="0" smtClean="0"/>
                        <a:t> Г</a:t>
                      </a:r>
                      <a:endParaRPr lang="ru-RU" dirty="0"/>
                    </a:p>
                  </a:txBody>
                  <a:tcPr/>
                </a:tc>
              </a:tr>
              <a:tr h="409475">
                <a:tc>
                  <a:txBody>
                    <a:bodyPr/>
                    <a:lstStyle/>
                    <a:p>
                      <a:r>
                        <a:rPr lang="en-US" dirty="0" smtClean="0"/>
                        <a:t>7-Ж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19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Жумабекова</a:t>
                      </a:r>
                      <a:r>
                        <a:rPr lang="en-US" baseline="0" dirty="0" smtClean="0"/>
                        <a:t> Г.</a:t>
                      </a:r>
                      <a:endParaRPr lang="ru-RU" dirty="0"/>
                    </a:p>
                  </a:txBody>
                  <a:tcPr/>
                </a:tc>
              </a:tr>
              <a:tr h="409475">
                <a:tc>
                  <a:txBody>
                    <a:bodyPr/>
                    <a:lstStyle/>
                    <a:p>
                      <a:r>
                        <a:rPr lang="en-US" dirty="0" smtClean="0"/>
                        <a:t>7-З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Абдыракманова</a:t>
                      </a:r>
                      <a:r>
                        <a:rPr lang="ru-RU" dirty="0" smtClean="0"/>
                        <a:t> А</a:t>
                      </a:r>
                      <a:endParaRPr lang="ru-RU" dirty="0"/>
                    </a:p>
                  </a:txBody>
                  <a:tcPr/>
                </a:tc>
              </a:tr>
              <a:tr h="409475">
                <a:tc>
                  <a:txBody>
                    <a:bodyPr/>
                    <a:lstStyle/>
                    <a:p>
                      <a:r>
                        <a:rPr lang="en-US" dirty="0" smtClean="0"/>
                        <a:t>7-И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23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r>
                        <a:rPr lang="en-US" dirty="0" smtClean="0"/>
                        <a:t>өчөрбаева Н</a:t>
                      </a:r>
                      <a:endParaRPr lang="ru-RU" dirty="0"/>
                    </a:p>
                  </a:txBody>
                  <a:tcPr/>
                </a:tc>
              </a:tr>
              <a:tr h="409475">
                <a:tc>
                  <a:txBody>
                    <a:bodyPr/>
                    <a:lstStyle/>
                    <a:p>
                      <a:r>
                        <a:rPr lang="en-US" dirty="0" smtClean="0"/>
                        <a:t>7-К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28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Райымкулова</a:t>
                      </a:r>
                      <a:r>
                        <a:rPr lang="ru-RU" dirty="0" smtClean="0"/>
                        <a:t> Н</a:t>
                      </a:r>
                      <a:endParaRPr lang="ru-RU" dirty="0"/>
                    </a:p>
                  </a:txBody>
                  <a:tcPr/>
                </a:tc>
              </a:tr>
              <a:tr h="409475">
                <a:tc>
                  <a:txBody>
                    <a:bodyPr/>
                    <a:lstStyle/>
                    <a:p>
                      <a:r>
                        <a:rPr lang="en-US" smtClean="0"/>
                        <a:t>жалпы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354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85 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(196-1-ч)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6-класстардын билим сапаты жана жетишүүсү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5496" y="1124744"/>
          <a:ext cx="9001000" cy="5001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8581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6-класстар</a:t>
            </a: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71543"/>
          <a:ext cx="8229600" cy="6889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90"/>
                <a:gridCol w="1285884"/>
                <a:gridCol w="1428760"/>
                <a:gridCol w="1143008"/>
                <a:gridCol w="1500198"/>
                <a:gridCol w="1971660"/>
              </a:tblGrid>
              <a:tr h="1234832"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Окуучулар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дын</a:t>
                      </a:r>
                      <a:r>
                        <a:rPr lang="ru-RU" dirty="0" smtClean="0"/>
                        <a:t> саны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Отличник-</a:t>
                      </a:r>
                    </a:p>
                    <a:p>
                      <a:r>
                        <a:rPr lang="ru-RU" dirty="0" smtClean="0"/>
                        <a:t>тер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Удар-</a:t>
                      </a:r>
                    </a:p>
                    <a:p>
                      <a:r>
                        <a:rPr lang="ru-RU" dirty="0" smtClean="0"/>
                        <a:t>Ник-</a:t>
                      </a:r>
                    </a:p>
                    <a:p>
                      <a:r>
                        <a:rPr lang="ru-RU" dirty="0" smtClean="0"/>
                        <a:t>тер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Билим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сапаты</a:t>
                      </a:r>
                      <a:r>
                        <a:rPr lang="ru-RU" dirty="0" smtClean="0"/>
                        <a:t>  80% </a:t>
                      </a:r>
                      <a:r>
                        <a:rPr lang="ru-RU" dirty="0" err="1" smtClean="0"/>
                        <a:t>ке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жетпегендер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Класс жетекчиси</a:t>
                      </a:r>
                      <a:endParaRPr lang="ru-RU" dirty="0"/>
                    </a:p>
                  </a:txBody>
                  <a:tcPr/>
                </a:tc>
              </a:tr>
              <a:tr h="409475">
                <a:tc>
                  <a:txBody>
                    <a:bodyPr/>
                    <a:lstStyle/>
                    <a:p>
                      <a:r>
                        <a:rPr lang="en-US" dirty="0" smtClean="0"/>
                        <a:t>6-А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42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Омуралиева</a:t>
                      </a:r>
                      <a:r>
                        <a:rPr lang="ru-RU" dirty="0" smtClean="0"/>
                        <a:t> С. И.</a:t>
                      </a:r>
                      <a:endParaRPr lang="ru-RU" dirty="0"/>
                    </a:p>
                  </a:txBody>
                  <a:tcPr/>
                </a:tc>
              </a:tr>
              <a:tr h="409475">
                <a:tc>
                  <a:txBody>
                    <a:bodyPr/>
                    <a:lstStyle/>
                    <a:p>
                      <a:r>
                        <a:rPr lang="en-US" dirty="0" smtClean="0"/>
                        <a:t>6-Б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Рысалиева</a:t>
                      </a:r>
                      <a:r>
                        <a:rPr lang="ru-RU" dirty="0" smtClean="0"/>
                        <a:t> К</a:t>
                      </a:r>
                      <a:endParaRPr lang="ru-RU" dirty="0"/>
                    </a:p>
                  </a:txBody>
                  <a:tcPr/>
                </a:tc>
              </a:tr>
              <a:tr h="409475">
                <a:tc>
                  <a:txBody>
                    <a:bodyPr/>
                    <a:lstStyle/>
                    <a:p>
                      <a:r>
                        <a:rPr lang="en-US" dirty="0" smtClean="0"/>
                        <a:t>6-В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40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Нусубалиева</a:t>
                      </a:r>
                      <a:r>
                        <a:rPr lang="ru-RU" baseline="0" dirty="0" smtClean="0"/>
                        <a:t> К</a:t>
                      </a:r>
                      <a:endParaRPr lang="ru-RU" dirty="0"/>
                    </a:p>
                  </a:txBody>
                  <a:tcPr/>
                </a:tc>
              </a:tr>
              <a:tr h="409475">
                <a:tc>
                  <a:txBody>
                    <a:bodyPr/>
                    <a:lstStyle/>
                    <a:p>
                      <a:r>
                        <a:rPr lang="en-US" dirty="0" smtClean="0"/>
                        <a:t>6-Г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Кудайбергенов</a:t>
                      </a:r>
                      <a:r>
                        <a:rPr lang="ru-RU" dirty="0" smtClean="0"/>
                        <a:t> А</a:t>
                      </a:r>
                      <a:endParaRPr lang="ru-RU" dirty="0"/>
                    </a:p>
                  </a:txBody>
                  <a:tcPr/>
                </a:tc>
              </a:tr>
              <a:tr h="409475">
                <a:tc>
                  <a:txBody>
                    <a:bodyPr/>
                    <a:lstStyle/>
                    <a:p>
                      <a:r>
                        <a:rPr lang="en-US" dirty="0" smtClean="0"/>
                        <a:t>6-Д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Нурдин</a:t>
                      </a:r>
                      <a:r>
                        <a:rPr lang="ru-RU" dirty="0" smtClean="0"/>
                        <a:t> к. А</a:t>
                      </a:r>
                      <a:endParaRPr lang="ru-RU" dirty="0"/>
                    </a:p>
                  </a:txBody>
                  <a:tcPr/>
                </a:tc>
              </a:tr>
              <a:tr h="409475">
                <a:tc>
                  <a:txBody>
                    <a:bodyPr/>
                    <a:lstStyle/>
                    <a:p>
                      <a:r>
                        <a:rPr lang="en-US" dirty="0" smtClean="0"/>
                        <a:t>6-Е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Ибираева</a:t>
                      </a:r>
                      <a:r>
                        <a:rPr lang="ru-RU" dirty="0" smtClean="0"/>
                        <a:t> С</a:t>
                      </a:r>
                      <a:endParaRPr lang="ru-RU" dirty="0"/>
                    </a:p>
                  </a:txBody>
                  <a:tcPr/>
                </a:tc>
              </a:tr>
              <a:tr h="409475">
                <a:tc>
                  <a:txBody>
                    <a:bodyPr/>
                    <a:lstStyle/>
                    <a:p>
                      <a:r>
                        <a:rPr lang="en-US" dirty="0" smtClean="0"/>
                        <a:t>6-Ж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Токтогонова</a:t>
                      </a:r>
                      <a:r>
                        <a:rPr lang="ru-RU" dirty="0" smtClean="0"/>
                        <a:t> Э</a:t>
                      </a:r>
                      <a:endParaRPr lang="ru-RU" dirty="0"/>
                    </a:p>
                  </a:txBody>
                  <a:tcPr/>
                </a:tc>
              </a:tr>
              <a:tr h="409475">
                <a:tc>
                  <a:txBody>
                    <a:bodyPr/>
                    <a:lstStyle/>
                    <a:p>
                      <a:r>
                        <a:rPr lang="en-US" dirty="0" smtClean="0"/>
                        <a:t>6-З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Нурдин</a:t>
                      </a:r>
                      <a:r>
                        <a:rPr lang="ru-RU" baseline="0" dirty="0" smtClean="0"/>
                        <a:t> к. А</a:t>
                      </a:r>
                      <a:endParaRPr lang="ru-RU" dirty="0"/>
                    </a:p>
                  </a:txBody>
                  <a:tcPr/>
                </a:tc>
              </a:tr>
              <a:tr h="409475">
                <a:tc>
                  <a:txBody>
                    <a:bodyPr/>
                    <a:lstStyle/>
                    <a:p>
                      <a:r>
                        <a:rPr lang="en-US" dirty="0" smtClean="0"/>
                        <a:t>6-И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Джумукова</a:t>
                      </a:r>
                      <a:r>
                        <a:rPr lang="ru-RU" baseline="0" dirty="0" smtClean="0"/>
                        <a:t> А</a:t>
                      </a:r>
                      <a:endParaRPr lang="ru-RU" dirty="0"/>
                    </a:p>
                  </a:txBody>
                  <a:tcPr/>
                </a:tc>
              </a:tr>
              <a:tr h="409475">
                <a:tc>
                  <a:txBody>
                    <a:bodyPr/>
                    <a:lstStyle/>
                    <a:p>
                      <a:r>
                        <a:rPr lang="en-US" dirty="0" smtClean="0"/>
                        <a:t>6-К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Абдырахманова</a:t>
                      </a:r>
                      <a:r>
                        <a:rPr lang="ru-RU" dirty="0" smtClean="0"/>
                        <a:t> С</a:t>
                      </a:r>
                      <a:endParaRPr lang="ru-RU" dirty="0"/>
                    </a:p>
                  </a:txBody>
                  <a:tcPr/>
                </a:tc>
              </a:tr>
              <a:tr h="409475">
                <a:tc>
                  <a:txBody>
                    <a:bodyPr/>
                    <a:lstStyle/>
                    <a:p>
                      <a:r>
                        <a:rPr lang="en-US" dirty="0" smtClean="0"/>
                        <a:t>жалпы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365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148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131 </a:t>
                      </a:r>
                      <a:r>
                        <a:rPr lang="en-US" sz="1050" b="1" dirty="0" smtClean="0">
                          <a:solidFill>
                            <a:schemeClr val="tx1"/>
                          </a:solidFill>
                        </a:rPr>
                        <a:t>(147 1-ч)</a:t>
                      </a:r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5-класстардын билим сапаты жана жетишүүсү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79512" y="1556792"/>
          <a:ext cx="878497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8581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5-класстар</a:t>
            </a: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71543"/>
          <a:ext cx="8229600" cy="601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90"/>
                <a:gridCol w="1285884"/>
                <a:gridCol w="1428760"/>
                <a:gridCol w="1143008"/>
                <a:gridCol w="1500198"/>
                <a:gridCol w="1971660"/>
              </a:tblGrid>
              <a:tr h="1234832"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Окуучулар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дын</a:t>
                      </a:r>
                      <a:r>
                        <a:rPr lang="ru-RU" dirty="0" smtClean="0"/>
                        <a:t> саны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Отличник-</a:t>
                      </a:r>
                    </a:p>
                    <a:p>
                      <a:r>
                        <a:rPr lang="ru-RU" dirty="0" smtClean="0"/>
                        <a:t>тер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Удар-</a:t>
                      </a:r>
                    </a:p>
                    <a:p>
                      <a:r>
                        <a:rPr lang="ru-RU" dirty="0" smtClean="0"/>
                        <a:t>Ник-</a:t>
                      </a:r>
                    </a:p>
                    <a:p>
                      <a:r>
                        <a:rPr lang="ru-RU" dirty="0" smtClean="0"/>
                        <a:t>тер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Билим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сапаты</a:t>
                      </a:r>
                      <a:r>
                        <a:rPr lang="ru-RU" dirty="0" smtClean="0"/>
                        <a:t>  80% </a:t>
                      </a:r>
                      <a:r>
                        <a:rPr lang="ru-RU" dirty="0" err="1" smtClean="0"/>
                        <a:t>ке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жетпегендер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Класс жетекчиси</a:t>
                      </a:r>
                      <a:endParaRPr lang="ru-RU" dirty="0"/>
                    </a:p>
                  </a:txBody>
                  <a:tcPr/>
                </a:tc>
              </a:tr>
              <a:tr h="409475">
                <a:tc>
                  <a:txBody>
                    <a:bodyPr/>
                    <a:lstStyle/>
                    <a:p>
                      <a:r>
                        <a:rPr lang="en-US" dirty="0" smtClean="0"/>
                        <a:t>5-А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Жусупова</a:t>
                      </a:r>
                      <a:r>
                        <a:rPr lang="ru-RU" dirty="0" smtClean="0"/>
                        <a:t> Г</a:t>
                      </a:r>
                      <a:endParaRPr lang="ru-RU" dirty="0"/>
                    </a:p>
                  </a:txBody>
                  <a:tcPr/>
                </a:tc>
              </a:tr>
              <a:tr h="409475">
                <a:tc>
                  <a:txBody>
                    <a:bodyPr/>
                    <a:lstStyle/>
                    <a:p>
                      <a:r>
                        <a:rPr lang="en-US" dirty="0" smtClean="0"/>
                        <a:t>5-Б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Садыбакасова</a:t>
                      </a:r>
                      <a:r>
                        <a:rPr lang="ru-RU" dirty="0" smtClean="0"/>
                        <a:t> А</a:t>
                      </a:r>
                      <a:endParaRPr lang="ru-RU" dirty="0"/>
                    </a:p>
                  </a:txBody>
                  <a:tcPr/>
                </a:tc>
              </a:tr>
              <a:tr h="409475">
                <a:tc>
                  <a:txBody>
                    <a:bodyPr/>
                    <a:lstStyle/>
                    <a:p>
                      <a:r>
                        <a:rPr lang="en-US" dirty="0" smtClean="0"/>
                        <a:t>5-В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Абыкеева</a:t>
                      </a:r>
                      <a:r>
                        <a:rPr lang="ru-RU" dirty="0" smtClean="0"/>
                        <a:t> А</a:t>
                      </a:r>
                      <a:endParaRPr lang="ru-RU" dirty="0"/>
                    </a:p>
                  </a:txBody>
                  <a:tcPr/>
                </a:tc>
              </a:tr>
              <a:tr h="409475">
                <a:tc>
                  <a:txBody>
                    <a:bodyPr/>
                    <a:lstStyle/>
                    <a:p>
                      <a:r>
                        <a:rPr lang="en-US" dirty="0" smtClean="0"/>
                        <a:t>5-Г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Токталиева</a:t>
                      </a:r>
                      <a:r>
                        <a:rPr lang="ru-RU" dirty="0" smtClean="0"/>
                        <a:t> Э</a:t>
                      </a:r>
                      <a:endParaRPr lang="ru-RU" dirty="0"/>
                    </a:p>
                  </a:txBody>
                  <a:tcPr/>
                </a:tc>
              </a:tr>
              <a:tr h="409475">
                <a:tc>
                  <a:txBody>
                    <a:bodyPr/>
                    <a:lstStyle/>
                    <a:p>
                      <a:r>
                        <a:rPr lang="en-US" dirty="0" smtClean="0"/>
                        <a:t>5-Д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Тюменбаева</a:t>
                      </a:r>
                      <a:r>
                        <a:rPr lang="ru-RU" dirty="0" smtClean="0"/>
                        <a:t> Г</a:t>
                      </a:r>
                      <a:endParaRPr lang="ru-RU" dirty="0"/>
                    </a:p>
                  </a:txBody>
                  <a:tcPr/>
                </a:tc>
              </a:tr>
              <a:tr h="409475">
                <a:tc>
                  <a:txBody>
                    <a:bodyPr/>
                    <a:lstStyle/>
                    <a:p>
                      <a:r>
                        <a:rPr lang="en-US" dirty="0" smtClean="0"/>
                        <a:t>5-Е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Кененбаева</a:t>
                      </a:r>
                      <a:r>
                        <a:rPr lang="ru-RU" dirty="0" smtClean="0"/>
                        <a:t> Н</a:t>
                      </a:r>
                      <a:endParaRPr lang="ru-RU" dirty="0"/>
                    </a:p>
                  </a:txBody>
                  <a:tcPr/>
                </a:tc>
              </a:tr>
              <a:tr h="409475">
                <a:tc>
                  <a:txBody>
                    <a:bodyPr/>
                    <a:lstStyle/>
                    <a:p>
                      <a:r>
                        <a:rPr lang="en-US" dirty="0" smtClean="0"/>
                        <a:t>5-Ж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Жамгырчиева</a:t>
                      </a:r>
                      <a:r>
                        <a:rPr lang="ru-RU" dirty="0" smtClean="0"/>
                        <a:t> К</a:t>
                      </a:r>
                      <a:endParaRPr lang="ru-RU" dirty="0"/>
                    </a:p>
                  </a:txBody>
                  <a:tcPr/>
                </a:tc>
              </a:tr>
              <a:tr h="409475">
                <a:tc>
                  <a:txBody>
                    <a:bodyPr/>
                    <a:lstStyle/>
                    <a:p>
                      <a:r>
                        <a:rPr lang="en-US" dirty="0" smtClean="0"/>
                        <a:t>5-З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Нарынбаева</a:t>
                      </a:r>
                      <a:r>
                        <a:rPr lang="ru-RU" dirty="0" smtClean="0"/>
                        <a:t> М</a:t>
                      </a:r>
                      <a:endParaRPr lang="ru-RU" dirty="0"/>
                    </a:p>
                  </a:txBody>
                  <a:tcPr/>
                </a:tc>
              </a:tr>
              <a:tr h="409475">
                <a:tc>
                  <a:txBody>
                    <a:bodyPr/>
                    <a:lstStyle/>
                    <a:p>
                      <a:r>
                        <a:rPr lang="en-US" dirty="0" smtClean="0"/>
                        <a:t>5-И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Бектемирова Н</a:t>
                      </a:r>
                      <a:endParaRPr lang="ru-RU" dirty="0"/>
                    </a:p>
                  </a:txBody>
                  <a:tcPr/>
                </a:tc>
              </a:tr>
              <a:tr h="409475">
                <a:tc>
                  <a:txBody>
                    <a:bodyPr/>
                    <a:lstStyle/>
                    <a:p>
                      <a:r>
                        <a:rPr lang="en-US" dirty="0" smtClean="0"/>
                        <a:t>жалпы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311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127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98 </a:t>
                      </a:r>
                      <a:r>
                        <a:rPr lang="en-US" sz="1050" b="1" dirty="0" smtClean="0">
                          <a:solidFill>
                            <a:schemeClr val="tx1"/>
                          </a:solidFill>
                        </a:rPr>
                        <a:t>(101 1-ч)</a:t>
                      </a:r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7984" y="3289052"/>
            <a:ext cx="2430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96752"/>
            <a:ext cx="806489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ӨЗГӨЧӨ </a:t>
            </a:r>
          </a:p>
          <a:p>
            <a:pPr algn="ctr"/>
            <a:r>
              <a:rPr lang="ru-RU" sz="36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КЫРДААЛДАРДАГЫ </a:t>
            </a:r>
          </a:p>
          <a:p>
            <a:pPr algn="ctr"/>
            <a:r>
              <a:rPr lang="ru-RU" sz="36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БАЛДАРДЫН</a:t>
            </a:r>
          </a:p>
          <a:p>
            <a:pPr algn="ctr"/>
            <a:r>
              <a:rPr lang="ru-RU" sz="36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КООПСУЗДУГУ</a:t>
            </a:r>
            <a:endParaRPr lang="ru-RU" sz="36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62862"/>
            <a:ext cx="2657500" cy="2657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628800"/>
            <a:ext cx="65625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Жолдогу</a:t>
            </a: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коопсуздук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3703526" cy="269448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268760"/>
            <a:ext cx="79928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Балдарды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көчөдө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жолдо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жүрүүнүн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эрежелерине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үйрөтүү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зарыл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Светофордун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сигналдарынын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маанисин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түшүндүрүү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светофордун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сигналдарына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ылайык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кыймылынын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катышуучуларынын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аракеттеринин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ырааттуулугун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калыптандыруу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зарыл.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Жөө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кыймылынын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эрежелерин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аткарууга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тийиш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көчөдө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тратуар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жүрүү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жолдон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жөө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өтмөк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өтүү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түскө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көңүл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буруу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жолдон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светофордун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жашыл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жарыгы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күйгөндө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өтүү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кызыл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күйгөндө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токтоп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туруу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жолдун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машина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жүрүүчү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бөлүгүндө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ойнобоо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жолдо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транспорттун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аркасына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жабышып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ойноого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болбойт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7" y="44624"/>
            <a:ext cx="1963058" cy="12241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8335" y="692696"/>
            <a:ext cx="684076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Транспорттогу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коопсуз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жүрүм-турумдун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эрежелери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транспорттун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ичинде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чуркабоо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ачык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терезеден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башын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колун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чыгарбоо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манжаларын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колун,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бутун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ж. б.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кыпчытып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албоо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автобустун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маршруттук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таксинин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эшигинин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жанында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турбоо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жүрүп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бараткан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транспорттон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секирбөө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жеңил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автомобилдин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алдыңкы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орундугуна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отурбоо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арткы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орундугунда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отурганда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сөзсүз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машинанын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курун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курчануу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кармоочторду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бекем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кармоо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7" y="44624"/>
            <a:ext cx="1963058" cy="12241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503238" y="1484313"/>
            <a:ext cx="8640762" cy="395605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Каралуучу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маселелер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3-чейректин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жыйынтыгы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555" indent="-630555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Өзгөчө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кырдаалдагы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балдардын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коопсуздугу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2132856"/>
            <a:ext cx="63262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48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титирөөдөн</a:t>
            </a:r>
            <a:r>
              <a:rPr lang="ru-RU" sz="48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8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сактануу</a:t>
            </a:r>
            <a:r>
              <a:rPr lang="ru-RU" sz="48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коопсуздугу</a:t>
            </a:r>
            <a:endParaRPr lang="ru-RU" sz="4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420" y="22928"/>
            <a:ext cx="2348880" cy="23488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79249"/>
            <a:ext cx="8496944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титирей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баштаган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Сиз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үйдүн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ичинде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болсоңуз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«ЖАТУУ, КОРГОНУУ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КЫЙМЫЛДАБОО».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Эгерде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жасалган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тамак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ичүүчү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жазуу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столдун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болсоңуз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ички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дубалдын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башыңызды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мойнуңузду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колдоруңуз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жабыңыз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Терезелерден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илинип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турган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предметтерден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бийик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эмеректерден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чоң-чоң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тиричилик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приборлорунан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оор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буюмдар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салынган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шкафтардан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алысыраак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кетиңиз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Эгерде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имараттын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ичинде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болсоңуз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жактан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титиреп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бүткөнгө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чейин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чыкпаңыз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титиреп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жатканда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керебетке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жаткан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болсоңуз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ошол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жакта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башыңызды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жаздык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жабыңыз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кабаттуу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имараттарда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өрт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коопсуздугунун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сигналдары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иштей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башташына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даяр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болуңуз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Балконго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чыкпаңыз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жакпаңыз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эшикти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ачып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керегесинин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туруңуз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коопсуз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жерлерге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жашыныңыз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Эгерде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майыптар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коляскасын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колдоно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турган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болсоңуз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дөңгөлөктөрүн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бекитиңиз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башыңызды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жабыңыз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1"/>
            <a:ext cx="7056784" cy="5218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4349" y="404664"/>
            <a:ext cx="73448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титирей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баштаганда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көчөдө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жүргөн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болсоңуз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Эгерде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коопсуз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болсоңуз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ачык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чыгыңыз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Электр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берүү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зымдарынан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имараттардан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бактардан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туруңуз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айдап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жатсаңыз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жолдун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четине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буруп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токтоңуз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Салаңдап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коркунучтуу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жерлердин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токтобоңуз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көпүрөлөрдүн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зымдарынын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чоң-чоң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белгилеринин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кетиши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мүмкүн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болгон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коркунучтуу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предметтерди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байкап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туруңуз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сактап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иштеринин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штабын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табыңыз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жактан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каттоодон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өтүңүз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240" y="3717032"/>
            <a:ext cx="4663033" cy="2483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04664"/>
            <a:ext cx="727280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титирөө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аяктагандан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кийин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Тегерегиңизде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жүрүшкөн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кишилерди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текшериңиз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жаракат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алышы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мүмкүн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Аларга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алгачкы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жардамды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көрсөтүңүз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Олуттуу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жаракат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кыймылдатпаңыз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коркунучта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калган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башка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учурларда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жылуулап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жууркандар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кошумча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кийим-кечелер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коюңуз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Имараттардан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тепкичтер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аркылуу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тышка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чыгыңыз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лифтти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пайдаланбаңыз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Тегерегиңизде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коркунучтуу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өрт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үзүлүп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түшкөн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зымдары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газдын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чыгып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жатышы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имараттардын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талкаланышы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сыяктуу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шарттардын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экендигин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текшериңиз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Эгерде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Сизде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өрт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өчүргүчтөр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болсо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колдонууну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үйрөнгөн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болсоңуз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токтоосуз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түрдө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өрттөрдү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өчүрө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баштаңыз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Талкаланган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айнектерден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качыңыз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Төгүлүп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калган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коркунучтуу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агартуучу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щелочь,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химикаттары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бензин же башка бат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күйүп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кете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суюктуктардын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турганда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өтө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болуңуз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Эгерде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Сизде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шектенүү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туула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болсо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жерден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кетип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0502" y="476672"/>
            <a:ext cx="8208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Эгерде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Сиз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урандыларга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камалып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калсаңыз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көтөрүлбөшү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болушунча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азыраак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кыймылдаңыз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Оозуңуз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мурдуңузду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жоолук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кийимдер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алыңыз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Түтүккө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дубалга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койгулаңыз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Сиздин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каякта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экениңизди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сактоочулар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билип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турушу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Эгерде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болсо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ышкырыкты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колдонуңуз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Кыйкыруу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акыркы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аракет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катары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3989" y="2708920"/>
            <a:ext cx="80619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титиреп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жаткан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имараттагы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жашынуу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эң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коопсуз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жайлар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552" y="3501008"/>
            <a:ext cx="5686425" cy="268108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13690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Төмөнкү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документтердин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көчүрмөлөрүн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жасаңыз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аларды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алдынча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сактаңыз</a:t>
            </a:r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Үйдүн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документтери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Айдоочуну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күбөлүгү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Туулгандыгы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тууралуу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күбөлүк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Никеге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тургандыгы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ажырашкандагы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тууралуу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күбөлүк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 башка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маанилүү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5600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Эгерде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үйүңүз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талкаланып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кала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турган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болсо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кылаарыңыз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тууралуу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билген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жакшы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Каякта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жашайсыз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Мурунку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ишиңизге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бара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албай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турган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болсоңуз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алектене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тургандыгыңызды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билесизби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Эгерде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сиздин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акча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болуп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кала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турган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болсо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же ал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титирегенден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кийин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дароо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ишин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баштай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албай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турган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болсо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акчаны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каяктан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аларыңызды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билесизби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77686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титиреген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учурларга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карата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керектүү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сумканы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даярдап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коюңуз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5600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Сумканы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өтпөй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контейнерге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салыңыз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3-5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күндүн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ичинде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сиздин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төмөнкү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буюмдарыңызды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жеңил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жылдырып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жүрө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сактай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болсун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Ичиле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үй-бүлөнүн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мүчөсүнө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күнгө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минимум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төрт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литрден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Алгачкы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жардам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буюмдары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дары-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дармектер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гигиенанын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пастасы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даараткана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кагазы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сыяктуу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буюмдары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Жарык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бергич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фонарик,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кошумча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батарейкалары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герметикалык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пакеттердеги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азык-түлүк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Кичинекей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 кары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атайын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буюмдар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буюмдар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жууркан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кийим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байпактар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ж.б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Таштанды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пластик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пакеттери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тоскучтар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брезент;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Документтердин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көчүрмөлөрү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акча-тыйын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6960" y="332656"/>
            <a:ext cx="842493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Үй-бүлөнүн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мүчөсү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өзүнүн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нөөмөт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сумкасына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ээ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болууга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тийиш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 жакта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төмөнкүлөр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болууга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тийиш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Дары-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дармектер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контакт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маалыматтары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Персоналдык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дарыкана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буюмдары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Жеке гигиена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буюмдары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кийим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куюлган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бөтөлкө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Ышкырык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Идентификациялык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телефондордун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тизмеги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Жогорку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калориялуу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азык-түлүк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Фонарик;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560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Балдарыңыз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титирөө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учурунда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кетиши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мүмкүндүгү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тууралуу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талкуу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жасаңыз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эвакуациялоо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түзүүгө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нөөмөт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сумкасын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даярдоо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процессине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сумкага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оюнчукту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китепти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турганын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сураңыз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кошуңуз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жабынуу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ошол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жакта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көнүгүүсүн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аткарыңыз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Балдарды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нөөмөтчү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сактап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кызматтарына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чалууга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жардам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суроого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үйрөтүңүз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титирөөдөн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кийин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оңтойсузданууну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сезиши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мүмкүн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Эгерде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мүмкүн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болсо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калыбына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келтирүү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иштерине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катыштырыңыз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24936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Балдарды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төмөнкү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эрежелерди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аткарууга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үйрөтүү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зарыл: 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дүрбөлөңгө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түшпөө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чоңдордун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көрсөтмөлөрүн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көңүл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коюп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угуу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аткаруу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энергиясын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сууну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өчүрүү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алгачкы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силкинүүлөрдө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чоңдор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көрсөткөн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жерлерге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үйдүн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ичиндеги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түркүк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дубалдардын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жанына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бурчтарга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ички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дубалдардагы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эшиктердин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өтмөгүнө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түркүктөрдүн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жанына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столдордун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алдына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терезеден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эмеректерден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сыныктар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кулап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түшүүчү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жерлерден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алыс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жерлерге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далдалануу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тепкичтер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чуркап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түшпөө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шамдарды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ширеңкени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жандыргычтарды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(зажигалка)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колдонбоо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жарыгын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жандырбоо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газ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чыгып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жаткан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болсо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өрт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чыгышы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мүмкүн</a:t>
            </a:r>
            <a:r>
              <a:rPr lang="ru-RU" dirty="0" smtClean="0"/>
              <a:t>;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729365"/>
            <a:ext cx="8715436" cy="6143668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2021-2022-окуу жылынын 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чейректеги окуучулардын  билим сапаты жана жетишүүсү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8280920" cy="5859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терезеге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шкафтардын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бөлөк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предметтердин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жанына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турууга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болбойт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чоңдор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бала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даярдап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койгон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баштыкты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рюкзакты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өзү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чыгуу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аптечка,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жылуу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кийим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кийим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тамак-аш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чырак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(фонарик),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уюлдук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телефон, радио,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шыңгыроочу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аты-жөнү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дареги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жазылган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салынган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болууга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тийиш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алгачкы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силкинүүлөрдөн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кийин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уюшкандыкта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чоңдордун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чоңдор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бирге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имараттан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батыраак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чыгып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кетүү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жакын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адамдарына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телефон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чалып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өзүнүн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кайда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экенин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кабарлоо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көчөдө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имараттарга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жарнактарга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щиттерине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жакын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барбоо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урандылардын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алдында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көкүрөгүн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ичин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жаралануудан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коргоп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көмкөрөсүнөн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жатуу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шыңгыратып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тыкылдатып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чыгарып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өзүнө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көңүл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бурдуруу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түтүн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жыттанса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чүпүрөк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аркылуу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2492896"/>
            <a:ext cx="48812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Өрт</a:t>
            </a:r>
            <a:r>
              <a:rPr lang="ru-RU" sz="48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коопсуздугу</a:t>
            </a:r>
            <a:endParaRPr lang="ru-RU" sz="4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2928"/>
            <a:ext cx="2348880" cy="23488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6328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Балдарды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төмөнкү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эрежелерди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аткарууга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үйрөтүү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зарыл: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ширеңке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өрт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коркунучу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оюнчуктар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фейерверктер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петардалар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ойнобоо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дүрбөлөң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түшпөөгө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зарыл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учурда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өрт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өчүрүү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кызматын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чакыруу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энергиясын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сууну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өчүрүү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күйүп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жаткан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предметтерди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сүлгү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же одеял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жабуу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өчүрүү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сууну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куюп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өчүрүү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мурунду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оозду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нымдуу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чүпүрөк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жабуу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эгер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өрт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үйдөн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чыкса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коопсуз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эшикти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карай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жөнөө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кийими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күйө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баштаганда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жата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өчмөйүнчө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полдо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ары-бери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тоголонуу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оттон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ысыган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абага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муздак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абанын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кычкылтектин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келишин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болтурбоо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терезени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ачпоо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ысыган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эшикти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ачпоо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себеби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бар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болушу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мүмкүн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тилкесинде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чөбү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куурап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калган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жерлерде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жакпоо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жакканда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оттун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учкундарын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куураган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чөпкө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тийгизбей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салуу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отурган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жериндеги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таштандыларды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айнек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бөтөлкөлөрдү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алардын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сыныктарын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жыйноо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куюп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жакшылап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өчүрүү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топурак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көмүү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7199" y="1772816"/>
            <a:ext cx="7857920" cy="261610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40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аланын</a:t>
            </a:r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үйдөгү</a:t>
            </a:r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көчөдөгү</a:t>
            </a:r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0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коопсуз</a:t>
            </a:r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жүрүм-туруму</a:t>
            </a:r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2800" b="1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үйдөгү</a:t>
            </a:r>
            <a:r>
              <a:rPr lang="ru-RU" sz="28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8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көчөдөгү</a:t>
            </a:r>
            <a:r>
              <a:rPr lang="ru-RU" sz="28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техногендик</a:t>
            </a:r>
            <a:r>
              <a:rPr lang="ru-RU" sz="28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мүнөздөгү</a:t>
            </a:r>
            <a:r>
              <a:rPr lang="ru-RU" sz="28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өзгөчө</a:t>
            </a:r>
            <a:r>
              <a:rPr lang="ru-RU" sz="28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кырдаалдар</a:t>
            </a:r>
            <a:r>
              <a:rPr lang="ru-RU" sz="28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739" y="-4683"/>
            <a:ext cx="1993523" cy="19935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02359"/>
            <a:ext cx="777686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Балдардын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алдынчалыкка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умтулуу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коштолгон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активдүү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кыймылы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учурларда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үйдө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башка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жайларда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жаракат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коркунучун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туудурган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кырдаалдарды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жаратат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Муну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ушул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курактык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учурда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балдардын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тиричиликтик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жаракат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алууларынын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көптүгү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тастыктайт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Ошондуктан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балдарга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билим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берүү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уюмдарында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(МБУ)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үйдө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коопсуз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жүрүм-турумдун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тажрыйбаларын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жыйноосуна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өбөлгө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болуучу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шарттарды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түзүү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өтө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маанилүү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Балдар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потенциалдуу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коркунучтун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булагы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болгон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үй-тиричилик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буюмдары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төмөнкүдөй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топторго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бөлүнөт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өрт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коркунучтуу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кесүүчү-саюучу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тиричилик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химиясы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дарылар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тиричилик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буюмдары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6283" y="692696"/>
            <a:ext cx="77048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Мындан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сырткары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ачык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турган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терезелерге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балкондорго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чала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жабылган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ачык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калган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кудуктарга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люктарга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оңой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жетүү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жогорку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коркунуч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туудурат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Ошондой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эле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курулушта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коопсуздук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эрежелерин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сактоо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зарыл: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толтурулган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ылай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чыланган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чуңкурларды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балдар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барбагыдай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кылып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тосуп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коюу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алардын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жанына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баргызбоо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сууга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чөгүү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же травма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коркунучу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балдарга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дубалга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жакын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бийик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жыйылган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жүккө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жууркандарга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жакын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барууга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тыюу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салуу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(травма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албай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калуу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коркунучу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Чоңдордун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кароосусуз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балдарды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жаныбарларынын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эшек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эчки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ж. б.)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жанына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жибербөө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Балдарды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төмөнкү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эрежелерди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аткарууга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үйрөтүү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зарыл: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шартта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алдынча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ширеңке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чакпоо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плитаны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жандырбоо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иштеп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жаткан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приборлоруна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тийбөө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кесүүчү-саюучу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предметтерди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ийне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кайчы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бычак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колдонууну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балдар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адамдардын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жетекчилиги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алдында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үйрөнүшөт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тиричилик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химиясынын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каражаттары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дарылар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спирт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ичимдиктери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тамеки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тамакка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пайдаланылуучу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кислоталар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ойноого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болбойт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имарат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ичинде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ачык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турган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терезелер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балкондор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өзгөчө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коркунучтуу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экенин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түшүнүү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киши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болбосо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балконго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чыкпоо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ачык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турган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терезеге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барбоо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оокатын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тоноону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өзүнүн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ошондой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эле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үй-бүлөнүн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башка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мүчөлөрүнүн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өмүрүнө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соолугуна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салууну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болтурбоо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тааныш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эмес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эшик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ачууга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үйгө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чоочун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адамды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ээрчитип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келүүгө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болбойт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күтүүсүз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экстремалдык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кырдаалдарда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атайын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тез (экстренный)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кызматтарды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чакыруу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телефонду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пайдаланганды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атайын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кызматтардын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жакын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туугандарынын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телефондорун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билүү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аныбарлардын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жанына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адамдарсыз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барбоо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чактырып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тиштетип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жуктуруп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албоо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чоочун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жаныбарлары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ойнобоо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курт-кумурскаларды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жапайы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жаныбарларды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кармабоо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колуна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албоо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94003" y="2420888"/>
            <a:ext cx="4762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Суу</a:t>
            </a:r>
            <a:r>
              <a:rPr lang="ru-RU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ташкыны</a:t>
            </a:r>
            <a:endParaRPr lang="ru-RU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0"/>
            <a:ext cx="2657500" cy="2657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2094" y="764704"/>
            <a:ext cx="813690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Суу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ташкыны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суунун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деңгээлинин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көтөрүлүүсүнүн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натыйжасында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суунун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жерди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каптоосу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ташкыны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адаттагы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нормадан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тышкары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катуу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жааган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жамгырдан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нөшөрдөн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кийин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сел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каптоодо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добулда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(гроза),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дарыя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киргенде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дарыянын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агымына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каршы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шамал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болгондо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титирөөдө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жазында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кар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эригенде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суунун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деңгээлинин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көтөрүлүшүнөн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болот. 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Көлдөрдүн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көлмөлөрдүн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жээгинде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болгон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титирөөлөр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суунун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деңгээлинин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көтөрүлүп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кайра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тартылып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турушу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коштолот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натыйжасында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ташкыны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болот,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титирөөнүн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өзүнөн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канча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коркунучтуураак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ташкындоо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коркунучу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келип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чыкканда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калктын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аракети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суудагы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корокунучтуу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кубулуштун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өнүгүү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ылдамдыгына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жараша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болот.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Тоолордо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адырлуу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жерлерде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катуу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жааган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жамгыр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нөшөр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ташкындарын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кылат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Нөшөр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аябагандай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күчкө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ээ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болот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көптөгөн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кырсыктарды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келиши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мүмкүн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Нөшөрлөгөн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жамгырда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суулар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дарыялардын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көлдөрдүн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жээктерин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тоолордун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боорлорун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өрөөндөрдү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жууп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кетет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12845"/>
            <a:ext cx="7920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атмосферадагы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разряддары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добулда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күркүрөп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чагылган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түшүп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жамгыр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катуу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шамал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мөндүр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коштолот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Добул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чоң-чоң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тамчылуу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Добулдун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алдында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аралашкан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жылуу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каалгып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учуп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турат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Чагылган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учкуну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булут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булуттун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булут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жердин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ортосунда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болот.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Чагылгандан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түшүшү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кээде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өрт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кылат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имараттарды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бузат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берүү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линияларын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иштен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чыгарат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троллейбустардын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кыймылына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кедерги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болот,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телеантенналарды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керектен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чыгарат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ташкындарынан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коргоо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ташкынына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кардын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эришине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жолтоо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болуучу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кыртышты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бекемдөөчү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капталдарындагы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токойлорду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сактап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бак-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дарактар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отургузулат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Тоолордогу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токойлорду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кыюу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коркунучтуу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экенин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эстен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чыгарбоо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323850" y="836613"/>
          <a:ext cx="8515350" cy="470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r:id="rId4" imgW="9627870" imgH="5325110" progId="Excel.Sheet.8">
                  <p:embed/>
                </p:oleObj>
              </mc:Choice>
              <mc:Fallback>
                <p:oleObj name="Worksheet" r:id="rId4" imgW="9627870" imgH="532511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836613"/>
                        <a:ext cx="8515350" cy="470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78488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Балдарды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төмөнкү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эрежелерди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аткарууга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үйрөтүү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зарыл 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дүрбөлөңгө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түшпөө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чоңдордун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көрсөтмөлөрүн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көңүл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коюп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угуу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аткаруу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энергиясын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сууну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өчүрүү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баалуу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буюмдарды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жогорку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кабаттарга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чердактарга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чыгарууга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чоңдорго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жардам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берүү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короодогу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сууга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калкып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калуучу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бардык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предметтерди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жыйноого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бекемдеп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бекитүүгө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эшик-терезелерди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жабууга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чоңдор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бала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даярдап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койгон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баштыкты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рюкзакты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чыгуу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аптечка,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өткөрбөөчү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кийим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бут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кийим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тамак-аш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запасы,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уюк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телефон, радио,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аты-жөнү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дареги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жазылган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кат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салынган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болууга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тийиш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кудуктардын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суусу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жарабай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түтүктөрү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иштебей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калса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ичилүүчү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сууну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камдап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алууга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чоңдорго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көмөктөшүү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каптабай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турган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бийигирээк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жерлерге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ылдам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жетүү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7744" y="2044005"/>
            <a:ext cx="40114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 </a:t>
            </a:r>
            <a:r>
              <a:rPr lang="ru-RU" sz="5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агымы</a:t>
            </a:r>
            <a:r>
              <a:rPr lang="ru-RU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5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көчкү</a:t>
            </a:r>
            <a:endParaRPr lang="ru-RU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928"/>
            <a:ext cx="2348880" cy="23488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305342"/>
            <a:ext cx="76328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тоолордо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кардын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катуу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эришинен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нөшөрлөгөн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ж. б-дан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улам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болгон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адатта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кыйратуучу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кубаттуу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күчкө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ээ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ылайлуу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ылай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таштуу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агымы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Тоодон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өрөөнгө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түшкөн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селдин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агымы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бүтүндөй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айыл-кыштактарды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күрдүү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жерлерди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жууп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аларды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таш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ылай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көөмп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кетет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көчкү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тектердин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массаларынын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боору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же капталы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ылдый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кыймылга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келиши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Имараттардын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эшиктери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терезелеринин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кыйшайышы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тоолордун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дөбөлөрдүн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капталдарынан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суунун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сызылып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башташы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жакындап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келаткан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көчкүнүн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белгилери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болуп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саналат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052736"/>
            <a:ext cx="777686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Балдарды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төмөнкү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эрежелерди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аткарууга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үйрөтүү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дүрбөлөңгө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түшпөөгө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чоңдордун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көрсөтмөлөрүн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ылдам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аткарууга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чоңдор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бирге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энергиясын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сууну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өчүрүүгө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болгондо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сумканы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кетүү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аптечка,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өткөрбөөчү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кийим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бут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кийим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тамак-аш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запасы,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уюк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телефон, радио,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аты-жөнү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дареги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жазылган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кат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салынган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болууга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тийиш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2190311"/>
            <a:ext cx="38293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 </a:t>
            </a:r>
            <a:r>
              <a:rPr lang="ru-RU" sz="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көчкү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755" y="-22578"/>
            <a:ext cx="2348880" cy="23488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2"/>
            <a:ext cx="856895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 </a:t>
            </a:r>
            <a:r>
              <a:rPr lang="ru-RU" sz="20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көчкү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тоолордун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бийиктиктердин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капталындагы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кардын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муздун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өтө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тез,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күтүүсүздөн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болуучу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кыймылы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талкалоочу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күчкө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ээ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Көчкү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жүрүүчү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аймактарда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жашаган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балдарды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төмөнкү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эрежелерди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аткарууга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үйрөтүү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зарыл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өзүн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өзү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карманууга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дүрбөлөңгө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түшпөөгө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жаап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жатканда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бүркөктө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имараттан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эшикке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чыкпоого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тоодо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жүргөндө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ырайынын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өзгөрүшүн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байкоого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баратканда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баруучу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жериндеги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көчкү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жүрүшү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мүмкүн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болгон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мерчемдүү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жерлерди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билүүгө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көчкү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жүрүшү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мүмкүн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болгон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мерчемдүү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жерлерге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барбоого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көчкү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жүргөндө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жолунан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коопсуз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жерлерге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качуу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борчук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таштардын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түбүнө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асканын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боорундагы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чуңкурларга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жашынууга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дарактарга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жашынууга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болбой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турганын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унутпоого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эгер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көчкүдөн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кетүү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мүмкүн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болбой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калса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көтөргөн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жүгүн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таштап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тизелерин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бүгүп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ичине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такап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келаткан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көчкүгө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аркасын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тосуп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өзү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көчкү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бараткан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жакты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жатууга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көчкүнүн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жолунда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калганда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мурунду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оозду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кол кап,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моюн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орогуч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жабууга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чоңдордун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коопсуз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жерлерге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ылдам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жетүүгө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060848"/>
            <a:ext cx="642490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Ураган 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катуу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шамал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бороон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034"/>
            <a:ext cx="2348880" cy="23488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268760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Ураган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катуу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шамал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бороон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ылдамдыгы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 м/сек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андан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тоолуу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аймактарда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35 м/сек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андан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болгон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катуу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шамал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Ураган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жеңил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курулуштарды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үйлөрдүн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чатырларын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көпүрөлөрдү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бак-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дарактарды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берүү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линияларын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учуруп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кеткендиги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коркунучтуу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дарыялар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көлдөрдүн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суусунун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жайылып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кетишине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келиши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ыктымал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8092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Балдарды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төмөнкү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эрежелерди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аткарууга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үйрөтүү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зарыл: 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эгер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ураган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катуу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шамал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бороон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башталганда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имараттын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ичинде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болсо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терезенин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турбай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коопсуз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ураган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басылганча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ички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дубалдардын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коридордо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ванна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бөлмөсүндө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туалете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туруп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турууга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бекем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шкафтарга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столдун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алдында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жашынуу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энергиясын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сууну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өчүрүү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эгер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ураган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башталганда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эшикте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үйүнүн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болсо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тезинен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үйгө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чуркап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жетүү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коопсуз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калкаланууга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эгер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ураган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башталганда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эшикте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үйүнөн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алыс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болсо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жеңил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курулуштардан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сарайлардан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көпүрөлөрдан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берүү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линияларынан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бак-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дарактардан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дарыя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көлдөрдөн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мүмкүн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болушунча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алыс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болуу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айнектин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учуп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түшкөн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сыныктарынан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коргонуу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картон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пластмасса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жащиктерди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тактайларды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ж. б.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колдо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каражаттарды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колдонууга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батыраак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үйгө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калктуу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конуштардагы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жертөлө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погребдерге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жетип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жашынууга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аракеттенүүгө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бузулган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имараттарга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кирбөөгө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себеби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шамалдын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дагы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катуу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эпкини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калышы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ыктымал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276872"/>
            <a:ext cx="65307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Суудагы</a:t>
            </a: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коопсуздук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6632"/>
            <a:ext cx="2348880" cy="23488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142875" y="800100"/>
          <a:ext cx="865505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Worksheet" r:id="rId4" imgW="9703435" imgH="5002530" progId="Excel.Sheet.8">
                  <p:embed/>
                </p:oleObj>
              </mc:Choice>
              <mc:Fallback>
                <p:oleObj name="Worksheet" r:id="rId4" imgW="9703435" imgH="50025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800100"/>
                        <a:ext cx="8655050" cy="441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Сууга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чөгүү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адамдын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сууга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түшүүгө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коркунучтуу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жерлерде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суунун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түбүнө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чөгүп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кетиши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натыйжасында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өпкөгөжана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жолдоруна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кирет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Сууга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чөгүү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учурларда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сууга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түшүүгө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тыюу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салынган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жерлерде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көлмөлөрдө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чоңдордун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уруксатысыз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сууга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түшүүдө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сууга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сүзгөндү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билбегенден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болот.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Балдарды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төмөнкү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эрежелерди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аткарууга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үйрөтүү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зарыл: </a:t>
            </a:r>
          </a:p>
          <a:p>
            <a:pPr algn="ctr"/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көлмөлөрдүн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тез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агуучу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каналдардын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бөлгүчтөрдүн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жээктериндеги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эскертүүчү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белгилерге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көңүл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буруу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алардын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көрсөтмөлөрүн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аткаруу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сууда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дисциплинаны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тартипти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сактоого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бийиктиктен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башын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жерге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каратып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секирбөө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жээктен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алыстап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терең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жерлерге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барбоо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тамак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ичкенден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кийин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сааттан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кем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эмес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убакыт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өтмөйүнчө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сууга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түшпөө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куткаруучу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жилеттерди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тегеректерди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колдонуу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чоңдордон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өтө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жардам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суроо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зарыл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учурда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жардам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чакырууга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340768"/>
            <a:ext cx="6912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Болбойт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тыюу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салынган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жерлерде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сууга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түшүүгө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көлмөлөрдө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чоңдордун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уруксатысыз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чоңдор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жокто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сууга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түшүүгө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жалгыз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сууга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түшүүгө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49213" y="693738"/>
          <a:ext cx="9180512" cy="481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Worksheet" r:id="rId4" imgW="10402570" imgH="5561965" progId="Excel.Sheet.8">
                  <p:embed/>
                </p:oleObj>
              </mc:Choice>
              <mc:Fallback>
                <p:oleObj name="Worksheet" r:id="rId4" imgW="10402570" imgH="556196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3" y="693738"/>
                        <a:ext cx="9180512" cy="4814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27584" y="1124744"/>
          <a:ext cx="7632847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386"/>
                <a:gridCol w="2062247"/>
                <a:gridCol w="1986634"/>
                <a:gridCol w="2519580"/>
              </a:tblGrid>
              <a:tr h="44419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Окуучулардын саны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 жетпеген окуучулардын саны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 жетекчиси</a:t>
                      </a:r>
                    </a:p>
                  </a:txBody>
                  <a:tcPr/>
                </a:tc>
              </a:tr>
              <a:tr h="26651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Байшериева С. К.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651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Болот кызы А.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651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Калбаева Ш. М.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651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Шаршембиева Г. К.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651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Чынтемир кызы Г.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651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жалпы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28662" y="285728"/>
            <a:ext cx="7643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III чейректин жыйынтыгы боюнча 4-класстардын ичинен 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80% жетпеген окуучулардын саны класс боюнча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1538" y="533736"/>
          <a:ext cx="7128000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3986"/>
                <a:gridCol w="1504488"/>
                <a:gridCol w="2347206"/>
                <a:gridCol w="2282320"/>
              </a:tblGrid>
              <a:tr h="44735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Окуучулардын  саны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 жетпеген окуучулардын саны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 жетекчиси</a:t>
                      </a:r>
                    </a:p>
                  </a:txBody>
                  <a:tcPr/>
                </a:tc>
              </a:tr>
              <a:tr h="26841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Ботойева А. Э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41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Керимкулова Г. Т.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41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Деркембаева А. О.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41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Акынбекова Р. К.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41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Заидова У. И.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41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Токтомамбетова А. М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41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Токтобекова Г. Б.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41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Өмүралиева М. Б.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41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Акматова Б. К.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41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Шамил к. А.</a:t>
                      </a:r>
                    </a:p>
                  </a:txBody>
                  <a:tcPr/>
                </a:tc>
              </a:tr>
              <a:tr h="26841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жалпы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41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Шайыбекова Ж.С.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41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Джумагулова Ж. А.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41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Джумагулова Н. М.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41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Баяманова Ч. О.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41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Карабаева А.Д.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41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Боромбаева Ж.М.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41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Омурбекова Г. А.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41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Бабаева М. К.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4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Жолдошбекова Т. Ж.</a:t>
                      </a:r>
                    </a:p>
                  </a:txBody>
                  <a:tcPr/>
                </a:tc>
              </a:tr>
              <a:tr h="2684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жалпы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00100" y="0"/>
            <a:ext cx="76438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чейректин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жыйынтыгы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8-9-класстардын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ичинен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80%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жетпеген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окуучулардын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класс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00100" y="1000108"/>
          <a:ext cx="7429552" cy="5590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081"/>
                <a:gridCol w="2154696"/>
                <a:gridCol w="1863198"/>
                <a:gridCol w="2283577"/>
              </a:tblGrid>
              <a:tr h="63587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Окуучулардын саны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 жетпеген окуучулардын саны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 жетекчиси</a:t>
                      </a:r>
                    </a:p>
                  </a:txBody>
                  <a:tcPr/>
                </a:tc>
              </a:tr>
              <a:tr h="2928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Оморова  К. С.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840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Айдаралиева К. С.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482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Сулейманова А. М.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414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Абдыкеримова С. А.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414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Дуйшекеева К. К.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414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Кыдырбек к. А.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840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жалпы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840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Мусаева Т. 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840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Токтомамбетова А.А.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840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Бегалиева А. Р.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840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Усупбай</a:t>
                      </a:r>
                      <a:r>
                        <a:rPr lang="en-US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у. К.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840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жалпы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840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 8-11 класс боюнча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00100" y="285728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чейректин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жыйынтыгы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10-11-класстардын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ичинен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80%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жетпеген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окуучулардын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класс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</TotalTime>
  <Words>3376</Words>
  <Application>Microsoft Office PowerPoint</Application>
  <PresentationFormat>Экран (4:3)</PresentationFormat>
  <Paragraphs>626</Paragraphs>
  <Slides>51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3" baseType="lpstr">
      <vt:lpstr>Открытая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7-класстардын билим сапаты жана жетишүүсү</vt:lpstr>
      <vt:lpstr>7-класстар</vt:lpstr>
      <vt:lpstr>6-класстардын билим сапаты жана жетишүүсү</vt:lpstr>
      <vt:lpstr>6-класстар</vt:lpstr>
      <vt:lpstr>5-класстардын билим сапаты жана жетишүүсү</vt:lpstr>
      <vt:lpstr>5-класстар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Рахат</dc:creator>
  <cp:lastModifiedBy>Рахат</cp:lastModifiedBy>
  <cp:revision>33</cp:revision>
  <dcterms:created xsi:type="dcterms:W3CDTF">2022-04-02T04:09:00Z</dcterms:created>
  <dcterms:modified xsi:type="dcterms:W3CDTF">2022-04-04T08:19:10Z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829813ABB0544D4EAE25BE6D0E3D9E0B</vt:lpwstr>
  </property>
  <property fmtid="{D5CDD505-2E9C-101B-9397-08002B2CF9AE}" pid="3" name="KSOProductBuildVer">
    <vt:lpwstr>1049-11.2.0.11042</vt:lpwstr>
  </property>
</Properties>
</file>