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97" r:id="rId2"/>
    <p:sldId id="258" r:id="rId3"/>
    <p:sldId id="257" r:id="rId4"/>
    <p:sldId id="259" r:id="rId5"/>
    <p:sldId id="262" r:id="rId6"/>
    <p:sldId id="277" r:id="rId7"/>
    <p:sldId id="267" r:id="rId8"/>
    <p:sldId id="260" r:id="rId9"/>
    <p:sldId id="261" r:id="rId10"/>
    <p:sldId id="270" r:id="rId11"/>
    <p:sldId id="266" r:id="rId12"/>
    <p:sldId id="264" r:id="rId13"/>
    <p:sldId id="263" r:id="rId14"/>
    <p:sldId id="284" r:id="rId15"/>
    <p:sldId id="283" r:id="rId16"/>
    <p:sldId id="286" r:id="rId17"/>
    <p:sldId id="294" r:id="rId18"/>
    <p:sldId id="290" r:id="rId19"/>
    <p:sldId id="265" r:id="rId20"/>
    <p:sldId id="281" r:id="rId21"/>
    <p:sldId id="271" r:id="rId22"/>
    <p:sldId id="272" r:id="rId23"/>
    <p:sldId id="269" r:id="rId24"/>
    <p:sldId id="273" r:id="rId25"/>
    <p:sldId id="278" r:id="rId26"/>
    <p:sldId id="293" r:id="rId27"/>
    <p:sldId id="292" r:id="rId28"/>
    <p:sldId id="280" r:id="rId29"/>
    <p:sldId id="279" r:id="rId30"/>
    <p:sldId id="276" r:id="rId31"/>
    <p:sldId id="274" r:id="rId32"/>
    <p:sldId id="29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59" autoAdjust="0"/>
    <p:restoredTop sz="94364" autoAdjust="0"/>
  </p:normalViewPr>
  <p:slideViewPr>
    <p:cSldViewPr snapToGrid="0">
      <p:cViewPr>
        <p:scale>
          <a:sx n="53" d="100"/>
          <a:sy n="53" d="100"/>
        </p:scale>
        <p:origin x="-1338" y="-43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2/28/2020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2.jpeg"/><Relationship Id="rId2"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y-KG" dirty="0" smtClean="0"/>
              <a:t>чсч</a:t>
            </a:r>
            <a:endParaRPr lang="ky-KG" dirty="0"/>
          </a:p>
        </p:txBody>
      </p:sp>
      <p:sp>
        <p:nvSpPr>
          <p:cNvPr id="3" name="Текст 2"/>
          <p:cNvSpPr>
            <a:spLocks noGrp="1"/>
          </p:cNvSpPr>
          <p:nvPr>
            <p:ph type="body" idx="1"/>
          </p:nvPr>
        </p:nvSpPr>
        <p:spPr/>
        <p:style>
          <a:lnRef idx="2">
            <a:schemeClr val="dk1"/>
          </a:lnRef>
          <a:fillRef idx="1">
            <a:schemeClr val="lt1"/>
          </a:fillRef>
          <a:effectRef idx="0">
            <a:schemeClr val="dk1"/>
          </a:effectRef>
          <a:fontRef idx="minor">
            <a:schemeClr val="dk1"/>
          </a:fontRef>
        </p:style>
        <p:txBody>
          <a:bodyPr/>
          <a:lstStyle/>
          <a:p>
            <a:r>
              <a:rPr lang="ky-KG" dirty="0" smtClean="0"/>
              <a:t>вапа</a:t>
            </a:r>
            <a:endParaRPr lang="ky-KG" dirty="0"/>
          </a:p>
        </p:txBody>
      </p:sp>
      <p:sp>
        <p:nvSpPr>
          <p:cNvPr id="4" name="Содержимое 3"/>
          <p:cNvSpPr>
            <a:spLocks noGrp="1"/>
          </p:cNvSpPr>
          <p:nvPr>
            <p:ph sz="half" idx="2"/>
          </p:nvPr>
        </p:nvSpPr>
        <p:spPr/>
        <p:txBody>
          <a:bodyPr/>
          <a:lstStyle/>
          <a:p>
            <a:endParaRPr lang="ky-KG"/>
          </a:p>
        </p:txBody>
      </p:sp>
      <p:sp>
        <p:nvSpPr>
          <p:cNvPr id="5" name="Текст 4"/>
          <p:cNvSpPr>
            <a:spLocks noGrp="1"/>
          </p:cNvSpPr>
          <p:nvPr>
            <p:ph type="body" sz="quarter" idx="3"/>
          </p:nvPr>
        </p:nvSpPr>
        <p:spPr/>
        <p:txBody>
          <a:bodyPr/>
          <a:lstStyle/>
          <a:p>
            <a:endParaRPr lang="ky-KG"/>
          </a:p>
        </p:txBody>
      </p:sp>
      <p:sp>
        <p:nvSpPr>
          <p:cNvPr id="6" name="Содержимое 5"/>
          <p:cNvSpPr>
            <a:spLocks noGrp="1"/>
          </p:cNvSpPr>
          <p:nvPr>
            <p:ph sz="quarter" idx="4"/>
          </p:nvPr>
        </p:nvSpPr>
        <p:spPr/>
        <p:txBody>
          <a:bodyPr/>
          <a:lstStyle/>
          <a:p>
            <a:endParaRPr lang="ky-KG"/>
          </a:p>
        </p:txBody>
      </p:sp>
      <p:sp>
        <p:nvSpPr>
          <p:cNvPr id="51202" name="AutoShape 2" descr="Картинки по запросу &quot;Шаблон по экологии&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y-KG"/>
          </a:p>
        </p:txBody>
      </p:sp>
      <p:pic>
        <p:nvPicPr>
          <p:cNvPr id="51203" name="Picture 3"/>
          <p:cNvPicPr>
            <a:picLocks noChangeAspect="1" noChangeArrowheads="1"/>
          </p:cNvPicPr>
          <p:nvPr/>
        </p:nvPicPr>
        <p:blipFill>
          <a:blip r:embed="rId2"/>
          <a:srcRect/>
          <a:stretch>
            <a:fillRect/>
          </a:stretch>
        </p:blipFill>
        <p:spPr bwMode="auto">
          <a:xfrm>
            <a:off x="1" y="-294957"/>
            <a:ext cx="12425082" cy="7745726"/>
          </a:xfrm>
          <a:prstGeom prst="rect">
            <a:avLst/>
          </a:prstGeom>
          <a:noFill/>
          <a:ln w="9525">
            <a:noFill/>
            <a:miter lim="800000"/>
            <a:headEnd/>
            <a:tailEnd/>
          </a:ln>
          <a:effectLst/>
        </p:spPr>
      </p:pic>
      <p:sp>
        <p:nvSpPr>
          <p:cNvPr id="9" name="TextBox 8"/>
          <p:cNvSpPr txBox="1"/>
          <p:nvPr/>
        </p:nvSpPr>
        <p:spPr>
          <a:xfrm>
            <a:off x="-1" y="-233081"/>
            <a:ext cx="12407153" cy="9479518"/>
          </a:xfrm>
          <a:prstGeom prst="rect">
            <a:avLst/>
          </a:prstGeom>
          <a:noFill/>
        </p:spPr>
        <p:txBody>
          <a:bodyPr wrap="square" rtlCol="0">
            <a:spAutoFit/>
          </a:bodyPr>
          <a:lstStyle/>
          <a:p>
            <a:pPr algn="ctr"/>
            <a:r>
              <a:rPr lang="ky-KG" sz="3600" dirty="0" smtClean="0">
                <a:latin typeface="Times New Roman" pitchFamily="18" charset="0"/>
                <a:cs typeface="Times New Roman" pitchFamily="18" charset="0"/>
              </a:rPr>
              <a:t>         Бишкек шаарындагы № 69 окуу-тарбия </a:t>
            </a:r>
          </a:p>
          <a:p>
            <a:pPr algn="ctr"/>
            <a:r>
              <a:rPr lang="ky-KG" sz="3600" dirty="0" smtClean="0">
                <a:latin typeface="Times New Roman" pitchFamily="18" charset="0"/>
                <a:cs typeface="Times New Roman" pitchFamily="18" charset="0"/>
              </a:rPr>
              <a:t>комплекс-гимназиясы</a:t>
            </a:r>
          </a:p>
          <a:p>
            <a:endParaRPr lang="ky-KG" sz="3600" dirty="0" smtClean="0"/>
          </a:p>
          <a:p>
            <a:pPr algn="ctr"/>
            <a:r>
              <a:rPr lang="ky-KG" sz="3600" dirty="0" smtClean="0">
                <a:latin typeface="Times New Roman" pitchFamily="18" charset="0"/>
                <a:cs typeface="Times New Roman" pitchFamily="18" charset="0"/>
              </a:rPr>
              <a:t>Кыргыз адабиятын окутуу процессинде окуучулардын  экологиялык маданиятын калыптандыруу</a:t>
            </a:r>
          </a:p>
          <a:p>
            <a:endParaRPr lang="ky-KG" sz="3600" dirty="0" smtClean="0">
              <a:latin typeface="Times New Roman" pitchFamily="18" charset="0"/>
              <a:cs typeface="Times New Roman" pitchFamily="18" charset="0"/>
            </a:endParaRPr>
          </a:p>
          <a:p>
            <a:pPr algn="ctr"/>
            <a:r>
              <a:rPr lang="ky-KG" sz="2800" dirty="0" smtClean="0">
                <a:latin typeface="Times New Roman" pitchFamily="18" charset="0"/>
                <a:cs typeface="Times New Roman" pitchFamily="18" charset="0"/>
              </a:rPr>
              <a:t>Аткаргандар:Шамбетова Эркеайым Жантаевна 10.03.03</a:t>
            </a:r>
            <a:endParaRPr lang="ru-RU" sz="2800" dirty="0" smtClean="0">
              <a:latin typeface="Times New Roman" pitchFamily="18" charset="0"/>
              <a:cs typeface="Times New Roman" pitchFamily="18" charset="0"/>
            </a:endParaRPr>
          </a:p>
          <a:p>
            <a:pPr algn="ctr"/>
            <a:r>
              <a:rPr lang="en-US" sz="2800" u="sng" dirty="0" err="1" smtClean="0">
                <a:solidFill>
                  <a:srgbClr val="0070C0"/>
                </a:solidFill>
                <a:latin typeface="Times New Roman" pitchFamily="18" charset="0"/>
                <a:cs typeface="Times New Roman" pitchFamily="18" charset="0"/>
              </a:rPr>
              <a:t>erkajymsambetova</a:t>
            </a:r>
            <a:r>
              <a:rPr lang="ru-RU" sz="2800" u="sng" dirty="0" smtClean="0">
                <a:solidFill>
                  <a:srgbClr val="0070C0"/>
                </a:solidFill>
                <a:latin typeface="Times New Roman" pitchFamily="18" charset="0"/>
                <a:cs typeface="Times New Roman" pitchFamily="18" charset="0"/>
              </a:rPr>
              <a:t>@</a:t>
            </a:r>
            <a:r>
              <a:rPr lang="en-US" sz="2800" u="sng" dirty="0" err="1" smtClean="0">
                <a:solidFill>
                  <a:srgbClr val="0070C0"/>
                </a:solidFill>
                <a:latin typeface="Times New Roman" pitchFamily="18" charset="0"/>
                <a:cs typeface="Times New Roman" pitchFamily="18" charset="0"/>
              </a:rPr>
              <a:t>gmail</a:t>
            </a:r>
            <a:r>
              <a:rPr lang="ru-RU" sz="2800" u="sng" dirty="0" smtClean="0">
                <a:solidFill>
                  <a:srgbClr val="0070C0"/>
                </a:solidFill>
                <a:latin typeface="Times New Roman" pitchFamily="18" charset="0"/>
                <a:cs typeface="Times New Roman" pitchFamily="18" charset="0"/>
              </a:rPr>
              <a:t>.</a:t>
            </a:r>
            <a:r>
              <a:rPr lang="en-US" sz="2800" u="sng" dirty="0" smtClean="0">
                <a:solidFill>
                  <a:srgbClr val="0070C0"/>
                </a:solidFill>
                <a:latin typeface="Times New Roman" pitchFamily="18" charset="0"/>
                <a:cs typeface="Times New Roman" pitchFamily="18" charset="0"/>
              </a:rPr>
              <a:t>com</a:t>
            </a:r>
            <a:r>
              <a:rPr lang="ru-RU" sz="2800" dirty="0" smtClean="0">
                <a:solidFill>
                  <a:srgbClr val="0070C0"/>
                </a:solidFill>
                <a:latin typeface="Times New Roman" pitchFamily="18" charset="0"/>
                <a:cs typeface="Times New Roman" pitchFamily="18" charset="0"/>
              </a:rPr>
              <a:t>  </a:t>
            </a:r>
            <a:r>
              <a:rPr lang="ru-RU" sz="2800" dirty="0" smtClean="0">
                <a:latin typeface="Times New Roman" pitchFamily="18" charset="0"/>
                <a:cs typeface="Times New Roman" pitchFamily="18" charset="0"/>
              </a:rPr>
              <a:t>+996704119933</a:t>
            </a:r>
          </a:p>
          <a:p>
            <a:pPr algn="ctr"/>
            <a:r>
              <a:rPr lang="ky-KG" sz="2800" dirty="0" smtClean="0">
                <a:latin typeface="Times New Roman" pitchFamily="18" charset="0"/>
                <a:cs typeface="Times New Roman" pitchFamily="18" charset="0"/>
              </a:rPr>
              <a:t>          Майрамбекова Айпери Арстановна 29.07.02</a:t>
            </a:r>
            <a:endParaRPr lang="ru-RU" sz="2800" dirty="0" smtClean="0">
              <a:latin typeface="Times New Roman" pitchFamily="18" charset="0"/>
              <a:cs typeface="Times New Roman" pitchFamily="18" charset="0"/>
            </a:endParaRPr>
          </a:p>
          <a:p>
            <a:pPr algn="ctr"/>
            <a:r>
              <a:rPr lang="de-DE" sz="2800" u="sng" dirty="0" err="1" smtClean="0">
                <a:solidFill>
                  <a:srgbClr val="0070C0"/>
                </a:solidFill>
                <a:latin typeface="Times New Roman" pitchFamily="18" charset="0"/>
                <a:cs typeface="Times New Roman" pitchFamily="18" charset="0"/>
              </a:rPr>
              <a:t>aiperichess</a:t>
            </a:r>
            <a:r>
              <a:rPr lang="ru-RU" sz="2800" u="sng" dirty="0" smtClean="0">
                <a:solidFill>
                  <a:srgbClr val="0070C0"/>
                </a:solidFill>
                <a:latin typeface="Times New Roman" pitchFamily="18" charset="0"/>
                <a:cs typeface="Times New Roman" pitchFamily="18" charset="0"/>
              </a:rPr>
              <a:t>@</a:t>
            </a:r>
            <a:r>
              <a:rPr lang="en-US" sz="2800" u="sng" dirty="0" err="1" smtClean="0">
                <a:solidFill>
                  <a:srgbClr val="0070C0"/>
                </a:solidFill>
                <a:latin typeface="Times New Roman" pitchFamily="18" charset="0"/>
                <a:cs typeface="Times New Roman" pitchFamily="18" charset="0"/>
              </a:rPr>
              <a:t>gmail</a:t>
            </a:r>
            <a:r>
              <a:rPr lang="ru-RU" sz="2800" u="sng" dirty="0" smtClean="0">
                <a:solidFill>
                  <a:srgbClr val="0070C0"/>
                </a:solidFill>
                <a:latin typeface="Times New Roman" pitchFamily="18" charset="0"/>
                <a:cs typeface="Times New Roman" pitchFamily="18" charset="0"/>
              </a:rPr>
              <a:t>.</a:t>
            </a:r>
            <a:r>
              <a:rPr lang="en-US" sz="2800" u="sng" dirty="0" smtClean="0">
                <a:solidFill>
                  <a:srgbClr val="0070C0"/>
                </a:solidFill>
                <a:latin typeface="Times New Roman" pitchFamily="18" charset="0"/>
                <a:cs typeface="Times New Roman" pitchFamily="18" charset="0"/>
              </a:rPr>
              <a:t>com</a:t>
            </a:r>
            <a:r>
              <a:rPr lang="ru-RU" sz="2800" dirty="0" smtClean="0">
                <a:solidFill>
                  <a:srgbClr val="0070C0"/>
                </a:solidFill>
                <a:latin typeface="Times New Roman" pitchFamily="18" charset="0"/>
                <a:cs typeface="Times New Roman" pitchFamily="18" charset="0"/>
              </a:rPr>
              <a:t>   </a:t>
            </a:r>
            <a:r>
              <a:rPr lang="ru-RU" sz="2800" dirty="0" smtClean="0">
                <a:latin typeface="Times New Roman" pitchFamily="18" charset="0"/>
                <a:cs typeface="Times New Roman" pitchFamily="18" charset="0"/>
              </a:rPr>
              <a:t>+996708422</a:t>
            </a:r>
            <a:r>
              <a:rPr lang="de-DE" sz="2800" dirty="0" smtClean="0">
                <a:latin typeface="Times New Roman" pitchFamily="18" charset="0"/>
                <a:cs typeface="Times New Roman" pitchFamily="18" charset="0"/>
              </a:rPr>
              <a:t>217</a:t>
            </a:r>
          </a:p>
          <a:p>
            <a:pPr algn="ctr"/>
            <a:r>
              <a:rPr lang="de-DE" sz="2800" dirty="0" smtClean="0">
                <a:latin typeface="Times New Roman" pitchFamily="18" charset="0"/>
                <a:cs typeface="Times New Roman" pitchFamily="18" charset="0"/>
              </a:rPr>
              <a:t>    </a:t>
            </a:r>
            <a:r>
              <a:rPr lang="ky-KG" sz="2800" dirty="0" smtClean="0">
                <a:latin typeface="Times New Roman" pitchFamily="18" charset="0"/>
                <a:cs typeface="Times New Roman" pitchFamily="18" charset="0"/>
              </a:rPr>
              <a:t>Жетекчиси :Абдырахманова Салия Джумабаевна</a:t>
            </a:r>
            <a:endParaRPr lang="ru-RU" sz="2800" dirty="0" smtClean="0">
              <a:latin typeface="Times New Roman" pitchFamily="18" charset="0"/>
              <a:cs typeface="Times New Roman" pitchFamily="18" charset="0"/>
            </a:endParaRPr>
          </a:p>
          <a:p>
            <a:pPr algn="ctr"/>
            <a:r>
              <a:rPr lang="ky-KG" sz="2800" dirty="0" smtClean="0">
                <a:latin typeface="Times New Roman" pitchFamily="18" charset="0"/>
                <a:cs typeface="Times New Roman" pitchFamily="18" charset="0"/>
              </a:rPr>
              <a:t> </a:t>
            </a:r>
            <a:endParaRPr lang="ru-RU" sz="2800" dirty="0" smtClean="0">
              <a:latin typeface="Times New Roman" pitchFamily="18" charset="0"/>
              <a:cs typeface="Times New Roman" pitchFamily="18" charset="0"/>
            </a:endParaRPr>
          </a:p>
          <a:p>
            <a:r>
              <a:rPr lang="ky-KG" sz="3600" dirty="0" smtClean="0">
                <a:latin typeface="Times New Roman" pitchFamily="18" charset="0"/>
                <a:cs typeface="Times New Roman" pitchFamily="18" charset="0"/>
              </a:rPr>
              <a:t> </a:t>
            </a:r>
            <a:endParaRPr lang="ru-RU" sz="3600" dirty="0" smtClean="0">
              <a:latin typeface="Times New Roman" pitchFamily="18" charset="0"/>
              <a:cs typeface="Times New Roman" pitchFamily="18" charset="0"/>
            </a:endParaRPr>
          </a:p>
          <a:p>
            <a:endParaRPr lang="ru-RU" sz="3600" dirty="0" smtClean="0">
              <a:latin typeface="Times New Roman" pitchFamily="18" charset="0"/>
              <a:cs typeface="Times New Roman" pitchFamily="18" charset="0"/>
            </a:endParaRPr>
          </a:p>
          <a:p>
            <a:pPr algn="ctr"/>
            <a:r>
              <a:rPr lang="ky-KG" sz="2800" dirty="0" smtClean="0">
                <a:latin typeface="Times New Roman" pitchFamily="18" charset="0"/>
                <a:cs typeface="Times New Roman" pitchFamily="18" charset="0"/>
              </a:rPr>
              <a:t>       Бишкек   2020</a:t>
            </a:r>
          </a:p>
          <a:p>
            <a:endParaRPr lang="ky-KG" sz="3600" dirty="0" smtClean="0">
              <a:latin typeface="Times New Roman" pitchFamily="18" charset="0"/>
              <a:cs typeface="Times New Roman" pitchFamily="18" charset="0"/>
            </a:endParaRPr>
          </a:p>
          <a:p>
            <a:endParaRPr lang="ky-KG" dirty="0" smtClean="0"/>
          </a:p>
          <a:p>
            <a:endParaRPr lang="ky-KG" dirty="0" smtClean="0"/>
          </a:p>
          <a:p>
            <a:endParaRPr lang="ky-KG" dirty="0" smtClean="0"/>
          </a:p>
          <a:p>
            <a:endParaRPr lang="ky-KG" dirty="0" smtClean="0"/>
          </a:p>
          <a:p>
            <a:r>
              <a:rPr lang="ky-KG" dirty="0" smtClean="0"/>
              <a:t>  </a:t>
            </a:r>
            <a:endParaRPr lang="ky-KG"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ln>
            <a:solidFill>
              <a:schemeClr val="accent1"/>
            </a:solid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Заголовок 7"/>
          <p:cNvSpPr>
            <a:spLocks noGrp="1"/>
          </p:cNvSpPr>
          <p:nvPr>
            <p:ph type="title"/>
          </p:nvPr>
        </p:nvSpPr>
        <p:spPr>
          <a:xfrm>
            <a:off x="2380129" y="497542"/>
            <a:ext cx="7785847" cy="1095732"/>
          </a:xfrm>
          <a:solidFill>
            <a:schemeClr val="accent2">
              <a:lumMod val="40000"/>
              <a:lumOff val="60000"/>
            </a:schemeClr>
          </a:solidFill>
          <a:ln>
            <a:solidFill>
              <a:schemeClr val="accent1"/>
            </a:solid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ru-RU" b="1" i="1" u="sng" dirty="0" smtClean="0">
                <a:effectLst>
                  <a:outerShdw blurRad="38100" dist="38100" dir="2700000" algn="tl">
                    <a:srgbClr val="000000">
                      <a:alpha val="43137"/>
                    </a:srgbClr>
                  </a:outerShdw>
                </a:effectLst>
              </a:rPr>
              <a:t>ДОЛБООРДУН ЖАҢЫЧЫЛДЫГЫ</a:t>
            </a:r>
            <a:endParaRPr lang="en-US" b="1" i="1" dirty="0">
              <a:effectLst>
                <a:outerShdw blurRad="38100" dist="38100" dir="2700000" algn="tl">
                  <a:srgbClr val="000000">
                    <a:alpha val="43137"/>
                  </a:srgbClr>
                </a:outerShdw>
              </a:effectLst>
            </a:endParaRPr>
          </a:p>
        </p:txBody>
      </p:sp>
      <p:sp>
        <p:nvSpPr>
          <p:cNvPr id="9" name="Текст 8"/>
          <p:cNvSpPr>
            <a:spLocks noGrp="1"/>
          </p:cNvSpPr>
          <p:nvPr>
            <p:ph type="body" idx="1"/>
          </p:nvPr>
        </p:nvSpPr>
        <p:spPr>
          <a:xfrm flipH="1">
            <a:off x="-1110343" y="1972703"/>
            <a:ext cx="404949" cy="576262"/>
          </a:xfrm>
        </p:spPr>
        <p:txBody>
          <a:bodyPr/>
          <a:lstStyle/>
          <a:p>
            <a:endParaRPr lang="en-US" sz="800" dirty="0"/>
          </a:p>
        </p:txBody>
      </p:sp>
      <p:sp>
        <p:nvSpPr>
          <p:cNvPr id="10" name="Текст 9"/>
          <p:cNvSpPr>
            <a:spLocks noGrp="1"/>
          </p:cNvSpPr>
          <p:nvPr>
            <p:ph type="body" sz="quarter" idx="3"/>
          </p:nvPr>
        </p:nvSpPr>
        <p:spPr>
          <a:xfrm>
            <a:off x="13057093" y="1969475"/>
            <a:ext cx="397649" cy="576262"/>
          </a:xfrm>
        </p:spPr>
        <p:txBody>
          <a:bodyPr/>
          <a:lstStyle/>
          <a:p>
            <a:endParaRPr lang="en-US" sz="800" dirty="0"/>
          </a:p>
        </p:txBody>
      </p:sp>
      <p:sp>
        <p:nvSpPr>
          <p:cNvPr id="11" name="Объект 10"/>
          <p:cNvSpPr>
            <a:spLocks noGrp="1"/>
          </p:cNvSpPr>
          <p:nvPr>
            <p:ph sz="quarter" idx="4"/>
          </p:nvPr>
        </p:nvSpPr>
        <p:spPr>
          <a:xfrm>
            <a:off x="2258291" y="2402541"/>
            <a:ext cx="8118764" cy="3942841"/>
          </a:xfrm>
          <a:solidFill>
            <a:srgbClr val="92D050"/>
          </a:solidFill>
          <a:ln>
            <a:solidFill>
              <a:schemeClr val="accent1"/>
            </a:solid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ky-KG" sz="2000" b="1" dirty="0"/>
              <a:t>Бул долбоордун алкагында иш-чаралар ишке ашыруу аркылуу жаш муундардын экологиялык сабаттуулугу жогорулайт.</a:t>
            </a:r>
          </a:p>
          <a:p>
            <a:pPr algn="ctr"/>
            <a:r>
              <a:rPr lang="ky-KG" sz="2000" b="1" dirty="0"/>
              <a:t>Долбоордун алкагында жүргүзүлгөн иш-чаралардын негизинде өсүп келе жаткан муундар экологиялык сабаттуулуккка ээ болушат.</a:t>
            </a:r>
          </a:p>
          <a:p>
            <a:pPr algn="ctr"/>
            <a:r>
              <a:rPr lang="ky-KG" sz="2000" b="1" dirty="0"/>
              <a:t>Долбоорду ишке ашырууда окуучулардын коомдук жайларда экологиялык жүрүм-туруму, маданияты жогорулоо менен айлана-чөйрөнү булгап, таштандыга айлантууга жол бербейт.</a:t>
            </a:r>
            <a:endParaRPr lang="en-US" sz="2000" b="1" dirty="0"/>
          </a:p>
          <a:p>
            <a:pPr marL="0" indent="0" algn="ctr">
              <a:buNone/>
            </a:pPr>
            <a:endParaRPr lang="en-US" b="1" dirty="0"/>
          </a:p>
        </p:txBody>
      </p:sp>
    </p:spTree>
    <p:extLst>
      <p:ext uri="{BB962C8B-B14F-4D97-AF65-F5344CB8AC3E}">
        <p14:creationId xmlns:p14="http://schemas.microsoft.com/office/powerpoint/2010/main" xmlns="" val="2098855285"/>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a:p>
        </p:txBody>
      </p:sp>
      <p:sp>
        <p:nvSpPr>
          <p:cNvPr id="4" name="Объект 3"/>
          <p:cNvSpPr>
            <a:spLocks noGrp="1"/>
          </p:cNvSpPr>
          <p:nvPr>
            <p:ph sz="half" idx="2"/>
          </p:nvPr>
        </p:nvSpPr>
        <p:spPr/>
        <p:txBody>
          <a:bodyPr/>
          <a:lstStyle/>
          <a:p>
            <a:endParaRPr lang="en-US"/>
          </a:p>
        </p:txBody>
      </p:sp>
      <p:sp>
        <p:nvSpPr>
          <p:cNvPr id="7" name="Блок-схема: процесс 6"/>
          <p:cNvSpPr/>
          <p:nvPr/>
        </p:nvSpPr>
        <p:spPr>
          <a:xfrm>
            <a:off x="0" y="0"/>
            <a:ext cx="12192000" cy="6858000"/>
          </a:xfrm>
          <a:prstGeom prst="flowChartProcess">
            <a:avLst/>
          </a:prstGeom>
          <a:solidFill>
            <a:schemeClr val="bg1">
              <a:lumMod val="65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xmlns="" val="0"/>
              </a:ext>
            </a:extLst>
          </a:blip>
          <a:stretch>
            <a:fillRect/>
          </a:stretch>
        </p:blipFill>
        <p:spPr>
          <a:xfrm>
            <a:off x="1" y="0"/>
            <a:ext cx="12192000" cy="6857999"/>
          </a:xfrm>
        </p:spPr>
      </p:pic>
      <p:sp>
        <p:nvSpPr>
          <p:cNvPr id="8" name="Блок-схема: перфолента 7"/>
          <p:cNvSpPr/>
          <p:nvPr/>
        </p:nvSpPr>
        <p:spPr>
          <a:xfrm>
            <a:off x="274320" y="160421"/>
            <a:ext cx="11586754" cy="6527762"/>
          </a:xfrm>
          <a:prstGeom prst="flowChartPunchedTape">
            <a:avLst/>
          </a:prstGeom>
          <a:solidFill>
            <a:schemeClr val="accent3">
              <a:lumMod val="75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Блок-схема: перфолента 8"/>
          <p:cNvSpPr/>
          <p:nvPr/>
        </p:nvSpPr>
        <p:spPr>
          <a:xfrm>
            <a:off x="274319" y="707227"/>
            <a:ext cx="11247120" cy="5434149"/>
          </a:xfrm>
          <a:prstGeom prst="flowChartPunchedTape">
            <a:avLst/>
          </a:prstGeom>
          <a:solidFill>
            <a:schemeClr val="accent1">
              <a:lumMod val="40000"/>
              <a:lumOff val="6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i="1">
                <a:solidFill>
                  <a:schemeClr val="tx1"/>
                </a:solidFill>
              </a:rPr>
              <a:t>Учурда  коом  жана  жаратылыштын  мамилесин  өзгөртүүгө  болгон </a:t>
            </a:r>
          </a:p>
          <a:p>
            <a:pPr algn="ctr"/>
            <a:r>
              <a:rPr lang="ru-RU" sz="2000" b="1" i="1">
                <a:solidFill>
                  <a:schemeClr val="tx1"/>
                </a:solidFill>
              </a:rPr>
              <a:t>аракет  колдон  келгис  кыйынчылыктарга  туш  болду.  Адамзат  табият  кенин </a:t>
            </a:r>
          </a:p>
          <a:p>
            <a:pPr algn="ctr"/>
            <a:r>
              <a:rPr lang="ru-RU" sz="2000" b="1" i="1">
                <a:solidFill>
                  <a:schemeClr val="tx1"/>
                </a:solidFill>
              </a:rPr>
              <a:t>жана энергияны колдонуп жашоо керектөөсүнөн баш тарта албайт.  Өзүнүн </a:t>
            </a:r>
          </a:p>
          <a:p>
            <a:pPr algn="ctr"/>
            <a:r>
              <a:rPr lang="ru-RU" sz="2000" b="1" i="1">
                <a:solidFill>
                  <a:schemeClr val="tx1"/>
                </a:solidFill>
              </a:rPr>
              <a:t>максаттуу  багыттагы  иш-аракети  менен  адам  жаратылыштын  жүзүн  бир </a:t>
            </a:r>
          </a:p>
          <a:p>
            <a:pPr algn="ctr"/>
            <a:r>
              <a:rPr lang="ru-RU" sz="2000" b="1" i="1">
                <a:solidFill>
                  <a:schemeClr val="tx1"/>
                </a:solidFill>
              </a:rPr>
              <a:t>кыйла  өзгөрттү.  Мындай  терс  көрүнүштөрдү  алыска  барбай  эле  өзүбүздүн </a:t>
            </a:r>
          </a:p>
          <a:p>
            <a:pPr algn="ctr"/>
            <a:r>
              <a:rPr lang="ru-RU" sz="2000" b="1" i="1">
                <a:solidFill>
                  <a:schemeClr val="tx1"/>
                </a:solidFill>
              </a:rPr>
              <a:t>өлкөбүздөн  карасак  эле  жетиштүү  болот.  Өлкөбүз  эгемендүүлүктү  алганга </a:t>
            </a:r>
          </a:p>
          <a:p>
            <a:pPr algn="ctr"/>
            <a:r>
              <a:rPr lang="ru-RU" sz="2000" b="1" i="1">
                <a:solidFill>
                  <a:schemeClr val="tx1"/>
                </a:solidFill>
              </a:rPr>
              <a:t>чейин  уран  жана  башка  рудаларды  иштетүүдөн  улам  республикабыздагы </a:t>
            </a:r>
          </a:p>
          <a:p>
            <a:pPr algn="ctr"/>
            <a:r>
              <a:rPr lang="ru-RU" sz="2000" b="1" i="1">
                <a:solidFill>
                  <a:schemeClr val="tx1"/>
                </a:solidFill>
              </a:rPr>
              <a:t>миңдеген  гектардан  ашык  жерлер  радиоактивдүү  заттар  менен  булганган. </a:t>
            </a:r>
          </a:p>
          <a:p>
            <a:pPr algn="ctr"/>
            <a:r>
              <a:rPr lang="ru-RU" sz="2000" b="1" i="1">
                <a:solidFill>
                  <a:schemeClr val="tx1"/>
                </a:solidFill>
              </a:rPr>
              <a:t>Алар  көбүнчө  көчкү  жүрүү,  сел  алуу  коркунучтары  бар  аймактарда  турат.</a:t>
            </a:r>
            <a:endParaRPr lang="en-US" sz="2000" b="1" i="1" dirty="0">
              <a:solidFill>
                <a:schemeClr val="tx1"/>
              </a:solidFill>
            </a:endParaRPr>
          </a:p>
        </p:txBody>
      </p:sp>
    </p:spTree>
    <p:extLst>
      <p:ext uri="{BB962C8B-B14F-4D97-AF65-F5344CB8AC3E}">
        <p14:creationId xmlns:p14="http://schemas.microsoft.com/office/powerpoint/2010/main" xmlns="" val="36922313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2" y="0"/>
            <a:ext cx="12191998" cy="6858001"/>
          </a:xfrm>
          <a:prstGeom prst="rect">
            <a:avLst/>
          </a:prstGeom>
          <a:ln>
            <a:solidFill>
              <a:srgbClr val="FF0000"/>
            </a:solid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ru-RU"/>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0" y="1"/>
            <a:ext cx="12192000" cy="6857999"/>
          </a:xfrm>
        </p:spPr>
      </p:pic>
      <p:sp>
        <p:nvSpPr>
          <p:cNvPr id="2" name="Заголовок 1"/>
          <p:cNvSpPr>
            <a:spLocks noGrp="1"/>
          </p:cNvSpPr>
          <p:nvPr>
            <p:ph type="title"/>
          </p:nvPr>
        </p:nvSpPr>
        <p:spPr>
          <a:xfrm flipH="1">
            <a:off x="1290917" y="624110"/>
            <a:ext cx="9466729" cy="1280890"/>
          </a:xfrm>
          <a:solidFill>
            <a:schemeClr val="accent2">
              <a:lumMod val="40000"/>
              <a:lumOff val="6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ru-RU" dirty="0" err="1" smtClean="0"/>
              <a:t>Табият</a:t>
            </a:r>
            <a:r>
              <a:rPr lang="ru-RU" dirty="0" smtClean="0"/>
              <a:t> </a:t>
            </a:r>
            <a:r>
              <a:rPr lang="ru-RU" dirty="0" err="1" smtClean="0"/>
              <a:t>жана</a:t>
            </a:r>
            <a:r>
              <a:rPr lang="ru-RU" dirty="0" smtClean="0"/>
              <a:t> к</a:t>
            </a:r>
            <a:r>
              <a:rPr lang="ky-KG" dirty="0" smtClean="0"/>
              <a:t>өркөм адабият</a:t>
            </a:r>
            <a:endParaRPr lang="en-US" dirty="0"/>
          </a:p>
        </p:txBody>
      </p:sp>
      <p:sp>
        <p:nvSpPr>
          <p:cNvPr id="3" name="Текст 2"/>
          <p:cNvSpPr>
            <a:spLocks noGrp="1"/>
          </p:cNvSpPr>
          <p:nvPr>
            <p:ph type="body" idx="1"/>
          </p:nvPr>
        </p:nvSpPr>
        <p:spPr>
          <a:xfrm flipH="1">
            <a:off x="-806989" y="1972703"/>
            <a:ext cx="45719" cy="576262"/>
          </a:xfrm>
        </p:spPr>
        <p:txBody>
          <a:bodyPr/>
          <a:lstStyle/>
          <a:p>
            <a:endParaRPr lang="en-US" dirty="0"/>
          </a:p>
        </p:txBody>
      </p:sp>
      <p:sp>
        <p:nvSpPr>
          <p:cNvPr id="5" name="Текст 4"/>
          <p:cNvSpPr>
            <a:spLocks noGrp="1"/>
          </p:cNvSpPr>
          <p:nvPr>
            <p:ph type="body" sz="quarter" idx="3"/>
          </p:nvPr>
        </p:nvSpPr>
        <p:spPr>
          <a:xfrm>
            <a:off x="12841941" y="1969475"/>
            <a:ext cx="242046" cy="576262"/>
          </a:xfrm>
        </p:spPr>
        <p:txBody>
          <a:bodyPr/>
          <a:lstStyle/>
          <a:p>
            <a:endParaRPr lang="en-US" dirty="0"/>
          </a:p>
        </p:txBody>
      </p:sp>
      <p:sp>
        <p:nvSpPr>
          <p:cNvPr id="6" name="Объект 5"/>
          <p:cNvSpPr>
            <a:spLocks noGrp="1"/>
          </p:cNvSpPr>
          <p:nvPr>
            <p:ph sz="quarter" idx="4"/>
          </p:nvPr>
        </p:nvSpPr>
        <p:spPr>
          <a:xfrm>
            <a:off x="1290918" y="2259105"/>
            <a:ext cx="10085294" cy="4180883"/>
          </a:xfrm>
          <a:solidFill>
            <a:schemeClr val="accent2">
              <a:lumMod val="40000"/>
              <a:lumOff val="6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lnSpcReduction="10000"/>
          </a:bodyPr>
          <a:lstStyle/>
          <a:p>
            <a:pPr marL="0" indent="0" algn="ctr">
              <a:buNone/>
            </a:pPr>
            <a:r>
              <a:rPr lang="ru-RU" b="1" dirty="0" err="1" smtClean="0"/>
              <a:t>Окумуштуу</a:t>
            </a:r>
            <a:r>
              <a:rPr lang="ru-RU" b="1" dirty="0" smtClean="0"/>
              <a:t> С</a:t>
            </a:r>
            <a:r>
              <a:rPr lang="ru-RU" b="1" dirty="0"/>
              <a:t>. </a:t>
            </a:r>
            <a:r>
              <a:rPr lang="ru-RU" b="1" dirty="0" err="1"/>
              <a:t>Рысбаевдин</a:t>
            </a:r>
            <a:r>
              <a:rPr lang="ru-RU" b="1" dirty="0"/>
              <a:t> </a:t>
            </a:r>
            <a:r>
              <a:rPr lang="ru-RU" b="1" dirty="0" err="1"/>
              <a:t>айтуусу</a:t>
            </a:r>
            <a:r>
              <a:rPr lang="ru-RU" b="1" dirty="0"/>
              <a:t> </a:t>
            </a:r>
            <a:r>
              <a:rPr lang="ru-RU" b="1" dirty="0" err="1"/>
              <a:t>боюнча</a:t>
            </a:r>
            <a:r>
              <a:rPr lang="ru-RU" b="1" dirty="0"/>
              <a:t>: «</a:t>
            </a:r>
            <a:r>
              <a:rPr lang="ru-RU" b="1" dirty="0" err="1"/>
              <a:t>табиятты</a:t>
            </a:r>
            <a:r>
              <a:rPr lang="ru-RU" b="1" dirty="0"/>
              <a:t> </a:t>
            </a:r>
            <a:r>
              <a:rPr lang="ru-RU" b="1" dirty="0" err="1"/>
              <a:t>сүйүү</a:t>
            </a:r>
            <a:r>
              <a:rPr lang="ru-RU" b="1" dirty="0"/>
              <a:t> – </a:t>
            </a:r>
            <a:r>
              <a:rPr lang="ru-RU" b="1" dirty="0" err="1"/>
              <a:t>атайын</a:t>
            </a:r>
            <a:r>
              <a:rPr lang="ru-RU" b="1" dirty="0"/>
              <a:t> </a:t>
            </a:r>
            <a:r>
              <a:rPr lang="ru-RU" b="1" dirty="0" err="1"/>
              <a:t>даярдануучу</a:t>
            </a:r>
            <a:r>
              <a:rPr lang="ru-RU" b="1" dirty="0"/>
              <a:t/>
            </a:r>
            <a:br>
              <a:rPr lang="ru-RU" b="1" dirty="0"/>
            </a:br>
            <a:r>
              <a:rPr lang="ru-RU" b="1" dirty="0" err="1"/>
              <a:t>кесип</a:t>
            </a:r>
            <a:r>
              <a:rPr lang="ru-RU" b="1" dirty="0"/>
              <a:t> же </a:t>
            </a:r>
            <a:r>
              <a:rPr lang="ru-RU" b="1" dirty="0" err="1"/>
              <a:t>адистик</a:t>
            </a:r>
            <a:r>
              <a:rPr lang="ru-RU" b="1" dirty="0"/>
              <a:t> </a:t>
            </a:r>
            <a:r>
              <a:rPr lang="ru-RU" b="1" dirty="0" err="1"/>
              <a:t>эмес</a:t>
            </a:r>
            <a:r>
              <a:rPr lang="ru-RU" b="1" dirty="0"/>
              <a:t>, ал </a:t>
            </a:r>
            <a:r>
              <a:rPr lang="ru-RU" b="1" dirty="0" err="1"/>
              <a:t>адамдын</a:t>
            </a:r>
            <a:r>
              <a:rPr lang="ru-RU" b="1" dirty="0"/>
              <a:t> </a:t>
            </a:r>
            <a:r>
              <a:rPr lang="ru-RU" b="1" dirty="0" err="1"/>
              <a:t>жан</a:t>
            </a:r>
            <a:r>
              <a:rPr lang="ru-RU" b="1" dirty="0"/>
              <a:t> </a:t>
            </a:r>
            <a:r>
              <a:rPr lang="ru-RU" b="1" dirty="0" err="1"/>
              <a:t>дүйнөсүнүн</a:t>
            </a:r>
            <a:r>
              <a:rPr lang="ru-RU" b="1" dirty="0"/>
              <a:t> </a:t>
            </a:r>
            <a:r>
              <a:rPr lang="ru-RU" b="1" dirty="0" err="1"/>
              <a:t>гумандуу</a:t>
            </a:r>
            <a:r>
              <a:rPr lang="ru-RU" b="1" dirty="0"/>
              <a:t> </a:t>
            </a:r>
            <a:r>
              <a:rPr lang="ru-RU" b="1" dirty="0" err="1" smtClean="0"/>
              <a:t>табиятынын</a:t>
            </a:r>
            <a:r>
              <a:rPr lang="ru-RU" b="1" dirty="0"/>
              <a:t> </a:t>
            </a:r>
            <a:r>
              <a:rPr lang="ru-RU" b="1" dirty="0" err="1" smtClean="0"/>
              <a:t>калыптанышы</a:t>
            </a:r>
            <a:r>
              <a:rPr lang="ru-RU" b="1" dirty="0"/>
              <a:t>» </a:t>
            </a:r>
            <a:endParaRPr lang="ru-RU" b="1" dirty="0" smtClean="0"/>
          </a:p>
          <a:p>
            <a:pPr marL="0" indent="0" algn="ctr">
              <a:buNone/>
            </a:pPr>
            <a:r>
              <a:rPr lang="ru-RU" b="1" dirty="0" err="1"/>
              <a:t>Гумандуулук</a:t>
            </a:r>
            <a:r>
              <a:rPr lang="ru-RU" b="1" dirty="0"/>
              <a:t> – </a:t>
            </a:r>
            <a:r>
              <a:rPr lang="ru-RU" b="1" dirty="0" err="1"/>
              <a:t>бул</a:t>
            </a:r>
            <a:r>
              <a:rPr lang="ru-RU" b="1" dirty="0"/>
              <a:t> </a:t>
            </a:r>
            <a:r>
              <a:rPr lang="ru-RU" b="1" dirty="0" err="1"/>
              <a:t>адамдын</a:t>
            </a:r>
            <a:r>
              <a:rPr lang="ru-RU" b="1" dirty="0"/>
              <a:t> ар </a:t>
            </a:r>
            <a:r>
              <a:rPr lang="ru-RU" b="1" dirty="0" err="1"/>
              <a:t>дайым</a:t>
            </a:r>
            <a:r>
              <a:rPr lang="ru-RU" b="1" dirty="0"/>
              <a:t> </a:t>
            </a:r>
            <a:r>
              <a:rPr lang="ru-RU" b="1" dirty="0" err="1"/>
              <a:t>айлана-чөйрөгө</a:t>
            </a:r>
            <a:r>
              <a:rPr lang="ru-RU" b="1" dirty="0"/>
              <a:t> карата</a:t>
            </a:r>
            <a:br>
              <a:rPr lang="ru-RU" b="1" dirty="0"/>
            </a:br>
            <a:r>
              <a:rPr lang="ru-RU" b="1" dirty="0" err="1"/>
              <a:t>кайрымдуулук</a:t>
            </a:r>
            <a:r>
              <a:rPr lang="ru-RU" b="1" dirty="0"/>
              <a:t> </a:t>
            </a:r>
            <a:r>
              <a:rPr lang="ru-RU" b="1" dirty="0" err="1"/>
              <a:t>мамилесинин</a:t>
            </a:r>
            <a:r>
              <a:rPr lang="ru-RU" b="1" dirty="0"/>
              <a:t> </a:t>
            </a:r>
            <a:r>
              <a:rPr lang="ru-RU" b="1" dirty="0" err="1"/>
              <a:t>натыйжасы</a:t>
            </a:r>
            <a:r>
              <a:rPr lang="ru-RU" b="1" dirty="0"/>
              <a:t>, ал </a:t>
            </a:r>
            <a:r>
              <a:rPr lang="ru-RU" b="1" dirty="0" err="1"/>
              <a:t>инсандын</a:t>
            </a:r>
            <a:r>
              <a:rPr lang="ru-RU" b="1" dirty="0"/>
              <a:t> </a:t>
            </a:r>
            <a:r>
              <a:rPr lang="ru-RU" b="1" dirty="0" err="1"/>
              <a:t>багытталышынын</a:t>
            </a:r>
            <a:r>
              <a:rPr lang="ru-RU" b="1" dirty="0"/>
              <a:t> эӊ</a:t>
            </a:r>
            <a:br>
              <a:rPr lang="ru-RU" b="1" dirty="0"/>
            </a:br>
            <a:r>
              <a:rPr lang="ru-RU" b="1" dirty="0" err="1"/>
              <a:t>негизги</a:t>
            </a:r>
            <a:r>
              <a:rPr lang="ru-RU" b="1" dirty="0"/>
              <a:t> </a:t>
            </a:r>
            <a:r>
              <a:rPr lang="ru-RU" b="1" dirty="0" err="1"/>
              <a:t>белгилери</a:t>
            </a:r>
            <a:r>
              <a:rPr lang="ru-RU" b="1" dirty="0"/>
              <a:t> </a:t>
            </a:r>
            <a:r>
              <a:rPr lang="ru-RU" b="1" dirty="0" err="1"/>
              <a:t>болгон</a:t>
            </a:r>
            <a:r>
              <a:rPr lang="ru-RU" b="1" dirty="0"/>
              <a:t> </a:t>
            </a:r>
            <a:r>
              <a:rPr lang="ru-RU" b="1" dirty="0" err="1"/>
              <a:t>психологиялык</a:t>
            </a:r>
            <a:r>
              <a:rPr lang="ru-RU" b="1" dirty="0"/>
              <a:t> </a:t>
            </a:r>
            <a:r>
              <a:rPr lang="ru-RU" b="1" dirty="0" err="1"/>
              <a:t>түшүнүк</a:t>
            </a:r>
            <a:r>
              <a:rPr lang="ru-RU" b="1" dirty="0"/>
              <a:t> катары </a:t>
            </a:r>
            <a:r>
              <a:rPr lang="ru-RU" b="1" dirty="0" err="1"/>
              <a:t>каралат</a:t>
            </a:r>
            <a:r>
              <a:rPr lang="ru-RU" b="1" dirty="0" smtClean="0"/>
              <a:t>.</a:t>
            </a:r>
          </a:p>
          <a:p>
            <a:pPr marL="0" indent="0" algn="ctr">
              <a:buNone/>
            </a:pPr>
            <a:r>
              <a:rPr lang="ru-RU" b="1" dirty="0" err="1"/>
              <a:t>Окуучулар</a:t>
            </a:r>
            <a:r>
              <a:rPr lang="ru-RU" b="1" dirty="0"/>
              <a:t> </a:t>
            </a:r>
            <a:r>
              <a:rPr lang="ru-RU" b="1" dirty="0" err="1"/>
              <a:t>үчүн</a:t>
            </a:r>
            <a:r>
              <a:rPr lang="ru-RU" b="1" dirty="0"/>
              <a:t> </a:t>
            </a:r>
            <a:r>
              <a:rPr lang="ru-RU" b="1" dirty="0" err="1"/>
              <a:t>мындай</a:t>
            </a:r>
            <a:r>
              <a:rPr lang="ru-RU" b="1" dirty="0"/>
              <a:t> </a:t>
            </a:r>
            <a:r>
              <a:rPr lang="ru-RU" b="1" dirty="0" err="1"/>
              <a:t>иш-аракетти</a:t>
            </a:r>
            <a:r>
              <a:rPr lang="ru-RU" b="1" dirty="0"/>
              <a:t> </a:t>
            </a:r>
            <a:r>
              <a:rPr lang="ru-RU" b="1" dirty="0" err="1"/>
              <a:t>адабият</a:t>
            </a:r>
            <a:r>
              <a:rPr lang="ru-RU" b="1" dirty="0"/>
              <a:t> </a:t>
            </a:r>
            <a:r>
              <a:rPr lang="ru-RU" b="1" dirty="0" err="1"/>
              <a:t>сабагы</a:t>
            </a:r>
            <a:r>
              <a:rPr lang="ru-RU" b="1" dirty="0"/>
              <a:t> </a:t>
            </a:r>
            <a:r>
              <a:rPr lang="ru-RU" b="1" dirty="0" err="1"/>
              <a:t>маанилүүлүккө</a:t>
            </a:r>
            <a:r>
              <a:rPr lang="ru-RU" b="1" dirty="0"/>
              <a:t/>
            </a:r>
            <a:br>
              <a:rPr lang="ru-RU" b="1" dirty="0"/>
            </a:br>
            <a:r>
              <a:rPr lang="ru-RU" b="1" dirty="0" err="1"/>
              <a:t>жана</a:t>
            </a:r>
            <a:r>
              <a:rPr lang="ru-RU" b="1" dirty="0"/>
              <a:t> </a:t>
            </a:r>
            <a:r>
              <a:rPr lang="ru-RU" b="1" dirty="0" err="1"/>
              <a:t>муктаждыкка</a:t>
            </a:r>
            <a:r>
              <a:rPr lang="ru-RU" b="1" dirty="0"/>
              <a:t> </a:t>
            </a:r>
            <a:r>
              <a:rPr lang="ru-RU" b="1" dirty="0" err="1"/>
              <a:t>айландырууга</a:t>
            </a:r>
            <a:r>
              <a:rPr lang="ru-RU" b="1" dirty="0"/>
              <a:t> </a:t>
            </a:r>
            <a:r>
              <a:rPr lang="ru-RU" b="1" dirty="0" err="1"/>
              <a:t>жардам</a:t>
            </a:r>
            <a:r>
              <a:rPr lang="ru-RU" b="1" dirty="0"/>
              <a:t> </a:t>
            </a:r>
            <a:r>
              <a:rPr lang="ru-RU" b="1" dirty="0" err="1"/>
              <a:t>бере</a:t>
            </a:r>
            <a:r>
              <a:rPr lang="ru-RU" b="1" dirty="0"/>
              <a:t> </a:t>
            </a:r>
            <a:r>
              <a:rPr lang="ru-RU" b="1" dirty="0" err="1"/>
              <a:t>алат</a:t>
            </a:r>
            <a:r>
              <a:rPr lang="ru-RU" b="1" dirty="0"/>
              <a:t>. </a:t>
            </a:r>
            <a:r>
              <a:rPr lang="ru-RU" b="1" dirty="0" err="1"/>
              <a:t>Себеби</a:t>
            </a:r>
            <a:r>
              <a:rPr lang="ru-RU" b="1" dirty="0"/>
              <a:t>, «</a:t>
            </a:r>
            <a:r>
              <a:rPr lang="ru-RU" b="1" dirty="0" err="1"/>
              <a:t>адабият</a:t>
            </a:r>
            <a:r>
              <a:rPr lang="ru-RU" b="1" dirty="0"/>
              <a:t> </a:t>
            </a:r>
            <a:r>
              <a:rPr lang="ru-RU" b="1" dirty="0" err="1"/>
              <a:t>адам</a:t>
            </a:r>
            <a:r>
              <a:rPr lang="ru-RU" b="1" dirty="0"/>
              <a:t/>
            </a:r>
            <a:br>
              <a:rPr lang="ru-RU" b="1" dirty="0"/>
            </a:br>
            <a:r>
              <a:rPr lang="ru-RU" b="1" dirty="0" err="1"/>
              <a:t>көңүлүн</a:t>
            </a:r>
            <a:r>
              <a:rPr lang="ru-RU" b="1" dirty="0"/>
              <a:t> </a:t>
            </a:r>
            <a:r>
              <a:rPr lang="ru-RU" b="1" dirty="0" err="1"/>
              <a:t>жибитип</a:t>
            </a:r>
            <a:r>
              <a:rPr lang="ru-RU" b="1" dirty="0"/>
              <a:t>, </a:t>
            </a:r>
            <a:r>
              <a:rPr lang="ru-RU" b="1" dirty="0" err="1"/>
              <a:t>дайым</a:t>
            </a:r>
            <a:r>
              <a:rPr lang="ru-RU" b="1" dirty="0"/>
              <a:t> </a:t>
            </a:r>
            <a:r>
              <a:rPr lang="ru-RU" b="1" dirty="0" err="1"/>
              <a:t>жамандыкка</a:t>
            </a:r>
            <a:r>
              <a:rPr lang="ru-RU" b="1" dirty="0"/>
              <a:t> </a:t>
            </a:r>
            <a:r>
              <a:rPr lang="ru-RU" b="1" dirty="0" err="1"/>
              <a:t>каршы</a:t>
            </a:r>
            <a:r>
              <a:rPr lang="ru-RU" b="1" dirty="0"/>
              <a:t> </a:t>
            </a:r>
            <a:r>
              <a:rPr lang="ru-RU" b="1" dirty="0" err="1"/>
              <a:t>күрөшкөн</a:t>
            </a:r>
            <a:r>
              <a:rPr lang="ru-RU" b="1" dirty="0"/>
              <a:t>, </a:t>
            </a:r>
            <a:r>
              <a:rPr lang="ru-RU" b="1" dirty="0" err="1"/>
              <a:t>жакшылыкты</a:t>
            </a:r>
            <a:r>
              <a:rPr lang="ru-RU" b="1" dirty="0"/>
              <a:t/>
            </a:r>
            <a:br>
              <a:rPr lang="ru-RU" b="1" dirty="0"/>
            </a:br>
            <a:r>
              <a:rPr lang="ru-RU" b="1" dirty="0" err="1"/>
              <a:t>укмуштуу</a:t>
            </a:r>
            <a:r>
              <a:rPr lang="ru-RU" b="1" dirty="0"/>
              <a:t> </a:t>
            </a:r>
            <a:r>
              <a:rPr lang="ru-RU" b="1" dirty="0" err="1"/>
              <a:t>күү</a:t>
            </a:r>
            <a:r>
              <a:rPr lang="ru-RU" b="1" dirty="0"/>
              <a:t> </a:t>
            </a:r>
            <a:r>
              <a:rPr lang="ru-RU" b="1" dirty="0" err="1"/>
              <a:t>кайрыктарына</a:t>
            </a:r>
            <a:r>
              <a:rPr lang="ru-RU" b="1" dirty="0"/>
              <a:t> </a:t>
            </a:r>
            <a:r>
              <a:rPr lang="ru-RU" b="1" dirty="0" err="1"/>
              <a:t>салып</a:t>
            </a:r>
            <a:r>
              <a:rPr lang="ru-RU" b="1" dirty="0"/>
              <a:t> </a:t>
            </a:r>
            <a:r>
              <a:rPr lang="ru-RU" b="1" dirty="0" err="1"/>
              <a:t>даңазалаган</a:t>
            </a:r>
            <a:r>
              <a:rPr lang="ru-RU" b="1" dirty="0"/>
              <a:t> </a:t>
            </a:r>
            <a:r>
              <a:rPr lang="ru-RU" b="1" dirty="0" err="1"/>
              <a:t>өзүнчө</a:t>
            </a:r>
            <a:r>
              <a:rPr lang="ru-RU" b="1" dirty="0"/>
              <a:t> </a:t>
            </a:r>
            <a:r>
              <a:rPr lang="ru-RU" b="1" dirty="0" err="1"/>
              <a:t>бир</a:t>
            </a:r>
            <a:r>
              <a:rPr lang="ru-RU" b="1" dirty="0"/>
              <a:t> </a:t>
            </a:r>
            <a:r>
              <a:rPr lang="ru-RU" b="1" dirty="0" err="1"/>
              <a:t>кең</a:t>
            </a:r>
            <a:r>
              <a:rPr lang="ru-RU" b="1" dirty="0"/>
              <a:t> </a:t>
            </a:r>
            <a:r>
              <a:rPr lang="ru-RU" b="1" dirty="0" err="1"/>
              <a:t>дүйнө</a:t>
            </a:r>
            <a:r>
              <a:rPr lang="ru-RU" b="1" dirty="0"/>
              <a:t>» </a:t>
            </a:r>
            <a:br>
              <a:rPr lang="ru-RU" b="1" dirty="0"/>
            </a:br>
            <a:r>
              <a:rPr lang="ru-RU" dirty="0"/>
              <a:t> </a:t>
            </a:r>
            <a:br>
              <a:rPr lang="ru-RU" dirty="0"/>
            </a:br>
            <a:r>
              <a:rPr lang="ru-RU" dirty="0"/>
              <a:t/>
            </a:r>
            <a:br>
              <a:rPr lang="ru-RU" dirty="0"/>
            </a:br>
            <a:endParaRPr lang="en-US" dirty="0"/>
          </a:p>
        </p:txBody>
      </p:sp>
    </p:spTree>
    <p:extLst>
      <p:ext uri="{BB962C8B-B14F-4D97-AF65-F5344CB8AC3E}">
        <p14:creationId xmlns:p14="http://schemas.microsoft.com/office/powerpoint/2010/main" xmlns="" val="15643520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0"/>
            <a:ext cx="12192000" cy="6858000"/>
          </a:xfrm>
          <a:prstGeom prst="rect">
            <a:avLst/>
          </a:prstGeom>
          <a:solidFill>
            <a:schemeClr val="bg1">
              <a:lumMod val="5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Объект 4"/>
          <p:cNvPicPr>
            <a:picLocks noChangeAspect="1"/>
          </p:cNvPicPr>
          <p:nvPr/>
        </p:nvPicPr>
        <p:blipFill rotWithShape="1">
          <a:blip r:embed="rId2">
            <a:extLst>
              <a:ext uri="{28A0092B-C50C-407E-A947-70E740481C1C}">
                <a14:useLocalDpi xmlns:a14="http://schemas.microsoft.com/office/drawing/2010/main" xmlns="" val="0"/>
              </a:ext>
            </a:extLst>
          </a:blip>
          <a:srcRect t="36001" r="800" b="36185"/>
          <a:stretch/>
        </p:blipFill>
        <p:spPr>
          <a:xfrm>
            <a:off x="0" y="1"/>
            <a:ext cx="12192000" cy="6858000"/>
          </a:xfrm>
          <a:prstGeom prst="rect">
            <a:avLst/>
          </a:prstGeom>
        </p:spPr>
      </p:pic>
      <p:pic>
        <p:nvPicPr>
          <p:cNvPr id="2" name="Объект 1"/>
          <p:cNvPicPr>
            <a:picLocks noGrp="1" noChangeAspect="1"/>
          </p:cNvPicPr>
          <p:nvPr>
            <p:ph sz="quarter" idx="4"/>
          </p:nvPr>
        </p:nvPicPr>
        <p:blipFill>
          <a:blip r:embed="rId3">
            <a:extLst>
              <a:ext uri="{28A0092B-C50C-407E-A947-70E740481C1C}">
                <a14:useLocalDpi xmlns:a14="http://schemas.microsoft.com/office/drawing/2010/main" xmlns="" val="0"/>
              </a:ext>
            </a:extLst>
          </a:blip>
          <a:stretch>
            <a:fillRect/>
          </a:stretch>
        </p:blipFill>
        <p:spPr>
          <a:xfrm>
            <a:off x="1" y="-1"/>
            <a:ext cx="12192000" cy="6858001"/>
          </a:xfrm>
        </p:spPr>
      </p:pic>
      <p:sp>
        <p:nvSpPr>
          <p:cNvPr id="3" name="Текст 2"/>
          <p:cNvSpPr>
            <a:spLocks noGrp="1"/>
          </p:cNvSpPr>
          <p:nvPr>
            <p:ph type="body" idx="1"/>
          </p:nvPr>
        </p:nvSpPr>
        <p:spPr>
          <a:xfrm>
            <a:off x="-727165" y="1972703"/>
            <a:ext cx="45719" cy="576262"/>
          </a:xfrm>
        </p:spPr>
        <p:txBody>
          <a:bodyPr/>
          <a:lstStyle/>
          <a:p>
            <a:endParaRPr lang="en-US" dirty="0"/>
          </a:p>
        </p:txBody>
      </p:sp>
      <p:sp>
        <p:nvSpPr>
          <p:cNvPr id="5" name="Текст 4"/>
          <p:cNvSpPr>
            <a:spLocks noGrp="1"/>
          </p:cNvSpPr>
          <p:nvPr>
            <p:ph type="body" sz="quarter" idx="3"/>
          </p:nvPr>
        </p:nvSpPr>
        <p:spPr>
          <a:xfrm>
            <a:off x="12919165" y="1969475"/>
            <a:ext cx="45719" cy="576262"/>
          </a:xfrm>
        </p:spPr>
        <p:txBody>
          <a:bodyPr/>
          <a:lstStyle/>
          <a:p>
            <a:endParaRPr lang="en-US" dirty="0"/>
          </a:p>
        </p:txBody>
      </p:sp>
      <p:sp>
        <p:nvSpPr>
          <p:cNvPr id="7" name="Заголовок 3"/>
          <p:cNvSpPr>
            <a:spLocks noGrp="1"/>
          </p:cNvSpPr>
          <p:nvPr>
            <p:ph type="title"/>
          </p:nvPr>
        </p:nvSpPr>
        <p:spPr>
          <a:xfrm>
            <a:off x="2351313" y="177858"/>
            <a:ext cx="7886317" cy="932485"/>
          </a:xfrm>
          <a:solidFill>
            <a:schemeClr val="accent1">
              <a:lumMod val="75000"/>
            </a:schemeClr>
          </a:solidFill>
          <a:effectLst>
            <a:glow rad="228600">
              <a:schemeClr val="accent3">
                <a:satMod val="175000"/>
                <a:alpha val="40000"/>
              </a:schemeClr>
            </a:glow>
            <a:outerShdw blurRad="38100" dist="25400" dir="5400000" rotWithShape="0">
              <a:srgbClr val="000000">
                <a:alpha val="25000"/>
              </a:srgbClr>
            </a:outerShdw>
          </a:effectLst>
          <a:scene3d>
            <a:camera prst="orthographicFront"/>
            <a:lightRig rig="threePt" dir="t"/>
          </a:scene3d>
          <a:sp3d>
            <a:bevelT w="165100" prst="coolSlant"/>
          </a:sp3d>
        </p:spPr>
        <p:style>
          <a:lnRef idx="1">
            <a:schemeClr val="accent3"/>
          </a:lnRef>
          <a:fillRef idx="3">
            <a:schemeClr val="accent3"/>
          </a:fillRef>
          <a:effectRef idx="2">
            <a:schemeClr val="accent3"/>
          </a:effectRef>
          <a:fontRef idx="minor">
            <a:schemeClr val="lt1"/>
          </a:fontRef>
        </p:style>
        <p:txBody>
          <a:bodyPr>
            <a:normAutofit/>
          </a:bodyPr>
          <a:lstStyle/>
          <a:p>
            <a:pPr algn="ctr"/>
            <a:r>
              <a:rPr lang="ky-KG" sz="4800"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Табият жана жазуучулар</a:t>
            </a:r>
            <a:endParaRPr lang="ru-RU"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860612" y="1210235"/>
            <a:ext cx="10139082" cy="5136777"/>
          </a:xfrm>
          <a:prstGeom prst="rect">
            <a:avLst/>
          </a:prstGeom>
          <a:solidFill>
            <a:schemeClr val="accent2">
              <a:lumMod val="75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Объект 9"/>
          <p:cNvSpPr>
            <a:spLocks noGrp="1"/>
          </p:cNvSpPr>
          <p:nvPr>
            <p:ph sz="half" idx="2"/>
          </p:nvPr>
        </p:nvSpPr>
        <p:spPr>
          <a:xfrm>
            <a:off x="1277472" y="1459364"/>
            <a:ext cx="9291916" cy="4564918"/>
          </a:xfrm>
          <a:solidFill>
            <a:schemeClr val="accent2">
              <a:lumMod val="40000"/>
              <a:lumOff val="60000"/>
            </a:schemeClr>
          </a:solidFill>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ru-RU" sz="2000" dirty="0" smtClean="0"/>
              <a:t> </a:t>
            </a:r>
            <a:r>
              <a:rPr lang="ru-RU" sz="2000" dirty="0" err="1" smtClean="0"/>
              <a:t>Чындыгында</a:t>
            </a:r>
            <a:r>
              <a:rPr lang="ru-RU" sz="2000" dirty="0" smtClean="0"/>
              <a:t> </a:t>
            </a:r>
            <a:r>
              <a:rPr lang="ru-RU" sz="2000" dirty="0" err="1" smtClean="0"/>
              <a:t>көркөм</a:t>
            </a:r>
            <a:r>
              <a:rPr lang="ru-RU" sz="2000" dirty="0" smtClean="0"/>
              <a:t> </a:t>
            </a:r>
            <a:r>
              <a:rPr lang="ru-RU" sz="2000" dirty="0" err="1"/>
              <a:t>адабиятта</a:t>
            </a:r>
            <a:r>
              <a:rPr lang="ru-RU" sz="2000" dirty="0"/>
              <a:t> </a:t>
            </a:r>
            <a:r>
              <a:rPr lang="ru-RU" sz="2000" dirty="0" err="1"/>
              <a:t>адам</a:t>
            </a:r>
            <a:r>
              <a:rPr lang="ru-RU" sz="2000" dirty="0"/>
              <a:t> </a:t>
            </a:r>
            <a:r>
              <a:rPr lang="ru-RU" sz="2000" dirty="0" err="1"/>
              <a:t>жана</a:t>
            </a:r>
            <a:r>
              <a:rPr lang="ru-RU" sz="2000" dirty="0"/>
              <a:t> </a:t>
            </a:r>
            <a:r>
              <a:rPr lang="ru-RU" sz="2000" dirty="0" err="1"/>
              <a:t>жаратылыш</a:t>
            </a:r>
            <a:r>
              <a:rPr lang="ru-RU" sz="2000" dirty="0"/>
              <a:t> </a:t>
            </a:r>
            <a:r>
              <a:rPr lang="ru-RU" sz="2000" dirty="0" err="1" smtClean="0"/>
              <a:t>маселеси</a:t>
            </a:r>
            <a:r>
              <a:rPr lang="ru-RU" sz="2000" dirty="0"/>
              <a:t> </a:t>
            </a:r>
            <a:r>
              <a:rPr lang="ru-RU" sz="2000" dirty="0" err="1" smtClean="0"/>
              <a:t>кеңири</a:t>
            </a:r>
            <a:r>
              <a:rPr lang="ru-RU" sz="2000" dirty="0"/>
              <a:t> </a:t>
            </a:r>
            <a:r>
              <a:rPr lang="ru-RU" sz="2000" dirty="0" err="1" smtClean="0"/>
              <a:t>берилген</a:t>
            </a:r>
            <a:r>
              <a:rPr lang="ru-RU" sz="2000" dirty="0"/>
              <a:t>. </a:t>
            </a:r>
            <a:r>
              <a:rPr lang="ru-RU" sz="2000" dirty="0" err="1"/>
              <a:t>Бул</a:t>
            </a:r>
            <a:r>
              <a:rPr lang="ru-RU" sz="2000" dirty="0"/>
              <a:t> </a:t>
            </a:r>
            <a:r>
              <a:rPr lang="ru-RU" sz="2000" dirty="0" err="1"/>
              <a:t>жагынан</a:t>
            </a:r>
            <a:r>
              <a:rPr lang="ru-RU" sz="2000" dirty="0"/>
              <a:t> </a:t>
            </a:r>
            <a:r>
              <a:rPr lang="ru-RU" sz="2000" dirty="0" err="1"/>
              <a:t>алганда</a:t>
            </a:r>
            <a:r>
              <a:rPr lang="ru-RU" sz="2000" dirty="0"/>
              <a:t> </a:t>
            </a:r>
            <a:r>
              <a:rPr lang="ru-RU" sz="2000" dirty="0" err="1"/>
              <a:t>адам</a:t>
            </a:r>
            <a:r>
              <a:rPr lang="ru-RU" sz="2000" dirty="0"/>
              <a:t> </a:t>
            </a:r>
            <a:r>
              <a:rPr lang="ru-RU" sz="2000" dirty="0" err="1"/>
              <a:t>жана</a:t>
            </a:r>
            <a:r>
              <a:rPr lang="ru-RU" sz="2000" dirty="0"/>
              <a:t> </a:t>
            </a:r>
            <a:r>
              <a:rPr lang="ru-RU" sz="2000" dirty="0" err="1"/>
              <a:t>жаратылыш</a:t>
            </a:r>
            <a:r>
              <a:rPr lang="ru-RU" sz="2000" dirty="0"/>
              <a:t> </a:t>
            </a:r>
            <a:r>
              <a:rPr lang="ru-RU" sz="2000" dirty="0" err="1"/>
              <a:t>темасы</a:t>
            </a:r>
            <a:r>
              <a:rPr lang="ru-RU" sz="2000" dirty="0"/>
              <a:t> </a:t>
            </a:r>
            <a:r>
              <a:rPr lang="ru-RU" sz="2000" dirty="0" err="1" smtClean="0"/>
              <a:t>боюнча</a:t>
            </a:r>
            <a:r>
              <a:rPr lang="ru-RU" sz="2000" dirty="0" smtClean="0"/>
              <a:t> </a:t>
            </a:r>
            <a:r>
              <a:rPr lang="ru-RU" sz="2000" dirty="0" err="1" smtClean="0"/>
              <a:t>дүйнөлүк</a:t>
            </a:r>
            <a:r>
              <a:rPr lang="ru-RU" sz="2000" dirty="0" smtClean="0"/>
              <a:t> </a:t>
            </a:r>
            <a:r>
              <a:rPr lang="ru-RU" sz="2000" dirty="0" err="1"/>
              <a:t>адабиятта</a:t>
            </a:r>
            <a:r>
              <a:rPr lang="ru-RU" sz="2000" dirty="0"/>
              <a:t> М. Горький, С. Залыгин, А. Куприн, Дж. </a:t>
            </a:r>
            <a:r>
              <a:rPr lang="ru-RU" sz="2000" dirty="0" smtClean="0"/>
              <a:t>Лондон, К</a:t>
            </a:r>
            <a:r>
              <a:rPr lang="ru-RU" sz="2000" dirty="0"/>
              <a:t>. Паустовский, Л.Н. Толстой </a:t>
            </a:r>
            <a:r>
              <a:rPr lang="ru-RU" sz="2000" dirty="0" err="1"/>
              <a:t>ж.б</a:t>
            </a:r>
            <a:r>
              <a:rPr lang="ru-RU" sz="2000" dirty="0"/>
              <a:t>. </a:t>
            </a:r>
            <a:r>
              <a:rPr lang="ru-RU" sz="2000" dirty="0" err="1"/>
              <a:t>көптөгөн</a:t>
            </a:r>
            <a:r>
              <a:rPr lang="ru-RU" sz="2000" dirty="0"/>
              <a:t> </a:t>
            </a:r>
            <a:r>
              <a:rPr lang="ru-RU" sz="2000" dirty="0" err="1"/>
              <a:t>жазуучулардын</a:t>
            </a:r>
            <a:r>
              <a:rPr lang="ru-RU" sz="2000" dirty="0"/>
              <a:t> </a:t>
            </a:r>
            <a:r>
              <a:rPr lang="ru-RU" sz="2000" dirty="0" err="1" smtClean="0"/>
              <a:t>чыгармалары</a:t>
            </a:r>
            <a:r>
              <a:rPr lang="ru-RU" sz="2000" dirty="0"/>
              <a:t> </a:t>
            </a:r>
            <a:r>
              <a:rPr lang="ru-RU" sz="2000" dirty="0" err="1" smtClean="0"/>
              <a:t>жаралган</a:t>
            </a:r>
            <a:r>
              <a:rPr lang="ru-RU" sz="2000" dirty="0" smtClean="0"/>
              <a:t>.</a:t>
            </a:r>
          </a:p>
          <a:p>
            <a:pPr algn="ctr"/>
            <a:r>
              <a:rPr lang="ru-RU" sz="2000" dirty="0" smtClean="0"/>
              <a:t> </a:t>
            </a:r>
            <a:r>
              <a:rPr lang="ru-RU" sz="2000" dirty="0" err="1"/>
              <a:t>Кыргыз</a:t>
            </a:r>
            <a:r>
              <a:rPr lang="ru-RU" sz="2000" dirty="0"/>
              <a:t> </a:t>
            </a:r>
            <a:r>
              <a:rPr lang="ru-RU" sz="2000" dirty="0" err="1"/>
              <a:t>классикалык</a:t>
            </a:r>
            <a:r>
              <a:rPr lang="ru-RU" sz="2000" dirty="0"/>
              <a:t> </a:t>
            </a:r>
            <a:r>
              <a:rPr lang="ru-RU" sz="2000" dirty="0" err="1" smtClean="0"/>
              <a:t>адабияттын</a:t>
            </a:r>
            <a:r>
              <a:rPr lang="ru-RU" sz="2000" dirty="0"/>
              <a:t> </a:t>
            </a:r>
            <a:r>
              <a:rPr lang="ru-RU" sz="2000" dirty="0" err="1" smtClean="0"/>
              <a:t>көрүнүктүү</a:t>
            </a:r>
            <a:r>
              <a:rPr lang="ru-RU" sz="2000" dirty="0" smtClean="0"/>
              <a:t> </a:t>
            </a:r>
            <a:r>
              <a:rPr lang="ru-RU" sz="2000" dirty="0" err="1" smtClean="0"/>
              <a:t>өкүлдөрү</a:t>
            </a:r>
            <a:r>
              <a:rPr lang="ru-RU" sz="2000" dirty="0"/>
              <a:t> </a:t>
            </a:r>
            <a:r>
              <a:rPr lang="ru-RU" sz="2000" dirty="0" smtClean="0"/>
              <a:t>М</a:t>
            </a:r>
            <a:r>
              <a:rPr lang="ru-RU" sz="2000" dirty="0"/>
              <a:t>. </a:t>
            </a:r>
            <a:r>
              <a:rPr lang="ru-RU" sz="2000" dirty="0" err="1"/>
              <a:t>Абакиров</a:t>
            </a:r>
            <a:r>
              <a:rPr lang="ru-RU" sz="2000" dirty="0"/>
              <a:t>, Ш. </a:t>
            </a:r>
            <a:r>
              <a:rPr lang="ru-RU" sz="2000" dirty="0" err="1"/>
              <a:t>Абдраманов</a:t>
            </a:r>
            <a:r>
              <a:rPr lang="ru-RU" sz="2000" dirty="0"/>
              <a:t>, Ч. Айтматов, </a:t>
            </a:r>
            <a:r>
              <a:rPr lang="ru-RU" sz="2000" dirty="0" err="1" smtClean="0"/>
              <a:t>К.Жусупов</a:t>
            </a:r>
            <a:r>
              <a:rPr lang="ru-RU" sz="2000" dirty="0"/>
              <a:t>, И. </a:t>
            </a:r>
            <a:r>
              <a:rPr lang="ru-RU" sz="2000" dirty="0" err="1" smtClean="0"/>
              <a:t>Масуров</a:t>
            </a:r>
            <a:r>
              <a:rPr lang="ru-RU" sz="2000" dirty="0" smtClean="0"/>
              <a:t>, Т</a:t>
            </a:r>
            <a:r>
              <a:rPr lang="ru-RU" sz="2000" dirty="0"/>
              <a:t>. </a:t>
            </a:r>
            <a:r>
              <a:rPr lang="ru-RU" sz="2000" dirty="0" err="1"/>
              <a:t>Сыдыкбеков</a:t>
            </a:r>
            <a:r>
              <a:rPr lang="ru-RU" sz="2000" dirty="0"/>
              <a:t>, С. </a:t>
            </a:r>
            <a:r>
              <a:rPr lang="ru-RU" sz="2000" dirty="0" err="1"/>
              <a:t>Эралиев</a:t>
            </a:r>
            <a:r>
              <a:rPr lang="ru-RU" sz="2000" dirty="0"/>
              <a:t> </a:t>
            </a:r>
            <a:r>
              <a:rPr lang="ru-RU" sz="2000" dirty="0" err="1"/>
              <a:t>ж.блар</a:t>
            </a:r>
            <a:r>
              <a:rPr lang="ru-RU" sz="2000" dirty="0"/>
              <a:t> да </a:t>
            </a:r>
            <a:r>
              <a:rPr lang="ru-RU" sz="2000" dirty="0" err="1" smtClean="0"/>
              <a:t>адам</a:t>
            </a:r>
            <a:r>
              <a:rPr lang="ru-RU" sz="2000" dirty="0"/>
              <a:t> </a:t>
            </a:r>
            <a:r>
              <a:rPr lang="ru-RU" sz="2000" dirty="0" err="1" smtClean="0"/>
              <a:t>жана</a:t>
            </a:r>
            <a:r>
              <a:rPr lang="ru-RU" sz="2000" dirty="0" smtClean="0"/>
              <a:t> </a:t>
            </a:r>
            <a:r>
              <a:rPr lang="ru-RU" sz="2000" dirty="0" err="1"/>
              <a:t>жаратылыш</a:t>
            </a:r>
            <a:r>
              <a:rPr lang="ru-RU" sz="2000" dirty="0"/>
              <a:t> </a:t>
            </a:r>
            <a:r>
              <a:rPr lang="ru-RU" sz="2000" dirty="0" err="1" smtClean="0"/>
              <a:t>проблемасы</a:t>
            </a:r>
            <a:r>
              <a:rPr lang="ru-RU" sz="2000" dirty="0" smtClean="0"/>
              <a:t>, </a:t>
            </a:r>
            <a:r>
              <a:rPr lang="ru-RU" sz="2000" dirty="0" err="1" smtClean="0"/>
              <a:t>пейзаждык</a:t>
            </a:r>
            <a:r>
              <a:rPr lang="ru-RU" sz="2000" dirty="0" smtClean="0"/>
              <a:t> </a:t>
            </a:r>
            <a:r>
              <a:rPr lang="ru-RU" sz="2000" dirty="0" err="1" smtClean="0"/>
              <a:t>сүрөттөөлөргө</a:t>
            </a:r>
            <a:r>
              <a:rPr lang="ru-RU" sz="2000" dirty="0"/>
              <a:t> </a:t>
            </a:r>
            <a:r>
              <a:rPr lang="ru-RU" sz="2000" dirty="0" err="1" smtClean="0"/>
              <a:t>кайрылып</a:t>
            </a:r>
            <a:r>
              <a:rPr lang="ru-RU" sz="2000" dirty="0"/>
              <a:t>, </a:t>
            </a:r>
            <a:r>
              <a:rPr lang="ru-RU" sz="2000" dirty="0" err="1"/>
              <a:t>аларды</a:t>
            </a:r>
            <a:r>
              <a:rPr lang="ru-RU" sz="2000" dirty="0"/>
              <a:t> </a:t>
            </a:r>
            <a:r>
              <a:rPr lang="ru-RU" sz="2000" dirty="0" err="1"/>
              <a:t>кеңири</a:t>
            </a:r>
            <a:r>
              <a:rPr lang="ru-RU" sz="2000" dirty="0"/>
              <a:t> </a:t>
            </a:r>
            <a:r>
              <a:rPr lang="ru-RU" sz="2000" dirty="0" err="1"/>
              <a:t>баяндоого</a:t>
            </a:r>
            <a:r>
              <a:rPr lang="ru-RU" sz="2000" dirty="0"/>
              <a:t> </a:t>
            </a:r>
            <a:r>
              <a:rPr lang="ru-RU" sz="2000" dirty="0" err="1"/>
              <a:t>алган</a:t>
            </a:r>
            <a:r>
              <a:rPr lang="ru-RU" sz="2000" dirty="0"/>
              <a:t>. </a:t>
            </a:r>
            <a:br>
              <a:rPr lang="ru-RU" sz="2000" dirty="0"/>
            </a:br>
            <a:endParaRPr lang="ky-KG" sz="2000" b="1" dirty="0" smtClean="0"/>
          </a:p>
        </p:txBody>
      </p:sp>
    </p:spTree>
    <p:extLst>
      <p:ext uri="{BB962C8B-B14F-4D97-AF65-F5344CB8AC3E}">
        <p14:creationId xmlns:p14="http://schemas.microsoft.com/office/powerpoint/2010/main" xmlns="" val="2043399738"/>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a:p>
        </p:txBody>
      </p:sp>
      <p:sp>
        <p:nvSpPr>
          <p:cNvPr id="3" name="Объект 2"/>
          <p:cNvSpPr>
            <a:spLocks noGrp="1"/>
          </p:cNvSpPr>
          <p:nvPr>
            <p:ph idx="1"/>
          </p:nvPr>
        </p:nvSpPr>
        <p:spPr/>
        <p:txBody>
          <a:bodyPr/>
          <a:lstStyle/>
          <a:p>
            <a:endParaRPr lang="en-US"/>
          </a:p>
        </p:txBody>
      </p:sp>
      <p:pic>
        <p:nvPicPr>
          <p:cNvPr id="5" name="Рисунок 4"/>
          <p:cNvPicPr>
            <a:picLocks noChangeAspect="1"/>
          </p:cNvPicPr>
          <p:nvPr/>
        </p:nvPicPr>
        <p:blipFill>
          <a:blip r:embed="rId2"/>
          <a:stretch>
            <a:fillRect/>
          </a:stretch>
        </p:blipFill>
        <p:spPr>
          <a:xfrm>
            <a:off x="-9673" y="-9442"/>
            <a:ext cx="12211346" cy="6876884"/>
          </a:xfrm>
          <a:prstGeom prst="rect">
            <a:avLst/>
          </a:prstGeom>
        </p:spPr>
      </p:pic>
      <p:pic>
        <p:nvPicPr>
          <p:cNvPr id="6" name="Рисунок 5"/>
          <p:cNvPicPr>
            <a:picLocks noChangeAspect="1"/>
          </p:cNvPicPr>
          <p:nvPr/>
        </p:nvPicPr>
        <p:blipFill>
          <a:blip r:embed="rId3"/>
          <a:stretch>
            <a:fillRect/>
          </a:stretch>
        </p:blipFill>
        <p:spPr>
          <a:xfrm>
            <a:off x="104503" y="156754"/>
            <a:ext cx="11952514" cy="6701246"/>
          </a:xfrm>
          <a:prstGeom prst="rect">
            <a:avLst/>
          </a:prstGeom>
        </p:spPr>
      </p:pic>
      <p:sp>
        <p:nvSpPr>
          <p:cNvPr id="7" name="Прямоугольник 6"/>
          <p:cNvSpPr/>
          <p:nvPr/>
        </p:nvSpPr>
        <p:spPr>
          <a:xfrm>
            <a:off x="1789611" y="2551837"/>
            <a:ext cx="8752115" cy="2308324"/>
          </a:xfrm>
          <a:prstGeom prst="rect">
            <a:avLst/>
          </a:prstGeom>
        </p:spPr>
        <p:txBody>
          <a:bodyPr wrap="square">
            <a:spAutoFit/>
          </a:bodyPr>
          <a:lstStyle/>
          <a:p>
            <a:pPr algn="ctr"/>
            <a:r>
              <a:rPr lang="ru-RU" sz="2400" b="1" i="1" dirty="0" err="1">
                <a:solidFill>
                  <a:schemeClr val="bg1">
                    <a:lumMod val="95000"/>
                  </a:schemeClr>
                </a:solidFill>
                <a:effectLst>
                  <a:outerShdw blurRad="38100" dist="38100" dir="2700000" algn="tl">
                    <a:srgbClr val="000000">
                      <a:alpha val="43137"/>
                    </a:srgbClr>
                  </a:outerShdw>
                </a:effectLst>
              </a:rPr>
              <a:t>Көрсүнчү</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деп</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кереметтүү</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дүйнөнү</a:t>
            </a:r>
            <a:r>
              <a:rPr lang="ru-RU" sz="2400" b="1" i="1" dirty="0">
                <a:solidFill>
                  <a:schemeClr val="bg1">
                    <a:lumMod val="95000"/>
                  </a:schemeClr>
                </a:solidFill>
                <a:effectLst>
                  <a:outerShdw blurRad="38100" dist="38100" dir="2700000" algn="tl">
                    <a:srgbClr val="000000">
                      <a:alpha val="43137"/>
                    </a:srgbClr>
                  </a:outerShdw>
                </a:effectLst>
              </a:rPr>
              <a:t>, </a:t>
            </a:r>
            <a:br>
              <a:rPr lang="ru-RU" sz="2400" b="1" i="1" dirty="0">
                <a:solidFill>
                  <a:schemeClr val="bg1">
                    <a:lumMod val="95000"/>
                  </a:schemeClr>
                </a:solidFill>
                <a:effectLst>
                  <a:outerShdw blurRad="38100" dist="38100" dir="2700000" algn="tl">
                    <a:srgbClr val="000000">
                      <a:alpha val="43137"/>
                    </a:srgbClr>
                  </a:outerShdw>
                </a:effectLst>
              </a:rPr>
            </a:br>
            <a:r>
              <a:rPr lang="ru-RU" sz="2400" b="1" i="1" dirty="0" err="1">
                <a:solidFill>
                  <a:schemeClr val="bg1">
                    <a:lumMod val="95000"/>
                  </a:schemeClr>
                </a:solidFill>
                <a:effectLst>
                  <a:outerShdw blurRad="38100" dist="38100" dir="2700000" algn="tl">
                    <a:srgbClr val="000000">
                      <a:alpha val="43137"/>
                    </a:srgbClr>
                  </a:outerShdw>
                </a:effectLst>
              </a:rPr>
              <a:t>Көз</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бериптир</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бул</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ажайып</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табият</a:t>
            </a:r>
            <a:r>
              <a:rPr lang="ru-RU" sz="2400" b="1" i="1" dirty="0">
                <a:solidFill>
                  <a:schemeClr val="bg1">
                    <a:lumMod val="95000"/>
                  </a:schemeClr>
                </a:solidFill>
                <a:effectLst>
                  <a:outerShdw blurRad="38100" dist="38100" dir="2700000" algn="tl">
                    <a:srgbClr val="000000">
                      <a:alpha val="43137"/>
                    </a:srgbClr>
                  </a:outerShdw>
                </a:effectLst>
              </a:rPr>
              <a:t>.</a:t>
            </a:r>
            <a:br>
              <a:rPr lang="ru-RU" sz="2400" b="1" i="1" dirty="0">
                <a:solidFill>
                  <a:schemeClr val="bg1">
                    <a:lumMod val="95000"/>
                  </a:schemeClr>
                </a:solidFill>
                <a:effectLst>
                  <a:outerShdw blurRad="38100" dist="38100" dir="2700000" algn="tl">
                    <a:srgbClr val="000000">
                      <a:alpha val="43137"/>
                    </a:srgbClr>
                  </a:outerShdw>
                </a:effectLst>
              </a:rPr>
            </a:br>
            <a:r>
              <a:rPr lang="ru-RU" sz="2400" b="1" i="1" dirty="0" err="1">
                <a:solidFill>
                  <a:schemeClr val="bg1">
                    <a:lumMod val="95000"/>
                  </a:schemeClr>
                </a:solidFill>
                <a:effectLst>
                  <a:outerShdw blurRad="38100" dist="38100" dir="2700000" algn="tl">
                    <a:srgbClr val="000000">
                      <a:alpha val="43137"/>
                    </a:srgbClr>
                  </a:outerShdw>
                </a:effectLst>
              </a:rPr>
              <a:t>Көз</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салганда</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келген</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эмес</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оюна</a:t>
            </a:r>
            <a:r>
              <a:rPr lang="ru-RU" sz="2400" b="1" i="1" dirty="0">
                <a:solidFill>
                  <a:schemeClr val="bg1">
                    <a:lumMod val="95000"/>
                  </a:schemeClr>
                </a:solidFill>
                <a:effectLst>
                  <a:outerShdw blurRad="38100" dist="38100" dir="2700000" algn="tl">
                    <a:srgbClr val="000000">
                      <a:alpha val="43137"/>
                    </a:srgbClr>
                  </a:outerShdw>
                </a:effectLst>
              </a:rPr>
              <a:t>,</a:t>
            </a:r>
            <a:br>
              <a:rPr lang="ru-RU" sz="2400" b="1" i="1" dirty="0">
                <a:solidFill>
                  <a:schemeClr val="bg1">
                    <a:lumMod val="95000"/>
                  </a:schemeClr>
                </a:solidFill>
                <a:effectLst>
                  <a:outerShdw blurRad="38100" dist="38100" dir="2700000" algn="tl">
                    <a:srgbClr val="000000">
                      <a:alpha val="43137"/>
                    </a:srgbClr>
                  </a:outerShdw>
                </a:effectLst>
              </a:rPr>
            </a:br>
            <a:r>
              <a:rPr lang="ru-RU" sz="2400" b="1" i="1" dirty="0" err="1">
                <a:solidFill>
                  <a:schemeClr val="bg1">
                    <a:lumMod val="95000"/>
                  </a:schemeClr>
                </a:solidFill>
                <a:effectLst>
                  <a:outerShdw blurRad="38100" dist="38100" dir="2700000" algn="tl">
                    <a:srgbClr val="000000">
                      <a:alpha val="43137"/>
                    </a:srgbClr>
                  </a:outerShdw>
                </a:effectLst>
              </a:rPr>
              <a:t>Ошол</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көздөр</a:t>
            </a:r>
            <a:r>
              <a:rPr lang="ru-RU" sz="2400" b="1" i="1" dirty="0">
                <a:solidFill>
                  <a:schemeClr val="bg1">
                    <a:lumMod val="95000"/>
                  </a:schemeClr>
                </a:solidFill>
                <a:effectLst>
                  <a:outerShdw blurRad="38100" dist="38100" dir="2700000" algn="tl">
                    <a:srgbClr val="000000">
                      <a:alpha val="43137"/>
                    </a:srgbClr>
                  </a:outerShdw>
                </a:effectLst>
              </a:rPr>
              <a:t> сала </a:t>
            </a:r>
            <a:r>
              <a:rPr lang="ru-RU" sz="2400" b="1" i="1" dirty="0" err="1">
                <a:solidFill>
                  <a:schemeClr val="bg1">
                    <a:lumMod val="95000"/>
                  </a:schemeClr>
                </a:solidFill>
                <a:effectLst>
                  <a:outerShdw blurRad="38100" dist="38100" dir="2700000" algn="tl">
                    <a:srgbClr val="000000">
                      <a:alpha val="43137"/>
                    </a:srgbClr>
                  </a:outerShdw>
                </a:effectLst>
              </a:rPr>
              <a:t>турган</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кыямат</a:t>
            </a:r>
            <a:r>
              <a:rPr lang="ru-RU" sz="2400" b="1" i="1" dirty="0">
                <a:solidFill>
                  <a:schemeClr val="bg1">
                    <a:lumMod val="95000"/>
                  </a:schemeClr>
                </a:solidFill>
                <a:effectLst>
                  <a:outerShdw blurRad="38100" dist="38100" dir="2700000" algn="tl">
                    <a:srgbClr val="000000">
                      <a:alpha val="43137"/>
                    </a:srgbClr>
                  </a:outerShdw>
                </a:effectLst>
              </a:rPr>
              <a:t>.</a:t>
            </a:r>
            <a:br>
              <a:rPr lang="ru-RU" sz="2400" b="1" i="1" dirty="0">
                <a:solidFill>
                  <a:schemeClr val="bg1">
                    <a:lumMod val="95000"/>
                  </a:schemeClr>
                </a:solidFill>
                <a:effectLst>
                  <a:outerShdw blurRad="38100" dist="38100" dir="2700000" algn="tl">
                    <a:srgbClr val="000000">
                      <a:alpha val="43137"/>
                    </a:srgbClr>
                  </a:outerShdw>
                </a:effectLst>
              </a:rPr>
            </a:br>
            <a:r>
              <a:rPr lang="ru-RU" sz="2400" b="1" i="1" dirty="0" err="1">
                <a:solidFill>
                  <a:schemeClr val="bg1">
                    <a:lumMod val="95000"/>
                  </a:schemeClr>
                </a:solidFill>
                <a:effectLst>
                  <a:outerShdw blurRad="38100" dist="38100" dir="2700000" algn="tl">
                    <a:srgbClr val="000000">
                      <a:alpha val="43137"/>
                    </a:srgbClr>
                  </a:outerShdw>
                </a:effectLst>
              </a:rPr>
              <a:t>Көздү</a:t>
            </a:r>
            <a:r>
              <a:rPr lang="ru-RU" sz="2400" b="1" i="1" dirty="0">
                <a:solidFill>
                  <a:schemeClr val="bg1">
                    <a:lumMod val="95000"/>
                  </a:schemeClr>
                </a:solidFill>
                <a:effectLst>
                  <a:outerShdw blurRad="38100" dist="38100" dir="2700000" algn="tl">
                    <a:srgbClr val="000000">
                      <a:alpha val="43137"/>
                    </a:srgbClr>
                  </a:outerShdw>
                </a:effectLst>
              </a:rPr>
              <a:t> берсе, кайра </a:t>
            </a:r>
            <a:r>
              <a:rPr lang="ru-RU" sz="2400" b="1" i="1" dirty="0" err="1">
                <a:solidFill>
                  <a:schemeClr val="bg1">
                    <a:lumMod val="95000"/>
                  </a:schemeClr>
                </a:solidFill>
                <a:effectLst>
                  <a:outerShdw blurRad="38100" dist="38100" dir="2700000" algn="tl">
                    <a:srgbClr val="000000">
                      <a:alpha val="43137"/>
                    </a:srgbClr>
                  </a:outerShdw>
                </a:effectLst>
              </a:rPr>
              <a:t>минтип</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пендезат</a:t>
            </a:r>
            <a:r>
              <a:rPr lang="ru-RU" sz="2400" b="1" i="1" dirty="0">
                <a:solidFill>
                  <a:schemeClr val="bg1">
                    <a:lumMod val="95000"/>
                  </a:schemeClr>
                </a:solidFill>
                <a:effectLst>
                  <a:outerShdw blurRad="38100" dist="38100" dir="2700000" algn="tl">
                    <a:srgbClr val="000000">
                      <a:alpha val="43137"/>
                    </a:srgbClr>
                  </a:outerShdw>
                </a:effectLst>
              </a:rPr>
              <a:t>,</a:t>
            </a:r>
            <a:br>
              <a:rPr lang="ru-RU" sz="2400" b="1" i="1" dirty="0">
                <a:solidFill>
                  <a:schemeClr val="bg1">
                    <a:lumMod val="95000"/>
                  </a:schemeClr>
                </a:solidFill>
                <a:effectLst>
                  <a:outerShdw blurRad="38100" dist="38100" dir="2700000" algn="tl">
                    <a:srgbClr val="000000">
                      <a:alpha val="43137"/>
                    </a:srgbClr>
                  </a:outerShdw>
                </a:effectLst>
              </a:rPr>
            </a:br>
            <a:r>
              <a:rPr lang="ru-RU" sz="2400" b="1" i="1" dirty="0" err="1">
                <a:solidFill>
                  <a:schemeClr val="bg1">
                    <a:lumMod val="95000"/>
                  </a:schemeClr>
                </a:solidFill>
                <a:effectLst>
                  <a:outerShdw blurRad="38100" dist="38100" dir="2700000" algn="tl">
                    <a:srgbClr val="000000">
                      <a:alpha val="43137"/>
                    </a:srgbClr>
                  </a:outerShdw>
                </a:effectLst>
              </a:rPr>
              <a:t>Табияттын</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көзүн</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чукуп</a:t>
            </a:r>
            <a:r>
              <a:rPr lang="ru-RU" sz="2400" b="1" i="1" dirty="0">
                <a:solidFill>
                  <a:schemeClr val="bg1">
                    <a:lumMod val="95000"/>
                  </a:schemeClr>
                </a:solidFill>
                <a:effectLst>
                  <a:outerShdw blurRad="38100" dist="38100" dir="2700000" algn="tl">
                    <a:srgbClr val="000000">
                      <a:alpha val="43137"/>
                    </a:srgbClr>
                  </a:outerShdw>
                </a:effectLst>
              </a:rPr>
              <a:t> </a:t>
            </a:r>
            <a:r>
              <a:rPr lang="ru-RU" sz="2400" b="1" i="1" dirty="0" err="1">
                <a:solidFill>
                  <a:schemeClr val="bg1">
                    <a:lumMod val="95000"/>
                  </a:schemeClr>
                </a:solidFill>
                <a:effectLst>
                  <a:outerShdw blurRad="38100" dist="38100" dir="2700000" algn="tl">
                    <a:srgbClr val="000000">
                      <a:alpha val="43137"/>
                    </a:srgbClr>
                  </a:outerShdw>
                </a:effectLst>
              </a:rPr>
              <a:t>отурат</a:t>
            </a:r>
            <a:r>
              <a:rPr lang="ru-RU" sz="2400" b="1" i="1" dirty="0">
                <a:solidFill>
                  <a:schemeClr val="bg1">
                    <a:lumMod val="95000"/>
                  </a:schemeClr>
                </a:solidFill>
                <a:effectLst>
                  <a:outerShdw blurRad="38100" dist="38100" dir="2700000" algn="tl">
                    <a:srgbClr val="000000">
                      <a:alpha val="43137"/>
                    </a:srgbClr>
                  </a:outerShdw>
                </a:effectLst>
              </a:rPr>
              <a:t>. </a:t>
            </a:r>
            <a:endParaRPr lang="en-US" sz="2400" dirty="0"/>
          </a:p>
        </p:txBody>
      </p:sp>
    </p:spTree>
    <p:extLst>
      <p:ext uri="{BB962C8B-B14F-4D97-AF65-F5344CB8AC3E}">
        <p14:creationId xmlns:p14="http://schemas.microsoft.com/office/powerpoint/2010/main" xmlns="" val="1928003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Объект 2"/>
          <p:cNvSpPr>
            <a:spLocks noGrp="1"/>
          </p:cNvSpPr>
          <p:nvPr>
            <p:ph sz="half" idx="1"/>
          </p:nvPr>
        </p:nvSpPr>
        <p:spPr>
          <a:xfrm>
            <a:off x="658906" y="2133599"/>
            <a:ext cx="11053482" cy="4589929"/>
          </a:xfrm>
          <a:solidFill>
            <a:schemeClr val="accent5">
              <a:lumMod val="20000"/>
              <a:lumOff val="80000"/>
            </a:schemeClr>
          </a:solid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lnSpcReduction="10000"/>
          </a:bodyPr>
          <a:lstStyle/>
          <a:p>
            <a:pPr marL="0" indent="0" algn="ctr">
              <a:buNone/>
            </a:pPr>
            <a:r>
              <a:rPr lang="ru-RU" dirty="0" err="1"/>
              <a:t>Изилдөөнүн</a:t>
            </a:r>
            <a:r>
              <a:rPr lang="ru-RU" dirty="0"/>
              <a:t> </a:t>
            </a:r>
            <a:r>
              <a:rPr lang="ru-RU" dirty="0" err="1"/>
              <a:t>жүрүшүндө</a:t>
            </a:r>
            <a:r>
              <a:rPr lang="ru-RU" dirty="0"/>
              <a:t>, </a:t>
            </a:r>
            <a:r>
              <a:rPr lang="ru-RU" dirty="0" err="1"/>
              <a:t>биз</a:t>
            </a:r>
            <a:r>
              <a:rPr lang="ru-RU" dirty="0"/>
              <a:t> </a:t>
            </a:r>
            <a:r>
              <a:rPr lang="ru-RU" dirty="0" err="1"/>
              <a:t>окуучуларга</a:t>
            </a:r>
            <a:r>
              <a:rPr lang="ru-RU" dirty="0"/>
              <a:t> </a:t>
            </a:r>
            <a:r>
              <a:rPr lang="ru-RU" dirty="0" err="1"/>
              <a:t>жаратылыш</a:t>
            </a:r>
            <a:r>
              <a:rPr lang="ru-RU" dirty="0"/>
              <a:t> </a:t>
            </a:r>
            <a:r>
              <a:rPr lang="ru-RU" dirty="0" err="1"/>
              <a:t>жөнүндө</a:t>
            </a:r>
            <a:r>
              <a:rPr lang="ru-RU" dirty="0"/>
              <a:t/>
            </a:r>
            <a:br>
              <a:rPr lang="ru-RU" dirty="0"/>
            </a:br>
            <a:r>
              <a:rPr lang="ru-RU" dirty="0" err="1"/>
              <a:t>чыгармалардын</a:t>
            </a:r>
            <a:r>
              <a:rPr lang="ru-RU" dirty="0"/>
              <a:t> </a:t>
            </a:r>
            <a:r>
              <a:rPr lang="ru-RU" dirty="0" err="1"/>
              <a:t>адептик</a:t>
            </a:r>
            <a:r>
              <a:rPr lang="ru-RU" dirty="0"/>
              <a:t> </a:t>
            </a:r>
            <a:r>
              <a:rPr lang="ru-RU" dirty="0" err="1"/>
              <a:t>көйгөйүн</a:t>
            </a:r>
            <a:r>
              <a:rPr lang="ru-RU" dirty="0"/>
              <a:t> </a:t>
            </a:r>
            <a:r>
              <a:rPr lang="ru-RU" dirty="0" err="1"/>
              <a:t>көрсөтүү</a:t>
            </a:r>
            <a:r>
              <a:rPr lang="ru-RU" dirty="0"/>
              <a:t> </a:t>
            </a:r>
            <a:r>
              <a:rPr lang="ru-RU" dirty="0" err="1"/>
              <a:t>ырас</a:t>
            </a:r>
            <a:r>
              <a:rPr lang="ru-RU" dirty="0"/>
              <a:t> </a:t>
            </a:r>
            <a:r>
              <a:rPr lang="ru-RU" dirty="0" err="1"/>
              <a:t>деген</a:t>
            </a:r>
            <a:r>
              <a:rPr lang="ru-RU" dirty="0"/>
              <a:t> </a:t>
            </a:r>
            <a:r>
              <a:rPr lang="ru-RU" dirty="0" err="1"/>
              <a:t>жыйынтыкка</a:t>
            </a:r>
            <a:r>
              <a:rPr lang="ru-RU" dirty="0"/>
              <a:t> </a:t>
            </a:r>
            <a:r>
              <a:rPr lang="ru-RU" dirty="0" err="1"/>
              <a:t>келдик</a:t>
            </a:r>
            <a:r>
              <a:rPr lang="ru-RU" dirty="0"/>
              <a:t>.</a:t>
            </a:r>
            <a:br>
              <a:rPr lang="ru-RU" dirty="0"/>
            </a:br>
            <a:r>
              <a:rPr lang="ru-RU" dirty="0" err="1"/>
              <a:t>Окуучулар</a:t>
            </a:r>
            <a:r>
              <a:rPr lang="ru-RU" dirty="0"/>
              <a:t> </a:t>
            </a:r>
            <a:r>
              <a:rPr lang="ru-RU" dirty="0" err="1"/>
              <a:t>өздөрү</a:t>
            </a:r>
            <a:r>
              <a:rPr lang="ru-RU" dirty="0"/>
              <a:t> </a:t>
            </a:r>
            <a:r>
              <a:rPr lang="ru-RU" dirty="0" err="1"/>
              <a:t>адамдар</a:t>
            </a:r>
            <a:r>
              <a:rPr lang="ru-RU" dirty="0"/>
              <a:t> </a:t>
            </a:r>
            <a:r>
              <a:rPr lang="ru-RU" dirty="0" err="1"/>
              <a:t>дүйнөсү</a:t>
            </a:r>
            <a:r>
              <a:rPr lang="ru-RU" dirty="0"/>
              <a:t> </a:t>
            </a:r>
            <a:r>
              <a:rPr lang="ru-RU" dirty="0" err="1"/>
              <a:t>менен</a:t>
            </a:r>
            <a:r>
              <a:rPr lang="ru-RU" dirty="0"/>
              <a:t> </a:t>
            </a:r>
            <a:r>
              <a:rPr lang="ru-RU" dirty="0" err="1"/>
              <a:t>жаратылыш</a:t>
            </a:r>
            <a:r>
              <a:rPr lang="ru-RU" dirty="0"/>
              <a:t> </a:t>
            </a:r>
            <a:r>
              <a:rPr lang="ru-RU" dirty="0" err="1" smtClean="0"/>
              <a:t>дүйнөсүнүн</a:t>
            </a:r>
            <a:r>
              <a:rPr lang="ru-RU" dirty="0"/>
              <a:t/>
            </a:r>
            <a:br>
              <a:rPr lang="ru-RU" dirty="0"/>
            </a:br>
            <a:r>
              <a:rPr lang="ru-RU" dirty="0" err="1"/>
              <a:t>мамилесин</a:t>
            </a:r>
            <a:r>
              <a:rPr lang="ru-RU" dirty="0"/>
              <a:t> </a:t>
            </a:r>
            <a:r>
              <a:rPr lang="ru-RU" dirty="0" err="1"/>
              <a:t>белгилешет</a:t>
            </a:r>
            <a:r>
              <a:rPr lang="ru-RU" dirty="0"/>
              <a:t>, </a:t>
            </a:r>
            <a:r>
              <a:rPr lang="ru-RU" dirty="0" err="1"/>
              <a:t>чыгармалардын</a:t>
            </a:r>
            <a:r>
              <a:rPr lang="ru-RU" dirty="0"/>
              <a:t> </a:t>
            </a:r>
            <a:r>
              <a:rPr lang="ru-RU" dirty="0" err="1"/>
              <a:t>күчтүү</a:t>
            </a:r>
            <a:r>
              <a:rPr lang="ru-RU" dirty="0"/>
              <a:t> </a:t>
            </a:r>
            <a:r>
              <a:rPr lang="ru-RU" dirty="0" err="1"/>
              <a:t>эмоционалдык</a:t>
            </a:r>
            <a:r>
              <a:rPr lang="ru-RU" dirty="0"/>
              <a:t> </a:t>
            </a:r>
            <a:r>
              <a:rPr lang="ru-RU" dirty="0" err="1"/>
              <a:t>таасири</a:t>
            </a:r>
            <a:r>
              <a:rPr lang="ru-RU" dirty="0"/>
              <a:t/>
            </a:r>
            <a:br>
              <a:rPr lang="ru-RU" dirty="0"/>
            </a:br>
            <a:r>
              <a:rPr lang="ru-RU" dirty="0" err="1"/>
              <a:t>тууралуу</a:t>
            </a:r>
            <a:r>
              <a:rPr lang="ru-RU" dirty="0"/>
              <a:t> </a:t>
            </a:r>
            <a:r>
              <a:rPr lang="ru-RU" dirty="0" err="1"/>
              <a:t>айтышат</a:t>
            </a:r>
            <a:r>
              <a:rPr lang="ru-RU" dirty="0"/>
              <a:t>. </a:t>
            </a:r>
            <a:r>
              <a:rPr lang="ru-RU" dirty="0" err="1"/>
              <a:t>Каармандарды</a:t>
            </a:r>
            <a:r>
              <a:rPr lang="ru-RU" dirty="0"/>
              <a:t> </a:t>
            </a:r>
            <a:r>
              <a:rPr lang="ru-RU" dirty="0" err="1"/>
              <a:t>талдоо</a:t>
            </a:r>
            <a:r>
              <a:rPr lang="ru-RU" dirty="0"/>
              <a:t> </a:t>
            </a:r>
            <a:r>
              <a:rPr lang="ru-RU" dirty="0" err="1"/>
              <a:t>менен</a:t>
            </a:r>
            <a:r>
              <a:rPr lang="ru-RU" dirty="0"/>
              <a:t> </a:t>
            </a:r>
            <a:r>
              <a:rPr lang="ru-RU" dirty="0" err="1"/>
              <a:t>окуучулар</a:t>
            </a:r>
            <a:r>
              <a:rPr lang="ru-RU" dirty="0"/>
              <a:t> </a:t>
            </a:r>
            <a:r>
              <a:rPr lang="ru-RU" dirty="0" err="1"/>
              <a:t>аларды</a:t>
            </a:r>
            <a:r>
              <a:rPr lang="ru-RU" dirty="0"/>
              <a:t> </a:t>
            </a:r>
            <a:r>
              <a:rPr lang="ru-RU" dirty="0" err="1"/>
              <a:t>бир</a:t>
            </a:r>
            <a:r>
              <a:rPr lang="ru-RU" dirty="0"/>
              <a:t> </a:t>
            </a:r>
            <a:r>
              <a:rPr lang="ru-RU" dirty="0" err="1"/>
              <a:t>гана</a:t>
            </a:r>
            <a:r>
              <a:rPr lang="ru-RU" dirty="0"/>
              <a:t/>
            </a:r>
            <a:br>
              <a:rPr lang="ru-RU" dirty="0"/>
            </a:br>
            <a:r>
              <a:rPr lang="ru-RU" dirty="0" err="1"/>
              <a:t>адамдарга</a:t>
            </a:r>
            <a:r>
              <a:rPr lang="ru-RU" dirty="0"/>
              <a:t> карата </a:t>
            </a:r>
            <a:r>
              <a:rPr lang="ru-RU" dirty="0" err="1"/>
              <a:t>эмес</a:t>
            </a:r>
            <a:r>
              <a:rPr lang="ru-RU" dirty="0"/>
              <a:t>, </a:t>
            </a:r>
            <a:r>
              <a:rPr lang="ru-RU" dirty="0" err="1"/>
              <a:t>ошондой</a:t>
            </a:r>
            <a:r>
              <a:rPr lang="ru-RU" dirty="0"/>
              <a:t> эле </a:t>
            </a:r>
            <a:r>
              <a:rPr lang="ru-RU" dirty="0" err="1"/>
              <a:t>жаратылышка</a:t>
            </a:r>
            <a:r>
              <a:rPr lang="ru-RU" dirty="0"/>
              <a:t> карата </a:t>
            </a:r>
            <a:r>
              <a:rPr lang="ru-RU" dirty="0" err="1"/>
              <a:t>мамилесинин</a:t>
            </a:r>
            <a:r>
              <a:rPr lang="ru-RU" dirty="0"/>
              <a:t/>
            </a:r>
            <a:br>
              <a:rPr lang="ru-RU" dirty="0"/>
            </a:br>
            <a:r>
              <a:rPr lang="ru-RU" dirty="0" err="1"/>
              <a:t>негизинде</a:t>
            </a:r>
            <a:r>
              <a:rPr lang="ru-RU" dirty="0"/>
              <a:t> </a:t>
            </a:r>
            <a:r>
              <a:rPr lang="ru-RU" dirty="0" err="1"/>
              <a:t>баалашат</a:t>
            </a:r>
            <a:r>
              <a:rPr lang="ru-RU" dirty="0"/>
              <a:t>. </a:t>
            </a:r>
            <a:r>
              <a:rPr lang="ru-RU" dirty="0" err="1"/>
              <a:t>Мисалы</a:t>
            </a:r>
            <a:r>
              <a:rPr lang="ru-RU" dirty="0"/>
              <a:t>, Ч. </a:t>
            </a:r>
            <a:r>
              <a:rPr lang="ru-RU" dirty="0" err="1"/>
              <a:t>Айтматовдун</a:t>
            </a:r>
            <a:r>
              <a:rPr lang="ru-RU" dirty="0"/>
              <a:t> «</a:t>
            </a:r>
            <a:r>
              <a:rPr lang="ru-RU" dirty="0" err="1"/>
              <a:t>Кыямат</a:t>
            </a:r>
            <a:r>
              <a:rPr lang="ru-RU" dirty="0"/>
              <a:t>» </a:t>
            </a:r>
            <a:r>
              <a:rPr lang="ru-RU" dirty="0" err="1"/>
              <a:t>романында</a:t>
            </a:r>
            <a:r>
              <a:rPr lang="ru-RU" dirty="0"/>
              <a:t/>
            </a:r>
            <a:br>
              <a:rPr lang="ru-RU" dirty="0"/>
            </a:br>
            <a:r>
              <a:rPr lang="ru-RU" dirty="0" err="1"/>
              <a:t>Базарбай</a:t>
            </a:r>
            <a:r>
              <a:rPr lang="ru-RU" dirty="0"/>
              <a:t>, «Ак </a:t>
            </a:r>
            <a:r>
              <a:rPr lang="ru-RU" dirty="0" err="1"/>
              <a:t>кеме</a:t>
            </a:r>
            <a:r>
              <a:rPr lang="ru-RU" dirty="0"/>
              <a:t>» </a:t>
            </a:r>
            <a:r>
              <a:rPr lang="ru-RU" dirty="0" err="1"/>
              <a:t>повестинде</a:t>
            </a:r>
            <a:r>
              <a:rPr lang="ru-RU" dirty="0"/>
              <a:t> </a:t>
            </a:r>
            <a:r>
              <a:rPr lang="ru-RU" dirty="0" err="1"/>
              <a:t>Орозкул</a:t>
            </a:r>
            <a:r>
              <a:rPr lang="ru-RU" dirty="0"/>
              <a:t> </a:t>
            </a:r>
            <a:r>
              <a:rPr lang="ru-RU" dirty="0" err="1"/>
              <a:t>ж.б</a:t>
            </a:r>
            <a:r>
              <a:rPr lang="ru-RU" dirty="0"/>
              <a:t>. </a:t>
            </a:r>
            <a:r>
              <a:rPr lang="ru-RU" dirty="0" err="1"/>
              <a:t>терс</a:t>
            </a:r>
            <a:r>
              <a:rPr lang="ru-RU" dirty="0"/>
              <a:t> </a:t>
            </a:r>
            <a:r>
              <a:rPr lang="ru-RU" dirty="0" err="1"/>
              <a:t>образдарды</a:t>
            </a:r>
            <a:r>
              <a:rPr lang="ru-RU" dirty="0"/>
              <a:t>. </a:t>
            </a:r>
            <a:r>
              <a:rPr lang="ru-RU" dirty="0" err="1"/>
              <a:t>Аларга</a:t>
            </a:r>
            <a:r>
              <a:rPr lang="ru-RU" dirty="0"/>
              <a:t> </a:t>
            </a:r>
            <a:r>
              <a:rPr lang="ru-RU" dirty="0" err="1" smtClean="0"/>
              <a:t>адеп</a:t>
            </a:r>
            <a:r>
              <a:rPr lang="ru-RU" dirty="0" smtClean="0"/>
              <a:t> </a:t>
            </a:r>
            <a:r>
              <a:rPr lang="ru-RU" dirty="0" err="1" smtClean="0"/>
              <a:t>ахлактык</a:t>
            </a:r>
            <a:r>
              <a:rPr lang="ru-RU" dirty="0" smtClean="0"/>
              <a:t> </a:t>
            </a:r>
            <a:r>
              <a:rPr lang="ru-RU" dirty="0" err="1"/>
              <a:t>тандоо</a:t>
            </a:r>
            <a:r>
              <a:rPr lang="ru-RU" dirty="0"/>
              <a:t> </a:t>
            </a:r>
            <a:r>
              <a:rPr lang="ru-RU" dirty="0" err="1"/>
              <a:t>кырдаалына</a:t>
            </a:r>
            <a:r>
              <a:rPr lang="ru-RU" dirty="0"/>
              <a:t> туш </a:t>
            </a:r>
            <a:r>
              <a:rPr lang="ru-RU" dirty="0" err="1"/>
              <a:t>болгон</a:t>
            </a:r>
            <a:r>
              <a:rPr lang="ru-RU" dirty="0"/>
              <a:t> </a:t>
            </a:r>
            <a:r>
              <a:rPr lang="ru-RU" dirty="0" err="1"/>
              <a:t>каармандардын</a:t>
            </a:r>
            <a:r>
              <a:rPr lang="ru-RU" dirty="0"/>
              <a:t> </a:t>
            </a:r>
            <a:r>
              <a:rPr lang="ru-RU" dirty="0" err="1"/>
              <a:t>жүрүм-турумуна</a:t>
            </a:r>
            <a:r>
              <a:rPr lang="ru-RU" dirty="0"/>
              <a:t/>
            </a:r>
            <a:br>
              <a:rPr lang="ru-RU" dirty="0"/>
            </a:br>
            <a:r>
              <a:rPr lang="ru-RU" dirty="0" err="1"/>
              <a:t>байкоо</a:t>
            </a:r>
            <a:r>
              <a:rPr lang="ru-RU" dirty="0"/>
              <a:t> </a:t>
            </a:r>
            <a:r>
              <a:rPr lang="ru-RU" dirty="0" err="1"/>
              <a:t>жүргүзүү</a:t>
            </a:r>
            <a:r>
              <a:rPr lang="ru-RU" dirty="0"/>
              <a:t>, </a:t>
            </a:r>
            <a:r>
              <a:rPr lang="ru-RU" dirty="0" err="1"/>
              <a:t>алардын</a:t>
            </a:r>
            <a:r>
              <a:rPr lang="ru-RU" dirty="0"/>
              <a:t> </a:t>
            </a:r>
            <a:r>
              <a:rPr lang="ru-RU" dirty="0" err="1"/>
              <a:t>кылган</a:t>
            </a:r>
            <a:r>
              <a:rPr lang="ru-RU" dirty="0"/>
              <a:t> </a:t>
            </a:r>
            <a:r>
              <a:rPr lang="ru-RU" dirty="0" err="1"/>
              <a:t>ишине</a:t>
            </a:r>
            <a:r>
              <a:rPr lang="ru-RU" dirty="0"/>
              <a:t> </a:t>
            </a:r>
            <a:r>
              <a:rPr lang="ru-RU" dirty="0" err="1"/>
              <a:t>жоопкерчилик</a:t>
            </a:r>
            <a:r>
              <a:rPr lang="ru-RU" dirty="0"/>
              <a:t> </a:t>
            </a:r>
            <a:r>
              <a:rPr lang="ru-RU" dirty="0" err="1"/>
              <a:t>деңгээлин</a:t>
            </a:r>
            <a:r>
              <a:rPr lang="ru-RU" dirty="0"/>
              <a:t> </a:t>
            </a:r>
            <a:r>
              <a:rPr lang="ru-RU" dirty="0" err="1"/>
              <a:t>аныктоо</a:t>
            </a:r>
            <a:r>
              <a:rPr lang="ru-RU" dirty="0"/>
              <a:t/>
            </a:r>
            <a:br>
              <a:rPr lang="ru-RU" dirty="0"/>
            </a:br>
            <a:r>
              <a:rPr lang="ru-RU" dirty="0" err="1"/>
              <a:t>кызыктуу</a:t>
            </a:r>
            <a:r>
              <a:rPr lang="ru-RU" dirty="0"/>
              <a:t>. </a:t>
            </a:r>
            <a:r>
              <a:rPr lang="ru-RU" dirty="0" err="1"/>
              <a:t>Ушинтип</a:t>
            </a:r>
            <a:r>
              <a:rPr lang="ru-RU" dirty="0"/>
              <a:t>, </a:t>
            </a:r>
            <a:r>
              <a:rPr lang="ru-RU" dirty="0" err="1"/>
              <a:t>дүйнөдө</a:t>
            </a:r>
            <a:r>
              <a:rPr lang="ru-RU" dirty="0"/>
              <a:t> </a:t>
            </a:r>
            <a:r>
              <a:rPr lang="ru-RU" dirty="0" err="1"/>
              <a:t>өз</a:t>
            </a:r>
            <a:r>
              <a:rPr lang="ru-RU" dirty="0"/>
              <a:t> </a:t>
            </a:r>
            <a:r>
              <a:rPr lang="ru-RU" dirty="0" err="1"/>
              <a:t>жүрүм-туруму</a:t>
            </a:r>
            <a:r>
              <a:rPr lang="ru-RU" dirty="0"/>
              <a:t> </a:t>
            </a:r>
            <a:r>
              <a:rPr lang="ru-RU" dirty="0" err="1"/>
              <a:t>үчүн</a:t>
            </a:r>
            <a:r>
              <a:rPr lang="ru-RU" dirty="0"/>
              <a:t> </a:t>
            </a:r>
            <a:r>
              <a:rPr lang="ru-RU" dirty="0" err="1"/>
              <a:t>адептик</a:t>
            </a:r>
            <a:r>
              <a:rPr lang="ru-RU" dirty="0"/>
              <a:t> </a:t>
            </a:r>
            <a:r>
              <a:rPr lang="ru-RU" dirty="0" err="1"/>
              <a:t>жоопкерчилик</a:t>
            </a:r>
            <a:r>
              <a:rPr lang="ru-RU" dirty="0"/>
              <a:t/>
            </a:r>
            <a:br>
              <a:rPr lang="ru-RU" dirty="0"/>
            </a:br>
            <a:r>
              <a:rPr lang="ru-RU" dirty="0" err="1"/>
              <a:t>сезими</a:t>
            </a:r>
            <a:r>
              <a:rPr lang="ru-RU" dirty="0"/>
              <a:t> </a:t>
            </a:r>
            <a:r>
              <a:rPr lang="ru-RU" dirty="0" err="1"/>
              <a:t>туулат</a:t>
            </a:r>
            <a:r>
              <a:rPr lang="ru-RU" dirty="0"/>
              <a:t>. </a:t>
            </a:r>
            <a:r>
              <a:rPr lang="ru-RU" dirty="0" err="1"/>
              <a:t>Жогорку</a:t>
            </a:r>
            <a:r>
              <a:rPr lang="ru-RU" dirty="0"/>
              <a:t> </a:t>
            </a:r>
            <a:r>
              <a:rPr lang="ru-RU" dirty="0" err="1"/>
              <a:t>класстын</a:t>
            </a:r>
            <a:r>
              <a:rPr lang="ru-RU" dirty="0"/>
              <a:t> </a:t>
            </a:r>
            <a:r>
              <a:rPr lang="ru-RU" dirty="0" err="1"/>
              <a:t>окуучулары</a:t>
            </a:r>
            <a:r>
              <a:rPr lang="ru-RU" dirty="0"/>
              <a:t> </a:t>
            </a:r>
            <a:r>
              <a:rPr lang="ru-RU" dirty="0" err="1"/>
              <a:t>алардын</a:t>
            </a:r>
            <a:r>
              <a:rPr lang="ru-RU" dirty="0"/>
              <a:t> </a:t>
            </a:r>
            <a:r>
              <a:rPr lang="ru-RU" dirty="0" err="1"/>
              <a:t>жаратылышка</a:t>
            </a:r>
            <a:r>
              <a:rPr lang="ru-RU" dirty="0"/>
              <a:t> карата</a:t>
            </a:r>
            <a:br>
              <a:rPr lang="ru-RU" dirty="0"/>
            </a:br>
            <a:r>
              <a:rPr lang="ru-RU" dirty="0" err="1"/>
              <a:t>мамилесине</a:t>
            </a:r>
            <a:r>
              <a:rPr lang="ru-RU" dirty="0"/>
              <a:t> </a:t>
            </a:r>
            <a:r>
              <a:rPr lang="ru-RU" dirty="0" err="1"/>
              <a:t>кыргыз</a:t>
            </a:r>
            <a:r>
              <a:rPr lang="ru-RU" dirty="0"/>
              <a:t> </a:t>
            </a:r>
            <a:r>
              <a:rPr lang="ru-RU" dirty="0" err="1"/>
              <a:t>адабияты</a:t>
            </a:r>
            <a:r>
              <a:rPr lang="ru-RU" dirty="0"/>
              <a:t> </a:t>
            </a:r>
            <a:r>
              <a:rPr lang="ru-RU" dirty="0" err="1"/>
              <a:t>сабагы</a:t>
            </a:r>
            <a:r>
              <a:rPr lang="ru-RU" dirty="0"/>
              <a:t> </a:t>
            </a:r>
            <a:r>
              <a:rPr lang="ru-RU" dirty="0" err="1"/>
              <a:t>канчалык</a:t>
            </a:r>
            <a:r>
              <a:rPr lang="ru-RU" dirty="0"/>
              <a:t> </a:t>
            </a:r>
            <a:r>
              <a:rPr lang="ru-RU" dirty="0" err="1"/>
              <a:t>деңгээлде</a:t>
            </a:r>
            <a:r>
              <a:rPr lang="ru-RU" dirty="0"/>
              <a:t> </a:t>
            </a:r>
            <a:r>
              <a:rPr lang="ru-RU" dirty="0" err="1"/>
              <a:t>күчтүү</a:t>
            </a:r>
            <a:r>
              <a:rPr lang="ru-RU" dirty="0"/>
              <a:t> </a:t>
            </a:r>
            <a:r>
              <a:rPr lang="ru-RU" dirty="0" err="1"/>
              <a:t>таасир</a:t>
            </a:r>
            <a:r>
              <a:rPr lang="ru-RU" dirty="0"/>
              <a:t/>
            </a:r>
            <a:br>
              <a:rPr lang="ru-RU" dirty="0"/>
            </a:br>
            <a:r>
              <a:rPr lang="ru-RU" dirty="0" err="1"/>
              <a:t>этерин</a:t>
            </a:r>
            <a:r>
              <a:rPr lang="ru-RU" dirty="0"/>
              <a:t> </a:t>
            </a:r>
            <a:r>
              <a:rPr lang="ru-RU" dirty="0" err="1"/>
              <a:t>аңдашат</a:t>
            </a:r>
            <a:r>
              <a:rPr lang="ru-RU" dirty="0"/>
              <a:t>. </a:t>
            </a:r>
            <a:r>
              <a:rPr lang="ru-RU" dirty="0" err="1"/>
              <a:t>Өздөрүнүн</a:t>
            </a:r>
            <a:r>
              <a:rPr lang="ru-RU" dirty="0"/>
              <a:t> </a:t>
            </a:r>
            <a:r>
              <a:rPr lang="ru-RU" dirty="0" err="1"/>
              <a:t>жазуу</a:t>
            </a:r>
            <a:r>
              <a:rPr lang="ru-RU" dirty="0"/>
              <a:t> </a:t>
            </a:r>
            <a:r>
              <a:rPr lang="ru-RU" dirty="0" err="1"/>
              <a:t>иштеринде</a:t>
            </a:r>
            <a:r>
              <a:rPr lang="ru-RU" dirty="0"/>
              <a:t>, </a:t>
            </a:r>
            <a:r>
              <a:rPr lang="ru-RU" dirty="0" err="1"/>
              <a:t>интервьюда</a:t>
            </a:r>
            <a:r>
              <a:rPr lang="ru-RU" dirty="0"/>
              <a:t> </a:t>
            </a:r>
            <a:r>
              <a:rPr lang="ru-RU" dirty="0" err="1"/>
              <a:t>алар</a:t>
            </a:r>
            <a:r>
              <a:rPr lang="ru-RU" dirty="0"/>
              <a:t> </a:t>
            </a:r>
            <a:r>
              <a:rPr lang="ru-RU" dirty="0" err="1"/>
              <a:t>кыргыз</a:t>
            </a:r>
            <a:r>
              <a:rPr lang="ru-RU" dirty="0"/>
              <a:t/>
            </a:r>
            <a:br>
              <a:rPr lang="ru-RU" dirty="0"/>
            </a:br>
            <a:r>
              <a:rPr lang="ru-RU" dirty="0" err="1"/>
              <a:t>адабиятынын</a:t>
            </a:r>
            <a:r>
              <a:rPr lang="ru-RU" dirty="0"/>
              <a:t> </a:t>
            </a:r>
            <a:r>
              <a:rPr lang="ru-RU" dirty="0" err="1"/>
              <a:t>алардын</a:t>
            </a:r>
            <a:r>
              <a:rPr lang="ru-RU" dirty="0"/>
              <a:t> </a:t>
            </a:r>
            <a:r>
              <a:rPr lang="ru-RU" dirty="0" err="1"/>
              <a:t>иш-аракетинин</a:t>
            </a:r>
            <a:r>
              <a:rPr lang="ru-RU" dirty="0"/>
              <a:t> </a:t>
            </a:r>
            <a:r>
              <a:rPr lang="ru-RU" dirty="0" err="1"/>
              <a:t>адептик-эстетикалык</a:t>
            </a:r>
            <a:r>
              <a:rPr lang="ru-RU" dirty="0"/>
              <a:t> </a:t>
            </a:r>
            <a:r>
              <a:rPr lang="ru-RU" dirty="0" err="1"/>
              <a:t>мотивине</a:t>
            </a:r>
            <a:r>
              <a:rPr lang="ru-RU" dirty="0"/>
              <a:t/>
            </a:r>
            <a:br>
              <a:rPr lang="ru-RU" dirty="0"/>
            </a:br>
            <a:r>
              <a:rPr lang="ru-RU" dirty="0" err="1"/>
              <a:t>жетиштүү</a:t>
            </a:r>
            <a:r>
              <a:rPr lang="ru-RU" dirty="0"/>
              <a:t> </a:t>
            </a:r>
            <a:r>
              <a:rPr lang="ru-RU" dirty="0" err="1"/>
              <a:t>таасирин</a:t>
            </a:r>
            <a:r>
              <a:rPr lang="ru-RU" dirty="0"/>
              <a:t> </a:t>
            </a:r>
            <a:r>
              <a:rPr lang="ru-RU" dirty="0" err="1"/>
              <a:t>белгилешет</a:t>
            </a:r>
            <a:r>
              <a:rPr lang="ru-RU" dirty="0"/>
              <a:t> </a:t>
            </a:r>
            <a:br>
              <a:rPr lang="ru-RU" dirty="0"/>
            </a:br>
            <a:endParaRPr lang="en-US" b="1" dirty="0"/>
          </a:p>
        </p:txBody>
      </p:sp>
      <p:sp>
        <p:nvSpPr>
          <p:cNvPr id="6" name="Заголовок 1"/>
          <p:cNvSpPr txBox="1">
            <a:spLocks/>
          </p:cNvSpPr>
          <p:nvPr/>
        </p:nvSpPr>
        <p:spPr>
          <a:xfrm>
            <a:off x="2017060" y="624110"/>
            <a:ext cx="9076764" cy="1280890"/>
          </a:xfrm>
          <a:prstGeom prst="rect">
            <a:avLst/>
          </a:prstGeom>
          <a:solidFill>
            <a:schemeClr val="accent5">
              <a:lumMod val="40000"/>
              <a:lumOff val="60000"/>
            </a:schemeClr>
          </a:solid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b="1" u="sng" dirty="0" err="1" smtClean="0"/>
              <a:t>Окуу</a:t>
            </a:r>
            <a:r>
              <a:rPr lang="ky-KG" b="1" u="sng" dirty="0" smtClean="0"/>
              <a:t>чуларга Ч.Айтматовдун тийгизген таасири</a:t>
            </a:r>
            <a:endParaRPr lang="en-US" b="1" u="sng" dirty="0"/>
          </a:p>
        </p:txBody>
      </p:sp>
      <p:sp>
        <p:nvSpPr>
          <p:cNvPr id="7" name="Заголовок 6"/>
          <p:cNvSpPr>
            <a:spLocks noGrp="1"/>
          </p:cNvSpPr>
          <p:nvPr>
            <p:ph type="title"/>
          </p:nvPr>
        </p:nvSpPr>
        <p:spPr>
          <a:xfrm flipH="1">
            <a:off x="13110883" y="624110"/>
            <a:ext cx="766481" cy="1280890"/>
          </a:xfrm>
        </p:spPr>
        <p:txBody>
          <a:bodyPr>
            <a:normAutofit/>
          </a:bodyPr>
          <a:lstStyle/>
          <a:p>
            <a:endParaRPr lang="en-US" sz="300" dirty="0"/>
          </a:p>
        </p:txBody>
      </p:sp>
    </p:spTree>
    <p:extLst>
      <p:ext uri="{BB962C8B-B14F-4D97-AF65-F5344CB8AC3E}">
        <p14:creationId xmlns:p14="http://schemas.microsoft.com/office/powerpoint/2010/main" xmlns="" val="255231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a:p>
        </p:txBody>
      </p:sp>
      <p:sp>
        <p:nvSpPr>
          <p:cNvPr id="3" name="Объект 2"/>
          <p:cNvSpPr>
            <a:spLocks noGrp="1"/>
          </p:cNvSpPr>
          <p:nvPr>
            <p:ph idx="1"/>
          </p:nvPr>
        </p:nvSpPr>
        <p:spPr/>
        <p:txBody>
          <a:bodyPr/>
          <a:lstStyle/>
          <a:p>
            <a:endParaRPr lang="en-US"/>
          </a:p>
        </p:txBody>
      </p:sp>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2279926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en-US"/>
          </a:p>
        </p:txBody>
      </p:sp>
      <p:sp>
        <p:nvSpPr>
          <p:cNvPr id="3" name="Подзаголовок 2"/>
          <p:cNvSpPr>
            <a:spLocks noGrp="1"/>
          </p:cNvSpPr>
          <p:nvPr>
            <p:ph type="subTitle" idx="1"/>
          </p:nvPr>
        </p:nvSpPr>
        <p:spPr/>
        <p:txBody>
          <a:bodyPr/>
          <a:lstStyle/>
          <a:p>
            <a:endParaRPr lang="en-US"/>
          </a:p>
        </p:txBody>
      </p:sp>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2578629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a:p>
        </p:txBody>
      </p:sp>
      <p:sp>
        <p:nvSpPr>
          <p:cNvPr id="3" name="Объект 2"/>
          <p:cNvSpPr>
            <a:spLocks noGrp="1"/>
          </p:cNvSpPr>
          <p:nvPr>
            <p:ph idx="1"/>
          </p:nvPr>
        </p:nvSpPr>
        <p:spPr/>
        <p:txBody>
          <a:bodyPr/>
          <a:lstStyle/>
          <a:p>
            <a:endParaRPr lang="en-US"/>
          </a:p>
        </p:txBody>
      </p:sp>
      <p:pic>
        <p:nvPicPr>
          <p:cNvPr id="4" name="Рисунок 3"/>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xmlns="" val="18986490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Объект 9"/>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106754" y="1"/>
            <a:ext cx="12191999" cy="6858000"/>
          </a:xfrm>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Заголовок 1"/>
          <p:cNvSpPr>
            <a:spLocks noGrp="1"/>
          </p:cNvSpPr>
          <p:nvPr>
            <p:ph type="title"/>
          </p:nvPr>
        </p:nvSpPr>
        <p:spPr>
          <a:xfrm>
            <a:off x="2170323" y="143219"/>
            <a:ext cx="8339769" cy="1826256"/>
          </a:xfrm>
          <a:solidFill>
            <a:schemeClr val="accent1">
              <a:lumMod val="40000"/>
              <a:lumOff val="6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algn="ctr"/>
            <a:r>
              <a:rPr lang="ru-RU" sz="2800" b="1" dirty="0" smtClean="0"/>
              <a:t/>
            </a:r>
            <a:br>
              <a:rPr lang="ru-RU" sz="2800" b="1" dirty="0" smtClean="0"/>
            </a:br>
            <a:r>
              <a:rPr lang="ru-RU" sz="2800" b="1" dirty="0" err="1" smtClean="0"/>
              <a:t>Окуучулардын</a:t>
            </a:r>
            <a:r>
              <a:rPr lang="ru-RU" sz="2800" b="1" dirty="0" smtClean="0"/>
              <a:t> </a:t>
            </a:r>
            <a:r>
              <a:rPr lang="ru-RU" sz="2800" b="1" dirty="0" err="1"/>
              <a:t>экологиялык</a:t>
            </a:r>
            <a:r>
              <a:rPr lang="ru-RU" sz="2800" b="1" dirty="0"/>
              <a:t> </a:t>
            </a:r>
            <a:r>
              <a:rPr lang="ru-RU" sz="2800" b="1" dirty="0" err="1"/>
              <a:t>маданиятын</a:t>
            </a:r>
            <a:r>
              <a:rPr lang="ru-RU" sz="2800" b="1" dirty="0"/>
              <a:t> </a:t>
            </a:r>
            <a:r>
              <a:rPr lang="ru-RU" sz="2800" b="1" dirty="0" err="1"/>
              <a:t>кыргыз</a:t>
            </a:r>
            <a:r>
              <a:rPr lang="ru-RU" sz="2800" b="1" dirty="0"/>
              <a:t> </a:t>
            </a:r>
            <a:r>
              <a:rPr lang="ru-RU" sz="2800" b="1" dirty="0" err="1" smtClean="0"/>
              <a:t>адабияты</a:t>
            </a:r>
            <a:r>
              <a:rPr lang="ru-RU" sz="2800" b="1" dirty="0" smtClean="0"/>
              <a:t> </a:t>
            </a:r>
            <a:r>
              <a:rPr lang="ru-RU" sz="2800" b="1" dirty="0" err="1" smtClean="0"/>
              <a:t>аркылуу</a:t>
            </a:r>
            <a:r>
              <a:rPr lang="ru-RU" sz="2800" b="1" dirty="0" smtClean="0"/>
              <a:t> </a:t>
            </a:r>
            <a:r>
              <a:rPr lang="ru-RU" sz="2800" dirty="0"/>
              <a:t/>
            </a:r>
            <a:br>
              <a:rPr lang="ru-RU" sz="2800" dirty="0"/>
            </a:br>
            <a:endParaRPr lang="en-US" sz="2800" dirty="0"/>
          </a:p>
        </p:txBody>
      </p:sp>
      <p:sp>
        <p:nvSpPr>
          <p:cNvPr id="3" name="Текст 2"/>
          <p:cNvSpPr>
            <a:spLocks noGrp="1"/>
          </p:cNvSpPr>
          <p:nvPr>
            <p:ph type="body" idx="1"/>
          </p:nvPr>
        </p:nvSpPr>
        <p:spPr>
          <a:xfrm>
            <a:off x="517793" y="2343150"/>
            <a:ext cx="10840597" cy="3991548"/>
          </a:xfrm>
          <a:solidFill>
            <a:schemeClr val="accent1">
              <a:lumMod val="40000"/>
              <a:lumOff val="6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ru-RU" b="1" dirty="0" err="1"/>
              <a:t>Окуучулардын</a:t>
            </a:r>
            <a:r>
              <a:rPr lang="ru-RU" b="1" dirty="0"/>
              <a:t> </a:t>
            </a:r>
            <a:r>
              <a:rPr lang="ru-RU" b="1" dirty="0" err="1"/>
              <a:t>жаратылышка</a:t>
            </a:r>
            <a:r>
              <a:rPr lang="ru-RU" b="1" dirty="0"/>
              <a:t> карата </a:t>
            </a:r>
            <a:r>
              <a:rPr lang="ru-RU" b="1" dirty="0" err="1"/>
              <a:t>адептүү</a:t>
            </a:r>
            <a:r>
              <a:rPr lang="ru-RU" b="1" dirty="0"/>
              <a:t> </a:t>
            </a:r>
            <a:r>
              <a:rPr lang="ru-RU" b="1" dirty="0" err="1"/>
              <a:t>мамилесин</a:t>
            </a:r>
            <a:r>
              <a:rPr lang="ru-RU" b="1" dirty="0"/>
              <a:t/>
            </a:r>
            <a:br>
              <a:rPr lang="ru-RU" b="1" dirty="0"/>
            </a:br>
            <a:r>
              <a:rPr lang="ru-RU" b="1" dirty="0" err="1"/>
              <a:t>калыптандыруу</a:t>
            </a:r>
            <a:r>
              <a:rPr lang="ru-RU" b="1" dirty="0"/>
              <a:t> </a:t>
            </a:r>
            <a:r>
              <a:rPr lang="ru-RU" b="1" dirty="0" err="1"/>
              <a:t>көйгөйүн</a:t>
            </a:r>
            <a:r>
              <a:rPr lang="ru-RU" b="1" dirty="0"/>
              <a:t> </a:t>
            </a:r>
            <a:r>
              <a:rPr lang="ru-RU" b="1" dirty="0" err="1"/>
              <a:t>дүйнө</a:t>
            </a:r>
            <a:r>
              <a:rPr lang="ru-RU" b="1" dirty="0"/>
              <a:t> </a:t>
            </a:r>
            <a:r>
              <a:rPr lang="ru-RU" b="1" dirty="0" err="1"/>
              <a:t>жүзүндө</a:t>
            </a:r>
            <a:r>
              <a:rPr lang="ru-RU" b="1" dirty="0"/>
              <a:t> </a:t>
            </a:r>
            <a:r>
              <a:rPr lang="ru-RU" b="1" dirty="0" err="1"/>
              <a:t>көптөгөн</a:t>
            </a:r>
            <a:r>
              <a:rPr lang="ru-RU" b="1" dirty="0"/>
              <a:t> </a:t>
            </a:r>
            <a:r>
              <a:rPr lang="ru-RU" b="1" dirty="0" err="1"/>
              <a:t>окумуштуулар</a:t>
            </a:r>
            <a:r>
              <a:rPr lang="ru-RU" b="1" dirty="0"/>
              <a:t> </a:t>
            </a:r>
            <a:r>
              <a:rPr lang="ru-RU" b="1" dirty="0" err="1" smtClean="0"/>
              <a:t>активдүү</a:t>
            </a:r>
            <a:r>
              <a:rPr lang="ru-RU" b="1" dirty="0"/>
              <a:t> </a:t>
            </a:r>
            <a:r>
              <a:rPr lang="ru-RU" b="1" dirty="0" err="1" smtClean="0"/>
              <a:t>талкулоодо</a:t>
            </a:r>
            <a:r>
              <a:rPr lang="ru-RU" b="1" dirty="0" smtClean="0"/>
              <a:t>.</a:t>
            </a:r>
          </a:p>
          <a:p>
            <a:pPr algn="ctr"/>
            <a:r>
              <a:rPr lang="ru-RU" b="1" dirty="0" smtClean="0"/>
              <a:t> </a:t>
            </a:r>
            <a:r>
              <a:rPr lang="ru-RU" b="1" dirty="0"/>
              <a:t>А. </a:t>
            </a:r>
            <a:r>
              <a:rPr lang="ru-RU" b="1" dirty="0" err="1"/>
              <a:t>Моронинин</a:t>
            </a:r>
            <a:r>
              <a:rPr lang="ru-RU" b="1" dirty="0"/>
              <a:t> </a:t>
            </a:r>
            <a:r>
              <a:rPr lang="ru-RU" b="1" dirty="0" err="1"/>
              <a:t>көз</a:t>
            </a:r>
            <a:r>
              <a:rPr lang="ru-RU" b="1" dirty="0"/>
              <a:t> </a:t>
            </a:r>
            <a:r>
              <a:rPr lang="ru-RU" b="1" dirty="0" err="1"/>
              <a:t>карашы</a:t>
            </a:r>
            <a:r>
              <a:rPr lang="ru-RU" b="1" dirty="0"/>
              <a:t> </a:t>
            </a:r>
            <a:r>
              <a:rPr lang="ru-RU" b="1" dirty="0" err="1"/>
              <a:t>боюнча</a:t>
            </a:r>
            <a:r>
              <a:rPr lang="ru-RU" b="1" dirty="0"/>
              <a:t>: «</a:t>
            </a:r>
            <a:r>
              <a:rPr lang="ru-RU" b="1" dirty="0" err="1"/>
              <a:t>мектептин</a:t>
            </a:r>
            <a:r>
              <a:rPr lang="ru-RU" b="1" dirty="0"/>
              <a:t> </a:t>
            </a:r>
            <a:r>
              <a:rPr lang="ru-RU" b="1" dirty="0" err="1"/>
              <a:t>милдети</a:t>
            </a:r>
            <a:r>
              <a:rPr lang="ru-RU" b="1" dirty="0"/>
              <a:t> </a:t>
            </a:r>
            <a:r>
              <a:rPr lang="ru-RU" b="1" dirty="0" err="1"/>
              <a:t>балага</a:t>
            </a:r>
            <a:r>
              <a:rPr lang="ru-RU" b="1" dirty="0"/>
              <a:t/>
            </a:r>
            <a:br>
              <a:rPr lang="ru-RU" b="1" dirty="0"/>
            </a:br>
            <a:r>
              <a:rPr lang="ru-RU" b="1" dirty="0" err="1"/>
              <a:t>жаратылыш</a:t>
            </a:r>
            <a:r>
              <a:rPr lang="ru-RU" b="1" dirty="0"/>
              <a:t> </a:t>
            </a:r>
            <a:r>
              <a:rPr lang="ru-RU" b="1" dirty="0" err="1"/>
              <a:t>чөйрөсү</a:t>
            </a:r>
            <a:r>
              <a:rPr lang="ru-RU" b="1" dirty="0"/>
              <a:t> </a:t>
            </a:r>
            <a:r>
              <a:rPr lang="ru-RU" b="1" dirty="0" err="1"/>
              <a:t>менен</a:t>
            </a:r>
            <a:r>
              <a:rPr lang="ru-RU" b="1" dirty="0"/>
              <a:t> </a:t>
            </a:r>
            <a:r>
              <a:rPr lang="ru-RU" b="1" dirty="0" err="1"/>
              <a:t>туураа</a:t>
            </a:r>
            <a:r>
              <a:rPr lang="ru-RU" b="1" dirty="0"/>
              <a:t> </a:t>
            </a:r>
            <a:r>
              <a:rPr lang="ru-RU" b="1" dirty="0" err="1"/>
              <a:t>мамиле</a:t>
            </a:r>
            <a:r>
              <a:rPr lang="ru-RU" b="1" dirty="0"/>
              <a:t> </a:t>
            </a:r>
            <a:r>
              <a:rPr lang="ru-RU" b="1" dirty="0" err="1"/>
              <a:t>түзгөнгө</a:t>
            </a:r>
            <a:r>
              <a:rPr lang="ru-RU" b="1" dirty="0"/>
              <a:t> </a:t>
            </a:r>
            <a:r>
              <a:rPr lang="ru-RU" b="1" dirty="0" err="1"/>
              <a:t>жардам</a:t>
            </a:r>
            <a:r>
              <a:rPr lang="ru-RU" b="1" dirty="0"/>
              <a:t> </a:t>
            </a:r>
            <a:r>
              <a:rPr lang="ru-RU" b="1" dirty="0" err="1"/>
              <a:t>берүүгө</a:t>
            </a:r>
            <a:r>
              <a:rPr lang="ru-RU" b="1" dirty="0"/>
              <a:t> </a:t>
            </a:r>
            <a:r>
              <a:rPr lang="ru-RU" b="1" dirty="0" err="1" smtClean="0"/>
              <a:t>аракет</a:t>
            </a:r>
            <a:r>
              <a:rPr lang="ru-RU" b="1" dirty="0"/>
              <a:t> </a:t>
            </a:r>
            <a:r>
              <a:rPr lang="ru-RU" b="1" dirty="0" err="1" smtClean="0"/>
              <a:t>кылуудан</a:t>
            </a:r>
            <a:r>
              <a:rPr lang="ru-RU" b="1" dirty="0" smtClean="0"/>
              <a:t> </a:t>
            </a:r>
            <a:r>
              <a:rPr lang="ru-RU" b="1" dirty="0" err="1"/>
              <a:t>турат</a:t>
            </a:r>
            <a:r>
              <a:rPr lang="ru-RU" b="1" dirty="0" smtClean="0"/>
              <a:t>»</a:t>
            </a:r>
          </a:p>
          <a:p>
            <a:pPr algn="ctr"/>
            <a:r>
              <a:rPr lang="ru-RU" dirty="0" smtClean="0"/>
              <a:t> </a:t>
            </a:r>
            <a:r>
              <a:rPr lang="ru-RU" dirty="0"/>
              <a:t/>
            </a:r>
            <a:br>
              <a:rPr lang="ru-RU" dirty="0"/>
            </a:br>
            <a:endParaRPr lang="en-US" dirty="0"/>
          </a:p>
        </p:txBody>
      </p:sp>
      <p:sp>
        <p:nvSpPr>
          <p:cNvPr id="5" name="Текст 4"/>
          <p:cNvSpPr>
            <a:spLocks noGrp="1"/>
          </p:cNvSpPr>
          <p:nvPr>
            <p:ph type="body" sz="quarter" idx="3"/>
          </p:nvPr>
        </p:nvSpPr>
        <p:spPr>
          <a:xfrm flipH="1">
            <a:off x="-2417736" y="1969475"/>
            <a:ext cx="232475" cy="576262"/>
          </a:xfrm>
        </p:spPr>
        <p:txBody>
          <a:bodyPr/>
          <a:lstStyle/>
          <a:p>
            <a:endParaRPr lang="en-US" sz="200" dirty="0"/>
          </a:p>
        </p:txBody>
      </p:sp>
      <p:sp>
        <p:nvSpPr>
          <p:cNvPr id="7" name="Объект 6"/>
          <p:cNvSpPr>
            <a:spLocks noGrp="1"/>
          </p:cNvSpPr>
          <p:nvPr>
            <p:ph sz="quarter" idx="4"/>
          </p:nvPr>
        </p:nvSpPr>
        <p:spPr>
          <a:xfrm>
            <a:off x="13030198" y="2545738"/>
            <a:ext cx="45719" cy="3354060"/>
          </a:xfrm>
        </p:spPr>
        <p:txBody>
          <a:bodyPr/>
          <a:lstStyle/>
          <a:p>
            <a:endParaRPr lang="en-US" dirty="0"/>
          </a:p>
        </p:txBody>
      </p:sp>
    </p:spTree>
    <p:extLst>
      <p:ext uri="{BB962C8B-B14F-4D97-AF65-F5344CB8AC3E}">
        <p14:creationId xmlns:p14="http://schemas.microsoft.com/office/powerpoint/2010/main" xmlns="" val="40825732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en-US" dirty="0"/>
          </a:p>
        </p:txBody>
      </p:sp>
      <p:sp>
        <p:nvSpPr>
          <p:cNvPr id="3" name="Подзаголовок 2"/>
          <p:cNvSpPr>
            <a:spLocks noGrp="1"/>
          </p:cNvSpPr>
          <p:nvPr>
            <p:ph type="subTitle" idx="1"/>
          </p:nvPr>
        </p:nvSpPr>
        <p:spPr/>
        <p:txBody>
          <a:bodyPr/>
          <a:lstStyle/>
          <a:p>
            <a:endParaRPr lang="en-US" dirty="0"/>
          </a:p>
        </p:txBody>
      </p:sp>
      <p:sp>
        <p:nvSpPr>
          <p:cNvPr id="4" name="Прямоугольник 3"/>
          <p:cNvSpPr/>
          <p:nvPr/>
        </p:nvSpPr>
        <p:spPr>
          <a:xfrm>
            <a:off x="0" y="0"/>
            <a:ext cx="12192000" cy="6858000"/>
          </a:xfrm>
          <a:prstGeom prst="rect">
            <a:avLst/>
          </a:prstGeom>
          <a:solidFill>
            <a:schemeClr val="bg1">
              <a:lumMod val="50000"/>
            </a:schemeClr>
          </a:solidFill>
          <a:ln>
            <a:solidFill>
              <a:srgbClr val="FF0000"/>
            </a:solidFill>
          </a:ln>
          <a:effectLst>
            <a:glow rad="228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790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Рисунок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3511"/>
            <a:ext cx="12192000" cy="685800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618546" y="3130997"/>
            <a:ext cx="1907430" cy="2209523"/>
          </a:xfrm>
          <a:prstGeom prst="rect">
            <a:avLst/>
          </a:prstGeom>
          <a:effectLst>
            <a:outerShdw blurRad="50800" dist="38100" algn="l" rotWithShape="0">
              <a:prstClr val="black">
                <a:alpha val="40000"/>
              </a:prstClr>
            </a:outerShdw>
          </a:effectLst>
        </p:spPr>
      </p:pic>
      <p:sp>
        <p:nvSpPr>
          <p:cNvPr id="7" name="Заголовок 1"/>
          <p:cNvSpPr txBox="1">
            <a:spLocks/>
          </p:cNvSpPr>
          <p:nvPr/>
        </p:nvSpPr>
        <p:spPr>
          <a:xfrm>
            <a:off x="220516" y="1946631"/>
            <a:ext cx="7740143" cy="3679254"/>
          </a:xfrm>
          <a:prstGeom prst="rect">
            <a:avLst/>
          </a:prstGeom>
          <a:solidFill>
            <a:schemeClr val="accent6">
              <a:lumMod val="60000"/>
              <a:lumOff val="40000"/>
            </a:schemeClr>
          </a:solidFill>
          <a:ln>
            <a:noFill/>
          </a:ln>
          <a:effectLst>
            <a:glow rad="228600">
              <a:schemeClr val="accent1">
                <a:satMod val="175000"/>
                <a:alpha val="40000"/>
              </a:schemeClr>
            </a:glow>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4100" b="1" i="1" dirty="0" smtClean="0"/>
              <a:t>«</a:t>
            </a:r>
            <a:r>
              <a:rPr lang="ru-RU" sz="4100" b="1" i="1" dirty="0" err="1" smtClean="0"/>
              <a:t>Кыргыз</a:t>
            </a:r>
            <a:r>
              <a:rPr lang="ru-RU" sz="4100" b="1" i="1" dirty="0" smtClean="0"/>
              <a:t> </a:t>
            </a:r>
            <a:r>
              <a:rPr lang="ru-RU" sz="4100" b="1" i="1" dirty="0" err="1" smtClean="0"/>
              <a:t>адабиятын</a:t>
            </a:r>
            <a:r>
              <a:rPr lang="ru-RU" sz="4100" b="1" i="1" dirty="0" smtClean="0"/>
              <a:t> </a:t>
            </a:r>
            <a:r>
              <a:rPr lang="ru-RU" sz="4100" b="1" i="1" dirty="0" err="1" smtClean="0"/>
              <a:t>окутуу</a:t>
            </a:r>
            <a:r>
              <a:rPr lang="ru-RU" sz="4100" b="1" i="1" dirty="0" smtClean="0"/>
              <a:t> </a:t>
            </a:r>
            <a:r>
              <a:rPr lang="ru-RU" sz="4100" b="1" i="1" dirty="0" err="1" smtClean="0"/>
              <a:t>процессинде</a:t>
            </a:r>
            <a:r>
              <a:rPr lang="ru-RU" sz="4100" b="1" i="1" dirty="0" smtClean="0"/>
              <a:t> </a:t>
            </a:r>
            <a:r>
              <a:rPr lang="ru-RU" sz="4100" b="1" i="1" dirty="0" err="1" smtClean="0"/>
              <a:t>окуучулардын</a:t>
            </a:r>
            <a:r>
              <a:rPr lang="ru-RU" sz="4100" b="1" i="1" dirty="0" smtClean="0"/>
              <a:t> </a:t>
            </a:r>
            <a:r>
              <a:rPr lang="ru-RU" sz="4100" b="1" i="1" dirty="0" err="1" smtClean="0"/>
              <a:t>экологиялык</a:t>
            </a:r>
            <a:r>
              <a:rPr lang="ru-RU" sz="4100" b="1" i="1" dirty="0" smtClean="0"/>
              <a:t> </a:t>
            </a:r>
            <a:r>
              <a:rPr lang="ru-RU" sz="4100" b="1" i="1" dirty="0" err="1" smtClean="0"/>
              <a:t>маданиятын</a:t>
            </a:r>
            <a:r>
              <a:rPr lang="ru-RU" sz="4100" b="1" i="1" dirty="0" smtClean="0"/>
              <a:t> </a:t>
            </a:r>
            <a:r>
              <a:rPr lang="ru-RU" sz="4100" b="1" i="1" dirty="0" err="1" smtClean="0"/>
              <a:t>калыптандыруу</a:t>
            </a:r>
            <a:r>
              <a:rPr lang="ru-RU" sz="4100" b="1" i="1" dirty="0" smtClean="0"/>
              <a:t>»</a:t>
            </a:r>
          </a:p>
          <a:p>
            <a:pPr algn="ctr"/>
            <a:endParaRPr lang="en-US" b="1" i="1" dirty="0"/>
          </a:p>
        </p:txBody>
      </p:sp>
      <p:pic>
        <p:nvPicPr>
          <p:cNvPr id="8" name="Рисунок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56837" y="-1248817"/>
            <a:ext cx="6667500" cy="4143375"/>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40520" y="5968992"/>
            <a:ext cx="6400799" cy="923330"/>
          </a:xfrm>
          <a:prstGeom prst="rect">
            <a:avLst/>
          </a:prstGeom>
          <a:solidFill>
            <a:schemeClr val="accent6">
              <a:lumMod val="60000"/>
              <a:lumOff val="40000"/>
            </a:schemeClr>
          </a:solidFill>
          <a:ln>
            <a:solidFill>
              <a:srgbClr val="FF0000"/>
            </a:solidFill>
          </a:ln>
          <a:effectLst>
            <a:outerShdw blurRad="50800" dist="38100" dir="16200000" rotWithShape="0">
              <a:prstClr val="black">
                <a:alpha val="40000"/>
              </a:prstClr>
            </a:outerShdw>
          </a:effectLst>
          <a:scene3d>
            <a:camera prst="orthographicFront"/>
            <a:lightRig rig="threePt" dir="t"/>
          </a:scene3d>
          <a:sp3d>
            <a:bevelT w="114300" prst="artDeco"/>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ru-RU" b="1" dirty="0" err="1" smtClean="0"/>
              <a:t>Аткарган</a:t>
            </a:r>
            <a:r>
              <a:rPr lang="ru-RU" b="1" dirty="0" smtClean="0"/>
              <a:t>:       </a:t>
            </a:r>
            <a:r>
              <a:rPr lang="ru-RU" b="1" dirty="0" err="1" smtClean="0"/>
              <a:t>Шамбетова</a:t>
            </a:r>
            <a:r>
              <a:rPr lang="ru-RU" b="1" dirty="0" smtClean="0"/>
              <a:t> </a:t>
            </a:r>
            <a:r>
              <a:rPr lang="ru-RU" b="1" dirty="0" err="1" smtClean="0"/>
              <a:t>Эркеайым</a:t>
            </a:r>
            <a:r>
              <a:rPr lang="ru-RU" b="1" dirty="0"/>
              <a:t>,</a:t>
            </a:r>
            <a:endParaRPr lang="ru-RU" b="1" dirty="0" smtClean="0"/>
          </a:p>
          <a:p>
            <a:r>
              <a:rPr lang="ru-RU" b="1" dirty="0"/>
              <a:t> </a:t>
            </a:r>
            <a:r>
              <a:rPr lang="ru-RU" b="1" dirty="0" smtClean="0"/>
              <a:t>                        </a:t>
            </a:r>
            <a:r>
              <a:rPr lang="ru-RU" b="1" dirty="0" err="1" smtClean="0"/>
              <a:t>Майрамбекова</a:t>
            </a:r>
            <a:r>
              <a:rPr lang="ru-RU" b="1" dirty="0" smtClean="0"/>
              <a:t> </a:t>
            </a:r>
            <a:r>
              <a:rPr lang="ru-RU" b="1" dirty="0" err="1" smtClean="0"/>
              <a:t>Айпери</a:t>
            </a:r>
            <a:r>
              <a:rPr lang="ru-RU" b="1" dirty="0" smtClean="0"/>
              <a:t>.</a:t>
            </a:r>
          </a:p>
          <a:p>
            <a:r>
              <a:rPr lang="ru-RU" b="1" dirty="0" err="1" smtClean="0"/>
              <a:t>Жетектеген</a:t>
            </a:r>
            <a:r>
              <a:rPr lang="ru-RU" b="1" dirty="0" smtClean="0"/>
              <a:t>:  </a:t>
            </a:r>
            <a:r>
              <a:rPr lang="ru-RU" b="1" dirty="0" err="1" smtClean="0"/>
              <a:t>Абдырахманова</a:t>
            </a:r>
            <a:r>
              <a:rPr lang="ru-RU" b="1" dirty="0" smtClean="0"/>
              <a:t> </a:t>
            </a:r>
            <a:r>
              <a:rPr lang="ru-RU" b="1" dirty="0" err="1" smtClean="0"/>
              <a:t>Салия</a:t>
            </a:r>
            <a:r>
              <a:rPr lang="ru-RU" b="1" dirty="0"/>
              <a:t> </a:t>
            </a:r>
            <a:r>
              <a:rPr lang="ru-RU" b="1" dirty="0" err="1" smtClean="0"/>
              <a:t>Джумабаевна</a:t>
            </a:r>
            <a:r>
              <a:rPr lang="ru-RU" b="1" dirty="0" smtClean="0"/>
              <a:t>.</a:t>
            </a:r>
            <a:endParaRPr lang="ru-RU" b="1" dirty="0"/>
          </a:p>
        </p:txBody>
      </p:sp>
      <p:pic>
        <p:nvPicPr>
          <p:cNvPr id="10" name="Рисунок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10800000" flipH="1">
            <a:off x="-3256547" y="3463221"/>
            <a:ext cx="663903" cy="1659069"/>
          </a:xfrm>
          <a:prstGeom prst="rect">
            <a:avLst/>
          </a:prstGeom>
          <a:effectLst>
            <a:outerShdw blurRad="50800" dist="38100" dir="5400000" algn="t" rotWithShape="0">
              <a:prstClr val="black">
                <a:alpha val="40000"/>
              </a:prstClr>
            </a:outerShdw>
          </a:effectLst>
        </p:spPr>
      </p:pic>
      <p:pic>
        <p:nvPicPr>
          <p:cNvPr id="11" name="Рисунок 10"/>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5621179" y="3494451"/>
            <a:ext cx="2840774" cy="33176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Рисунок 13"/>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310283" y="981634"/>
            <a:ext cx="3644152" cy="4922027"/>
          </a:xfrm>
          <a:prstGeom prst="ellipse">
            <a:avLst/>
          </a:prstGeom>
          <a:ln>
            <a:noFill/>
          </a:ln>
          <a:effectLst>
            <a:glow rad="228600">
              <a:schemeClr val="accent1">
                <a:satMod val="175000"/>
                <a:alpha val="40000"/>
              </a:schemeClr>
            </a:glow>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xmlns="" val="509531891"/>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j2.jpg"/>
          <p:cNvPicPr>
            <a:picLocks noGrp="1" noChangeAspect="1"/>
          </p:cNvPicPr>
          <p:nvPr>
            <p:ph sz="half" idx="1"/>
          </p:nvPr>
        </p:nvPicPr>
        <p:blipFill>
          <a:blip r:embed="rId2"/>
          <a:stretch>
            <a:fillRect/>
          </a:stretch>
        </p:blipFill>
        <p:spPr>
          <a:xfrm>
            <a:off x="0" y="0"/>
            <a:ext cx="12192000" cy="6858000"/>
          </a:xfrm>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Содержимое 3"/>
          <p:cNvSpPr>
            <a:spLocks noGrp="1"/>
          </p:cNvSpPr>
          <p:nvPr>
            <p:ph sz="half" idx="2"/>
          </p:nvPr>
        </p:nvSpPr>
        <p:spPr>
          <a:xfrm>
            <a:off x="5695719" y="1211855"/>
            <a:ext cx="6256429" cy="5102454"/>
          </a:xfrm>
          <a:solidFill>
            <a:schemeClr val="accent2">
              <a:lumMod val="60000"/>
              <a:lumOff val="4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lnSpcReduction="10000"/>
          </a:bodyPr>
          <a:lstStyle/>
          <a:p>
            <a:pPr algn="ctr"/>
            <a:r>
              <a:rPr lang="ru-RU" dirty="0"/>
              <a:t>КМШ, Канада, Англия, Швеция </a:t>
            </a:r>
            <a:r>
              <a:rPr lang="ru-RU" dirty="0" err="1"/>
              <a:t>ж.б</a:t>
            </a:r>
            <a:r>
              <a:rPr lang="ru-RU" dirty="0"/>
              <a:t>. </a:t>
            </a:r>
            <a:r>
              <a:rPr lang="ru-RU" dirty="0" err="1"/>
              <a:t>өлкөлөрдө</a:t>
            </a:r>
            <a:r>
              <a:rPr lang="ru-RU" dirty="0"/>
              <a:t> </a:t>
            </a:r>
            <a:r>
              <a:rPr lang="ru-RU" dirty="0" err="1" smtClean="0"/>
              <a:t>экологиялык</a:t>
            </a:r>
            <a:r>
              <a:rPr lang="ru-RU" dirty="0"/>
              <a:t> </a:t>
            </a:r>
            <a:r>
              <a:rPr lang="ru-RU" dirty="0" err="1" smtClean="0"/>
              <a:t>маданиятты</a:t>
            </a:r>
            <a:r>
              <a:rPr lang="ru-RU" dirty="0" smtClean="0"/>
              <a:t> </a:t>
            </a:r>
            <a:r>
              <a:rPr lang="ru-RU" dirty="0" err="1"/>
              <a:t>калыптандырууга</a:t>
            </a:r>
            <a:r>
              <a:rPr lang="ru-RU" dirty="0"/>
              <a:t> </a:t>
            </a:r>
            <a:r>
              <a:rPr lang="ru-RU" dirty="0" err="1"/>
              <a:t>артыкчылыктуу</a:t>
            </a:r>
            <a:r>
              <a:rPr lang="ru-RU" dirty="0"/>
              <a:t> </a:t>
            </a:r>
            <a:r>
              <a:rPr lang="ru-RU" dirty="0" err="1" smtClean="0"/>
              <a:t>болуп</a:t>
            </a:r>
            <a:r>
              <a:rPr lang="ru-RU" dirty="0"/>
              <a:t> </a:t>
            </a:r>
            <a:r>
              <a:rPr lang="ru-RU" dirty="0" err="1" smtClean="0"/>
              <a:t>сабактын</a:t>
            </a:r>
            <a:r>
              <a:rPr lang="ru-RU" dirty="0" smtClean="0"/>
              <a:t> </a:t>
            </a:r>
            <a:r>
              <a:rPr lang="ru-RU" dirty="0" err="1" smtClean="0"/>
              <a:t>түздөн-түз</a:t>
            </a:r>
            <a:r>
              <a:rPr lang="ru-RU" dirty="0"/>
              <a:t> </a:t>
            </a:r>
            <a:r>
              <a:rPr lang="ru-RU" dirty="0" err="1" smtClean="0"/>
              <a:t>жаратылышта</a:t>
            </a:r>
            <a:r>
              <a:rPr lang="ru-RU" dirty="0" smtClean="0"/>
              <a:t> </a:t>
            </a:r>
            <a:r>
              <a:rPr lang="ru-RU" dirty="0" err="1"/>
              <a:t>өтүүсү</a:t>
            </a:r>
            <a:r>
              <a:rPr lang="ru-RU" dirty="0"/>
              <a:t>, </a:t>
            </a:r>
            <a:r>
              <a:rPr lang="ru-RU" dirty="0" err="1"/>
              <a:t>негизин</a:t>
            </a:r>
            <a:r>
              <a:rPr lang="ru-RU" dirty="0"/>
              <a:t> </a:t>
            </a:r>
            <a:r>
              <a:rPr lang="ru-RU" dirty="0" err="1"/>
              <a:t>жаратылышты</a:t>
            </a:r>
            <a:r>
              <a:rPr lang="ru-RU" dirty="0"/>
              <a:t> </a:t>
            </a:r>
            <a:r>
              <a:rPr lang="ru-RU" dirty="0" err="1"/>
              <a:t>эмоционалдуу</a:t>
            </a:r>
            <a:r>
              <a:rPr lang="ru-RU" dirty="0"/>
              <a:t> </a:t>
            </a:r>
            <a:r>
              <a:rPr lang="ru-RU" dirty="0" err="1"/>
              <a:t>кабыл</a:t>
            </a:r>
            <a:r>
              <a:rPr lang="ru-RU" dirty="0"/>
              <a:t> </a:t>
            </a:r>
            <a:r>
              <a:rPr lang="ru-RU" dirty="0" err="1" smtClean="0"/>
              <a:t>алуу</a:t>
            </a:r>
            <a:r>
              <a:rPr lang="ru-RU" dirty="0"/>
              <a:t> </a:t>
            </a:r>
            <a:r>
              <a:rPr lang="ru-RU" dirty="0" err="1" smtClean="0"/>
              <a:t>түзгөн</a:t>
            </a:r>
            <a:r>
              <a:rPr lang="ru-RU" dirty="0" smtClean="0"/>
              <a:t> </a:t>
            </a:r>
            <a:r>
              <a:rPr lang="ru-RU" dirty="0" err="1"/>
              <a:t>экологиялык</a:t>
            </a:r>
            <a:r>
              <a:rPr lang="ru-RU" dirty="0"/>
              <a:t> </a:t>
            </a:r>
            <a:r>
              <a:rPr lang="ru-RU" dirty="0" err="1"/>
              <a:t>оюндар</a:t>
            </a:r>
            <a:r>
              <a:rPr lang="ru-RU" dirty="0"/>
              <a:t>, </a:t>
            </a:r>
            <a:r>
              <a:rPr lang="ru-RU" dirty="0" err="1"/>
              <a:t>атайын</a:t>
            </a:r>
            <a:r>
              <a:rPr lang="ru-RU" dirty="0"/>
              <a:t> </a:t>
            </a:r>
            <a:r>
              <a:rPr lang="ru-RU" dirty="0" err="1"/>
              <a:t>бөлүнгөн</a:t>
            </a:r>
            <a:r>
              <a:rPr lang="ru-RU" dirty="0"/>
              <a:t> </a:t>
            </a:r>
            <a:r>
              <a:rPr lang="ru-RU" dirty="0" err="1"/>
              <a:t>күндөр</a:t>
            </a:r>
            <a:r>
              <a:rPr lang="ru-RU" dirty="0"/>
              <a:t> </a:t>
            </a:r>
            <a:r>
              <a:rPr lang="ru-RU" dirty="0" err="1"/>
              <a:t>жана</a:t>
            </a:r>
            <a:r>
              <a:rPr lang="ru-RU" dirty="0"/>
              <a:t> </a:t>
            </a:r>
            <a:r>
              <a:rPr lang="ru-RU" dirty="0" err="1"/>
              <a:t>долбоорлор</a:t>
            </a:r>
            <a:r>
              <a:rPr lang="ru-RU" dirty="0"/>
              <a:t> </a:t>
            </a:r>
            <a:r>
              <a:rPr lang="ru-RU" dirty="0" err="1" smtClean="0"/>
              <a:t>өткөн</a:t>
            </a:r>
            <a:r>
              <a:rPr lang="ru-RU" dirty="0"/>
              <a:t> </a:t>
            </a:r>
            <a:r>
              <a:rPr lang="ru-RU" dirty="0" err="1" smtClean="0"/>
              <a:t>жумалар</a:t>
            </a:r>
            <a:r>
              <a:rPr lang="ru-RU" dirty="0" smtClean="0"/>
              <a:t> </a:t>
            </a:r>
            <a:r>
              <a:rPr lang="ru-RU" dirty="0" err="1"/>
              <a:t>эсептелинет</a:t>
            </a:r>
            <a:r>
              <a:rPr lang="ru-RU" dirty="0"/>
              <a:t>. </a:t>
            </a:r>
            <a:r>
              <a:rPr lang="ru-RU" dirty="0" err="1"/>
              <a:t>Германияда</a:t>
            </a:r>
            <a:r>
              <a:rPr lang="ru-RU" dirty="0"/>
              <a:t> </a:t>
            </a:r>
            <a:r>
              <a:rPr lang="ru-RU" dirty="0" smtClean="0"/>
              <a:t>ар </a:t>
            </a:r>
            <a:r>
              <a:rPr lang="ru-RU" dirty="0" err="1" smtClean="0"/>
              <a:t>бир</a:t>
            </a:r>
            <a:r>
              <a:rPr lang="ru-RU" dirty="0" smtClean="0"/>
              <a:t> </a:t>
            </a:r>
            <a:r>
              <a:rPr lang="ru-RU" dirty="0" err="1"/>
              <a:t>адамдын</a:t>
            </a:r>
            <a:r>
              <a:rPr lang="ru-RU" dirty="0"/>
              <a:t> </a:t>
            </a:r>
            <a:r>
              <a:rPr lang="ru-RU" dirty="0" err="1"/>
              <a:t>жаратылышка</a:t>
            </a:r>
            <a:r>
              <a:rPr lang="ru-RU" dirty="0"/>
              <a:t> </a:t>
            </a:r>
            <a:r>
              <a:rPr lang="ru-RU" dirty="0" smtClean="0"/>
              <a:t>карата </a:t>
            </a:r>
            <a:r>
              <a:rPr lang="ru-RU" dirty="0" err="1" smtClean="0"/>
              <a:t>жүрүм-турумдарына</a:t>
            </a:r>
            <a:r>
              <a:rPr lang="ru-RU" dirty="0" smtClean="0"/>
              <a:t> </a:t>
            </a:r>
            <a:r>
              <a:rPr lang="ru-RU" dirty="0" err="1"/>
              <a:t>мисалы</a:t>
            </a:r>
            <a:r>
              <a:rPr lang="ru-RU" dirty="0"/>
              <a:t>, </a:t>
            </a:r>
            <a:r>
              <a:rPr lang="ru-RU" dirty="0" err="1"/>
              <a:t>таштандыны</a:t>
            </a:r>
            <a:r>
              <a:rPr lang="ru-RU" dirty="0"/>
              <a:t> кайра </a:t>
            </a:r>
            <a:r>
              <a:rPr lang="ru-RU" dirty="0" err="1"/>
              <a:t>иштетүү</a:t>
            </a:r>
            <a:r>
              <a:rPr lang="ru-RU" dirty="0"/>
              <a:t> </a:t>
            </a:r>
            <a:r>
              <a:rPr lang="ru-RU" dirty="0" err="1"/>
              <a:t>көйгөйүнө</a:t>
            </a:r>
            <a:r>
              <a:rPr lang="ru-RU" dirty="0"/>
              <a:t> </a:t>
            </a:r>
            <a:r>
              <a:rPr lang="ru-RU" dirty="0" err="1"/>
              <a:t>чоң</a:t>
            </a:r>
            <a:r>
              <a:rPr lang="ru-RU" dirty="0"/>
              <a:t/>
            </a:r>
            <a:br>
              <a:rPr lang="ru-RU" dirty="0"/>
            </a:br>
            <a:r>
              <a:rPr lang="ru-RU" dirty="0" err="1"/>
              <a:t>маани</a:t>
            </a:r>
            <a:r>
              <a:rPr lang="ru-RU" dirty="0"/>
              <a:t> </a:t>
            </a:r>
            <a:r>
              <a:rPr lang="ru-RU" dirty="0" err="1"/>
              <a:t>беришет</a:t>
            </a:r>
            <a:r>
              <a:rPr lang="ru-RU" dirty="0"/>
              <a:t>. </a:t>
            </a:r>
            <a:r>
              <a:rPr lang="ru-RU" dirty="0" err="1"/>
              <a:t>Россияда</a:t>
            </a:r>
            <a:r>
              <a:rPr lang="ru-RU" dirty="0"/>
              <a:t> 1990-жылы </a:t>
            </a:r>
            <a:r>
              <a:rPr lang="ru-RU" dirty="0" err="1"/>
              <a:t>экологиялык</a:t>
            </a:r>
            <a:r>
              <a:rPr lang="ru-RU" dirty="0"/>
              <a:t> </a:t>
            </a:r>
            <a:r>
              <a:rPr lang="ru-RU" dirty="0" err="1" smtClean="0"/>
              <a:t>билим</a:t>
            </a:r>
            <a:r>
              <a:rPr lang="ru-RU" dirty="0"/>
              <a:t> </a:t>
            </a:r>
            <a:r>
              <a:rPr lang="ru-RU" dirty="0" err="1" smtClean="0"/>
              <a:t>берүү</a:t>
            </a:r>
            <a:r>
              <a:rPr lang="ru-RU" dirty="0"/>
              <a:t> </a:t>
            </a:r>
            <a:r>
              <a:rPr lang="ru-RU" dirty="0" err="1" smtClean="0"/>
              <a:t>системасында</a:t>
            </a:r>
            <a:r>
              <a:rPr lang="ru-RU" dirty="0" smtClean="0"/>
              <a:t> </a:t>
            </a:r>
            <a:r>
              <a:rPr lang="ru-RU" dirty="0" err="1"/>
              <a:t>демилгелер</a:t>
            </a:r>
            <a:r>
              <a:rPr lang="ru-RU" dirty="0"/>
              <a:t>, </a:t>
            </a:r>
            <a:r>
              <a:rPr lang="ru-RU" dirty="0" err="1"/>
              <a:t>каржы</a:t>
            </a:r>
            <a:r>
              <a:rPr lang="ru-RU" dirty="0"/>
              <a:t>, </a:t>
            </a:r>
            <a:r>
              <a:rPr lang="ru-RU" dirty="0" err="1"/>
              <a:t>негизги</a:t>
            </a:r>
            <a:r>
              <a:rPr lang="ru-RU" dirty="0"/>
              <a:t> </a:t>
            </a:r>
            <a:r>
              <a:rPr lang="ru-RU" dirty="0" err="1"/>
              <a:t>багыттар</a:t>
            </a:r>
            <a:r>
              <a:rPr lang="ru-RU" dirty="0"/>
              <a:t>, </a:t>
            </a:r>
            <a:r>
              <a:rPr lang="ru-RU" dirty="0" err="1"/>
              <a:t>максаттар</a:t>
            </a:r>
            <a:r>
              <a:rPr lang="ru-RU" dirty="0"/>
              <a:t> </a:t>
            </a:r>
            <a:r>
              <a:rPr lang="ru-RU" dirty="0" err="1" smtClean="0"/>
              <a:t>аныкталган</a:t>
            </a:r>
            <a:r>
              <a:rPr lang="ru-RU" dirty="0"/>
              <a:t> </a:t>
            </a:r>
            <a:r>
              <a:rPr lang="ru-RU" dirty="0" smtClean="0"/>
              <a:t>«</a:t>
            </a:r>
            <a:r>
              <a:rPr lang="ru-RU" dirty="0" err="1" smtClean="0"/>
              <a:t>айлана-чөйрө</a:t>
            </a:r>
            <a:r>
              <a:rPr lang="ru-RU" dirty="0" smtClean="0"/>
              <a:t> </a:t>
            </a:r>
            <a:r>
              <a:rPr lang="ru-RU" dirty="0" err="1"/>
              <a:t>боюнча</a:t>
            </a:r>
            <a:r>
              <a:rPr lang="ru-RU" dirty="0"/>
              <a:t> </a:t>
            </a:r>
            <a:r>
              <a:rPr lang="ru-RU" dirty="0" err="1"/>
              <a:t>билим</a:t>
            </a:r>
            <a:r>
              <a:rPr lang="ru-RU" dirty="0"/>
              <a:t> </a:t>
            </a:r>
            <a:r>
              <a:rPr lang="ru-RU" dirty="0" err="1"/>
              <a:t>берүү</a:t>
            </a:r>
            <a:r>
              <a:rPr lang="ru-RU" dirty="0"/>
              <a:t> </a:t>
            </a:r>
            <a:r>
              <a:rPr lang="ru-RU" dirty="0" err="1"/>
              <a:t>тууралуу</a:t>
            </a:r>
            <a:r>
              <a:rPr lang="ru-RU" dirty="0"/>
              <a:t>» </a:t>
            </a:r>
            <a:r>
              <a:rPr lang="ru-RU" dirty="0" err="1"/>
              <a:t>улуттук</a:t>
            </a:r>
            <a:r>
              <a:rPr lang="ru-RU" dirty="0"/>
              <a:t> </a:t>
            </a:r>
            <a:r>
              <a:rPr lang="ru-RU" dirty="0" err="1"/>
              <a:t>мыйзам</a:t>
            </a:r>
            <a:r>
              <a:rPr lang="ru-RU" dirty="0"/>
              <a:t> </a:t>
            </a:r>
            <a:r>
              <a:rPr lang="ru-RU" dirty="0" err="1" smtClean="0"/>
              <a:t>кабыл</a:t>
            </a:r>
            <a:r>
              <a:rPr lang="ru-RU" dirty="0"/>
              <a:t> </a:t>
            </a:r>
            <a:r>
              <a:rPr lang="ru-RU" dirty="0" err="1" smtClean="0"/>
              <a:t>алынган</a:t>
            </a:r>
            <a:endParaRPr lang="ru-RU" dirty="0" smtClean="0"/>
          </a:p>
          <a:p>
            <a:pPr algn="ctr"/>
            <a:r>
              <a:rPr lang="ru-RU" dirty="0" smtClean="0"/>
              <a:t> </a:t>
            </a:r>
            <a:r>
              <a:rPr lang="ru-RU" dirty="0"/>
              <a:t/>
            </a:r>
            <a:br>
              <a:rPr lang="ru-RU" dirty="0"/>
            </a:br>
            <a:endParaRPr lang="ru-RU" b="1" dirty="0"/>
          </a:p>
        </p:txBody>
      </p:sp>
      <p:sp>
        <p:nvSpPr>
          <p:cNvPr id="6" name="Заголовок 1"/>
          <p:cNvSpPr>
            <a:spLocks noGrp="1"/>
          </p:cNvSpPr>
          <p:nvPr>
            <p:ph type="title"/>
          </p:nvPr>
        </p:nvSpPr>
        <p:spPr>
          <a:xfrm flipH="1">
            <a:off x="5519449" y="117334"/>
            <a:ext cx="6455885" cy="830117"/>
          </a:xfrm>
          <a:solidFill>
            <a:schemeClr val="accent2">
              <a:lumMod val="40000"/>
              <a:lumOff val="6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ky-KG" dirty="0" smtClean="0"/>
              <a:t>Башка өлкөлөрдө</a:t>
            </a:r>
            <a:endParaRPr lang="en-US" dirty="0"/>
          </a:p>
        </p:txBody>
      </p:sp>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59264" y="333130"/>
            <a:ext cx="4670368" cy="3060064"/>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pic>
        <p:nvPicPr>
          <p:cNvPr id="8" name="Рисунок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59264" y="3646582"/>
            <a:ext cx="4670368" cy="3154667"/>
          </a:xfrm>
          <a:prstGeom prst="rect">
            <a:avLst/>
          </a:prstGeom>
          <a:ln>
            <a:noFill/>
          </a:ln>
          <a:effectLst>
            <a:glow rad="228600">
              <a:schemeClr val="accent2">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ln>
            <a:solidFill>
              <a:schemeClr val="accent1"/>
            </a:solid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Заголовок 1"/>
          <p:cNvSpPr>
            <a:spLocks noGrp="1"/>
          </p:cNvSpPr>
          <p:nvPr>
            <p:ph type="title"/>
          </p:nvPr>
        </p:nvSpPr>
        <p:spPr>
          <a:xfrm>
            <a:off x="2024350" y="312830"/>
            <a:ext cx="9076764" cy="1280890"/>
          </a:xfrm>
          <a:solidFill>
            <a:schemeClr val="accent5">
              <a:lumMod val="40000"/>
              <a:lumOff val="60000"/>
            </a:schemeClr>
          </a:solid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ky-KG" b="1" u="sng" dirty="0" smtClean="0"/>
              <a:t>Өлкөдөгү жагдай</a:t>
            </a:r>
            <a:endParaRPr lang="en-US" b="1" u="sng" dirty="0"/>
          </a:p>
        </p:txBody>
      </p:sp>
      <p:sp>
        <p:nvSpPr>
          <p:cNvPr id="3" name="Текст 2"/>
          <p:cNvSpPr>
            <a:spLocks noGrp="1"/>
          </p:cNvSpPr>
          <p:nvPr>
            <p:ph type="body" idx="1"/>
          </p:nvPr>
        </p:nvSpPr>
        <p:spPr>
          <a:xfrm flipV="1">
            <a:off x="2939373" y="2998693"/>
            <a:ext cx="3992732" cy="1290919"/>
          </a:xfrm>
        </p:spPr>
        <p:txBody>
          <a:bodyPr/>
          <a:lstStyle/>
          <a:p>
            <a:endParaRPr lang="en-US" dirty="0"/>
          </a:p>
        </p:txBody>
      </p:sp>
      <p:sp>
        <p:nvSpPr>
          <p:cNvPr id="5" name="Текст 4"/>
          <p:cNvSpPr>
            <a:spLocks noGrp="1"/>
          </p:cNvSpPr>
          <p:nvPr>
            <p:ph type="body" sz="quarter" idx="3"/>
          </p:nvPr>
        </p:nvSpPr>
        <p:spPr>
          <a:xfrm>
            <a:off x="7506630" y="3294529"/>
            <a:ext cx="2390406" cy="591670"/>
          </a:xfrm>
        </p:spPr>
        <p:txBody>
          <a:bodyPr/>
          <a:lstStyle/>
          <a:p>
            <a:endParaRPr lang="en-US" dirty="0"/>
          </a:p>
        </p:txBody>
      </p:sp>
      <p:sp>
        <p:nvSpPr>
          <p:cNvPr id="6" name="Объект 5"/>
          <p:cNvSpPr>
            <a:spLocks noGrp="1"/>
          </p:cNvSpPr>
          <p:nvPr>
            <p:ph sz="quarter" idx="4"/>
          </p:nvPr>
        </p:nvSpPr>
        <p:spPr>
          <a:xfrm>
            <a:off x="632013" y="2084294"/>
            <a:ext cx="11147611" cy="4410635"/>
          </a:xfrm>
          <a:solidFill>
            <a:schemeClr val="accent5">
              <a:lumMod val="40000"/>
              <a:lumOff val="60000"/>
            </a:schemeClr>
          </a:solid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2500" lnSpcReduction="10000"/>
          </a:bodyPr>
          <a:lstStyle/>
          <a:p>
            <a:pPr algn="ctr"/>
            <a:r>
              <a:rPr lang="ru-RU" sz="2400" dirty="0" err="1"/>
              <a:t>Өлкөбүздөгү</a:t>
            </a:r>
            <a:r>
              <a:rPr lang="ru-RU" sz="2400" dirty="0"/>
              <a:t> </a:t>
            </a:r>
            <a:r>
              <a:rPr lang="ru-RU" sz="2400" dirty="0" err="1"/>
              <a:t>экологиялык</a:t>
            </a:r>
            <a:r>
              <a:rPr lang="ru-RU" sz="2400" dirty="0"/>
              <a:t> </a:t>
            </a:r>
            <a:r>
              <a:rPr lang="ru-RU" sz="2400" dirty="0" err="1"/>
              <a:t>маданиятты</a:t>
            </a:r>
            <a:r>
              <a:rPr lang="ru-RU" sz="2400" dirty="0"/>
              <a:t> </a:t>
            </a:r>
            <a:r>
              <a:rPr lang="ru-RU" sz="2400" dirty="0" err="1"/>
              <a:t>калыптандыруунун</a:t>
            </a:r>
            <a:r>
              <a:rPr lang="ru-RU" sz="2400" dirty="0"/>
              <a:t> </a:t>
            </a:r>
            <a:r>
              <a:rPr lang="ru-RU" sz="2400" dirty="0" err="1"/>
              <a:t>мазмунун</a:t>
            </a:r>
            <a:r>
              <a:rPr lang="ru-RU" sz="2400" dirty="0"/>
              <a:t/>
            </a:r>
            <a:br>
              <a:rPr lang="ru-RU" sz="2400" dirty="0"/>
            </a:br>
            <a:r>
              <a:rPr lang="ru-RU" sz="2400" dirty="0" err="1"/>
              <a:t>жана</a:t>
            </a:r>
            <a:r>
              <a:rPr lang="ru-RU" sz="2400" dirty="0"/>
              <a:t> </a:t>
            </a:r>
            <a:r>
              <a:rPr lang="ru-RU" sz="2400" dirty="0" err="1"/>
              <a:t>технологиясын</a:t>
            </a:r>
            <a:r>
              <a:rPr lang="ru-RU" sz="2400" dirty="0"/>
              <a:t> </a:t>
            </a:r>
            <a:r>
              <a:rPr lang="ru-RU" sz="2400" dirty="0" err="1"/>
              <a:t>алсак</a:t>
            </a:r>
            <a:r>
              <a:rPr lang="ru-RU" sz="2400" dirty="0"/>
              <a:t>, </a:t>
            </a:r>
            <a:r>
              <a:rPr lang="ru-RU" sz="2400" dirty="0" err="1"/>
              <a:t>биз</a:t>
            </a:r>
            <a:r>
              <a:rPr lang="ru-RU" sz="2400" dirty="0"/>
              <a:t> </a:t>
            </a:r>
            <a:r>
              <a:rPr lang="ru-RU" sz="2400" dirty="0" err="1"/>
              <a:t>өзүбүздүн</a:t>
            </a:r>
            <a:r>
              <a:rPr lang="ru-RU" sz="2400" dirty="0"/>
              <a:t> </a:t>
            </a:r>
            <a:r>
              <a:rPr lang="ru-RU" sz="2400" dirty="0" err="1"/>
              <a:t>каада-салтыбызга</a:t>
            </a:r>
            <a:r>
              <a:rPr lang="ru-RU" sz="2400" dirty="0"/>
              <a:t> </a:t>
            </a:r>
            <a:r>
              <a:rPr lang="ru-RU" sz="2400" dirty="0" err="1" smtClean="0"/>
              <a:t>таянышыбыз</a:t>
            </a:r>
            <a:r>
              <a:rPr lang="ru-RU" sz="2400" dirty="0"/>
              <a:t> </a:t>
            </a:r>
            <a:r>
              <a:rPr lang="ru-RU" sz="2400" dirty="0" err="1" smtClean="0"/>
              <a:t>керек</a:t>
            </a:r>
            <a:r>
              <a:rPr lang="ru-RU" sz="2400" dirty="0"/>
              <a:t>. Ал </a:t>
            </a:r>
            <a:r>
              <a:rPr lang="ru-RU" sz="2400" dirty="0" err="1"/>
              <a:t>эми</a:t>
            </a:r>
            <a:r>
              <a:rPr lang="ru-RU" sz="2400" dirty="0"/>
              <a:t> </a:t>
            </a:r>
            <a:r>
              <a:rPr lang="ru-RU" sz="2400" dirty="0" err="1"/>
              <a:t>ошол</a:t>
            </a:r>
            <a:r>
              <a:rPr lang="ru-RU" sz="2400" dirty="0"/>
              <a:t> </a:t>
            </a:r>
            <a:r>
              <a:rPr lang="ru-RU" sz="2400" dirty="0" err="1"/>
              <a:t>элдик</a:t>
            </a:r>
            <a:r>
              <a:rPr lang="ru-RU" sz="2400" dirty="0"/>
              <a:t> </a:t>
            </a:r>
            <a:r>
              <a:rPr lang="ru-RU" sz="2400" dirty="0" err="1"/>
              <a:t>экологиялык</a:t>
            </a:r>
            <a:r>
              <a:rPr lang="ru-RU" sz="2400" dirty="0"/>
              <a:t> </a:t>
            </a:r>
            <a:r>
              <a:rPr lang="ru-RU" sz="2400" dirty="0" err="1"/>
              <a:t>маданият</a:t>
            </a:r>
            <a:r>
              <a:rPr lang="ru-RU" sz="2400" dirty="0"/>
              <a:t> </a:t>
            </a:r>
            <a:r>
              <a:rPr lang="ru-RU" sz="2400" dirty="0" err="1"/>
              <a:t>жөнүндө</a:t>
            </a:r>
            <a:r>
              <a:rPr lang="ru-RU" sz="2400" dirty="0"/>
              <a:t> </a:t>
            </a:r>
            <a:r>
              <a:rPr lang="ru-RU" sz="2400" dirty="0" err="1"/>
              <a:t>салттык</a:t>
            </a:r>
            <a:r>
              <a:rPr lang="ru-RU" sz="2400" dirty="0"/>
              <a:t> </a:t>
            </a:r>
            <a:r>
              <a:rPr lang="ru-RU" sz="2400" dirty="0" err="1" smtClean="0"/>
              <a:t>идеялар</a:t>
            </a:r>
            <a:r>
              <a:rPr lang="ru-RU" sz="2400" dirty="0"/>
              <a:t> </a:t>
            </a:r>
            <a:r>
              <a:rPr lang="ru-RU" sz="2400" dirty="0" smtClean="0"/>
              <a:t>ар </a:t>
            </a:r>
            <a:r>
              <a:rPr lang="ru-RU" sz="2400" dirty="0" err="1"/>
              <a:t>качан</a:t>
            </a:r>
            <a:r>
              <a:rPr lang="ru-RU" sz="2400" dirty="0"/>
              <a:t> </a:t>
            </a:r>
            <a:r>
              <a:rPr lang="ru-RU" sz="2400" dirty="0" err="1"/>
              <a:t>адабий</a:t>
            </a:r>
            <a:r>
              <a:rPr lang="ru-RU" sz="2400" dirty="0"/>
              <a:t> </a:t>
            </a:r>
            <a:r>
              <a:rPr lang="ru-RU" sz="2400" dirty="0" err="1"/>
              <a:t>чыгармаларда</a:t>
            </a:r>
            <a:r>
              <a:rPr lang="ru-RU" sz="2400" dirty="0"/>
              <a:t> </a:t>
            </a:r>
            <a:r>
              <a:rPr lang="ru-RU" sz="2400" dirty="0" err="1"/>
              <a:t>чагылдырылып</a:t>
            </a:r>
            <a:r>
              <a:rPr lang="ru-RU" sz="2400" dirty="0"/>
              <a:t> </a:t>
            </a:r>
            <a:r>
              <a:rPr lang="ru-RU" sz="2400" dirty="0" err="1"/>
              <a:t>келген</a:t>
            </a:r>
            <a:r>
              <a:rPr lang="ru-RU" sz="2400" dirty="0"/>
              <a:t>. </a:t>
            </a:r>
            <a:r>
              <a:rPr lang="ru-RU" sz="2400" dirty="0" err="1"/>
              <a:t>Учурда</a:t>
            </a:r>
            <a:r>
              <a:rPr lang="ru-RU" sz="2400" dirty="0"/>
              <a:t> </a:t>
            </a:r>
            <a:r>
              <a:rPr lang="ru-RU" sz="2400" dirty="0" err="1" smtClean="0"/>
              <a:t>окуучуларды</a:t>
            </a:r>
            <a:r>
              <a:rPr lang="ru-RU" sz="2400" dirty="0"/>
              <a:t> </a:t>
            </a:r>
            <a:r>
              <a:rPr lang="ru-RU" sz="2400" dirty="0" err="1" smtClean="0"/>
              <a:t>жаратылышка</a:t>
            </a:r>
            <a:r>
              <a:rPr lang="ru-RU" sz="2400" dirty="0" smtClean="0"/>
              <a:t> </a:t>
            </a:r>
            <a:r>
              <a:rPr lang="ru-RU" sz="2400" dirty="0"/>
              <a:t>карата </a:t>
            </a:r>
            <a:r>
              <a:rPr lang="ru-RU" sz="2400" dirty="0" err="1"/>
              <a:t>жооперчиликтүү</a:t>
            </a:r>
            <a:r>
              <a:rPr lang="ru-RU" sz="2400" dirty="0"/>
              <a:t> </a:t>
            </a:r>
            <a:r>
              <a:rPr lang="ru-RU" sz="2400" dirty="0" err="1"/>
              <a:t>мамиле</a:t>
            </a:r>
            <a:r>
              <a:rPr lang="ru-RU" sz="2400" dirty="0"/>
              <a:t> </a:t>
            </a:r>
            <a:r>
              <a:rPr lang="ru-RU" sz="2400" dirty="0" err="1"/>
              <a:t>кылууга</a:t>
            </a:r>
            <a:r>
              <a:rPr lang="ru-RU" sz="2400" dirty="0"/>
              <a:t> </a:t>
            </a:r>
            <a:r>
              <a:rPr lang="ru-RU" sz="2400" dirty="0" err="1"/>
              <a:t>тарбиялоодо</a:t>
            </a:r>
            <a:r>
              <a:rPr lang="ru-RU" sz="2400" dirty="0"/>
              <a:t> </a:t>
            </a:r>
            <a:r>
              <a:rPr lang="ru-RU" sz="2400" dirty="0" err="1" smtClean="0"/>
              <a:t>ошол</a:t>
            </a:r>
            <a:r>
              <a:rPr lang="ru-RU" sz="2400" dirty="0"/>
              <a:t> </a:t>
            </a:r>
            <a:r>
              <a:rPr lang="ru-RU" sz="2400" dirty="0" err="1" smtClean="0"/>
              <a:t>элдик</a:t>
            </a:r>
            <a:r>
              <a:rPr lang="ru-RU" sz="2400" dirty="0" smtClean="0"/>
              <a:t> </a:t>
            </a:r>
            <a:r>
              <a:rPr lang="ru-RU" sz="2400" dirty="0" err="1"/>
              <a:t>баалуулук</a:t>
            </a:r>
            <a:r>
              <a:rPr lang="ru-RU" sz="2400" dirty="0"/>
              <a:t> </a:t>
            </a:r>
            <a:r>
              <a:rPr lang="ru-RU" sz="2400" dirty="0" err="1"/>
              <a:t>багытты</a:t>
            </a:r>
            <a:r>
              <a:rPr lang="ru-RU" sz="2400" dirty="0"/>
              <a:t> </a:t>
            </a:r>
            <a:r>
              <a:rPr lang="ru-RU" sz="2400" dirty="0" err="1"/>
              <a:t>эске</a:t>
            </a:r>
            <a:r>
              <a:rPr lang="ru-RU" sz="2400" dirty="0"/>
              <a:t> </a:t>
            </a:r>
            <a:r>
              <a:rPr lang="ru-RU" sz="2400" dirty="0" err="1"/>
              <a:t>албастан</a:t>
            </a:r>
            <a:r>
              <a:rPr lang="ru-RU" sz="2400" dirty="0"/>
              <a:t> </a:t>
            </a:r>
            <a:r>
              <a:rPr lang="ru-RU" sz="2400" dirty="0" err="1"/>
              <a:t>көпчүлүк</a:t>
            </a:r>
            <a:r>
              <a:rPr lang="ru-RU" sz="2400" dirty="0"/>
              <a:t> </a:t>
            </a:r>
            <a:r>
              <a:rPr lang="ru-RU" sz="2400" dirty="0" err="1"/>
              <a:t>окумуштуулар</a:t>
            </a:r>
            <a:r>
              <a:rPr lang="ru-RU" sz="2400" dirty="0"/>
              <a:t> </a:t>
            </a:r>
            <a:r>
              <a:rPr lang="ru-RU" sz="2400" dirty="0" err="1" smtClean="0"/>
              <a:t>өнүккөн</a:t>
            </a:r>
            <a:r>
              <a:rPr lang="ru-RU" sz="2400" dirty="0"/>
              <a:t> </a:t>
            </a:r>
            <a:r>
              <a:rPr lang="ru-RU" sz="2400" dirty="0" err="1" smtClean="0"/>
              <a:t>өлкөлөрдүн</a:t>
            </a:r>
            <a:r>
              <a:rPr lang="ru-RU" sz="2400" dirty="0" smtClean="0"/>
              <a:t> </a:t>
            </a:r>
            <a:r>
              <a:rPr lang="ru-RU" sz="2400" dirty="0" err="1"/>
              <a:t>жетишкендиктерин</a:t>
            </a:r>
            <a:r>
              <a:rPr lang="ru-RU" sz="2400" dirty="0"/>
              <a:t> </a:t>
            </a:r>
            <a:r>
              <a:rPr lang="ru-RU" sz="2400" dirty="0" err="1"/>
              <a:t>толугу</a:t>
            </a:r>
            <a:r>
              <a:rPr lang="ru-RU" sz="2400" dirty="0"/>
              <a:t> </a:t>
            </a:r>
            <a:r>
              <a:rPr lang="ru-RU" sz="2400" dirty="0" err="1"/>
              <a:t>менен</a:t>
            </a:r>
            <a:r>
              <a:rPr lang="ru-RU" sz="2400" dirty="0"/>
              <a:t> </a:t>
            </a:r>
            <a:r>
              <a:rPr lang="ru-RU" sz="2400" dirty="0" err="1"/>
              <a:t>өздөштүрүп</a:t>
            </a:r>
            <a:r>
              <a:rPr lang="ru-RU" sz="2400" dirty="0"/>
              <a:t> </a:t>
            </a:r>
            <a:r>
              <a:rPr lang="ru-RU" sz="2400" dirty="0" err="1"/>
              <a:t>алууну</a:t>
            </a:r>
            <a:r>
              <a:rPr lang="ru-RU" sz="2400" dirty="0"/>
              <a:t> </a:t>
            </a:r>
            <a:r>
              <a:rPr lang="ru-RU" sz="2400" dirty="0" err="1" smtClean="0"/>
              <a:t>максат</a:t>
            </a:r>
            <a:r>
              <a:rPr lang="ru-RU" sz="2400" dirty="0"/>
              <a:t> </a:t>
            </a:r>
            <a:r>
              <a:rPr lang="ru-RU" sz="2400" dirty="0" err="1" smtClean="0"/>
              <a:t>кылышат</a:t>
            </a:r>
            <a:r>
              <a:rPr lang="ru-RU" sz="2400" dirty="0"/>
              <a:t>. </a:t>
            </a:r>
            <a:r>
              <a:rPr lang="ru-RU" sz="2400" dirty="0" err="1"/>
              <a:t>Албетте</a:t>
            </a:r>
            <a:r>
              <a:rPr lang="ru-RU" sz="2400" dirty="0"/>
              <a:t> ал </a:t>
            </a:r>
            <a:r>
              <a:rPr lang="ru-RU" sz="2400" dirty="0" err="1"/>
              <a:t>жетишкендиктердин</a:t>
            </a:r>
            <a:r>
              <a:rPr lang="ru-RU" sz="2400" dirty="0"/>
              <a:t> </a:t>
            </a:r>
            <a:r>
              <a:rPr lang="ru-RU" sz="2400" dirty="0" err="1"/>
              <a:t>керектүүсүн</a:t>
            </a:r>
            <a:r>
              <a:rPr lang="ru-RU" sz="2400" dirty="0"/>
              <a:t> </a:t>
            </a:r>
            <a:r>
              <a:rPr lang="ru-RU" sz="2400" dirty="0" err="1"/>
              <a:t>алуу</a:t>
            </a:r>
            <a:r>
              <a:rPr lang="ru-RU" sz="2400" dirty="0"/>
              <a:t> </a:t>
            </a:r>
            <a:r>
              <a:rPr lang="ru-RU" sz="2400" dirty="0" err="1"/>
              <a:t>керек</a:t>
            </a:r>
            <a:r>
              <a:rPr lang="ru-RU" sz="2400" dirty="0"/>
              <a:t>. </a:t>
            </a:r>
            <a:r>
              <a:rPr lang="ru-RU" sz="2400" dirty="0" err="1" smtClean="0"/>
              <a:t>Бирок,өнүккөн</a:t>
            </a:r>
            <a:r>
              <a:rPr lang="ru-RU" sz="2400" dirty="0" smtClean="0"/>
              <a:t> </a:t>
            </a:r>
            <a:r>
              <a:rPr lang="ru-RU" sz="2400" dirty="0" err="1"/>
              <a:t>өлкөлөрдүн</a:t>
            </a:r>
            <a:r>
              <a:rPr lang="ru-RU" sz="2400" dirty="0"/>
              <a:t> </a:t>
            </a:r>
            <a:r>
              <a:rPr lang="ru-RU" sz="2400" dirty="0" err="1"/>
              <a:t>билим</a:t>
            </a:r>
            <a:r>
              <a:rPr lang="ru-RU" sz="2400" dirty="0"/>
              <a:t> </a:t>
            </a:r>
            <a:r>
              <a:rPr lang="ru-RU" sz="2400" dirty="0" err="1"/>
              <a:t>берүү</a:t>
            </a:r>
            <a:r>
              <a:rPr lang="ru-RU" sz="2400" dirty="0"/>
              <a:t> </a:t>
            </a:r>
            <a:r>
              <a:rPr lang="ru-RU" sz="2400" dirty="0" err="1"/>
              <a:t>системасында</a:t>
            </a:r>
            <a:r>
              <a:rPr lang="ru-RU" sz="2400" dirty="0"/>
              <a:t> </a:t>
            </a:r>
            <a:r>
              <a:rPr lang="ru-RU" sz="2400" dirty="0" err="1"/>
              <a:t>эффективдүү</a:t>
            </a:r>
            <a:r>
              <a:rPr lang="ru-RU" sz="2400" dirty="0"/>
              <a:t> </a:t>
            </a:r>
            <a:r>
              <a:rPr lang="ru-RU" sz="2400" dirty="0" err="1" smtClean="0"/>
              <a:t>өздөштүрүлгөн</a:t>
            </a:r>
            <a:r>
              <a:rPr lang="ru-RU" sz="2400" dirty="0" smtClean="0"/>
              <a:t> </a:t>
            </a:r>
            <a:r>
              <a:rPr lang="ru-RU" sz="2400" dirty="0" err="1"/>
              <a:t>нерсе</a:t>
            </a:r>
            <a:r>
              <a:rPr lang="ru-RU" sz="2400" dirty="0"/>
              <a:t> </a:t>
            </a:r>
            <a:r>
              <a:rPr lang="ru-RU" sz="2400" dirty="0" err="1"/>
              <a:t>биздин</a:t>
            </a:r>
            <a:r>
              <a:rPr lang="ru-RU" sz="2400" dirty="0"/>
              <a:t> </a:t>
            </a:r>
            <a:r>
              <a:rPr lang="ru-RU" sz="2400" dirty="0" err="1"/>
              <a:t>кыргыз</a:t>
            </a:r>
            <a:r>
              <a:rPr lang="ru-RU" sz="2400" dirty="0"/>
              <a:t> </a:t>
            </a:r>
            <a:r>
              <a:rPr lang="ru-RU" sz="2400" dirty="0" err="1"/>
              <a:t>мектептерине</a:t>
            </a:r>
            <a:r>
              <a:rPr lang="ru-RU" sz="2400" dirty="0"/>
              <a:t> </a:t>
            </a:r>
            <a:r>
              <a:rPr lang="ru-RU" sz="2400" dirty="0" err="1"/>
              <a:t>дайым</a:t>
            </a:r>
            <a:r>
              <a:rPr lang="ru-RU" sz="2400" dirty="0"/>
              <a:t> эле </a:t>
            </a:r>
            <a:r>
              <a:rPr lang="ru-RU" sz="2400" dirty="0" err="1"/>
              <a:t>туура</a:t>
            </a:r>
            <a:r>
              <a:rPr lang="ru-RU" sz="2400" dirty="0"/>
              <a:t> </a:t>
            </a:r>
            <a:r>
              <a:rPr lang="ru-RU" sz="2400" dirty="0" err="1"/>
              <a:t>келе</a:t>
            </a:r>
            <a:r>
              <a:rPr lang="ru-RU" sz="2400" dirty="0"/>
              <a:t> </a:t>
            </a:r>
            <a:r>
              <a:rPr lang="ru-RU" sz="2400" dirty="0" err="1"/>
              <a:t>бербесин</a:t>
            </a:r>
            <a:r>
              <a:rPr lang="ru-RU" sz="2400" dirty="0"/>
              <a:t> </a:t>
            </a:r>
            <a:r>
              <a:rPr lang="ru-RU" sz="2400" dirty="0" err="1"/>
              <a:t>эске</a:t>
            </a:r>
            <a:r>
              <a:rPr lang="ru-RU" sz="2400" dirty="0"/>
              <a:t> </a:t>
            </a:r>
            <a:r>
              <a:rPr lang="ru-RU" sz="2400" dirty="0" err="1"/>
              <a:t>алуу</a:t>
            </a:r>
            <a:r>
              <a:rPr lang="ru-RU" sz="2400" dirty="0"/>
              <a:t/>
            </a:r>
            <a:br>
              <a:rPr lang="ru-RU" sz="2400" dirty="0"/>
            </a:br>
            <a:r>
              <a:rPr lang="ru-RU" sz="2400" dirty="0" err="1"/>
              <a:t>керек</a:t>
            </a:r>
            <a:r>
              <a:rPr lang="ru-RU" sz="2400" dirty="0"/>
              <a:t>. </a:t>
            </a:r>
            <a:br>
              <a:rPr lang="ru-RU" sz="2400" dirty="0"/>
            </a:br>
            <a:r>
              <a:rPr lang="ru-RU" sz="2400" dirty="0"/>
              <a:t> </a:t>
            </a:r>
            <a:br>
              <a:rPr lang="ru-RU" sz="2400" dirty="0"/>
            </a:br>
            <a:endParaRPr lang="en-US" sz="2100" b="1" dirty="0"/>
          </a:p>
        </p:txBody>
      </p:sp>
    </p:spTree>
    <p:extLst>
      <p:ext uri="{BB962C8B-B14F-4D97-AF65-F5344CB8AC3E}">
        <p14:creationId xmlns:p14="http://schemas.microsoft.com/office/powerpoint/2010/main" xmlns="" val="147039151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ln>
            <a:solidFill>
              <a:schemeClr val="accent1"/>
            </a:solid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Рисунок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Заголовок 1"/>
          <p:cNvSpPr>
            <a:spLocks noGrp="1"/>
          </p:cNvSpPr>
          <p:nvPr>
            <p:ph type="title"/>
          </p:nvPr>
        </p:nvSpPr>
        <p:spPr>
          <a:xfrm>
            <a:off x="4781862" y="334550"/>
            <a:ext cx="7060368" cy="1554212"/>
          </a:xfrm>
          <a:solidFill>
            <a:schemeClr val="accent5">
              <a:lumMod val="40000"/>
              <a:lumOff val="60000"/>
            </a:schemeClr>
          </a:solidFill>
          <a:ln>
            <a:solidFill>
              <a:schemeClr val="accent1"/>
            </a:solid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ky-KG" b="1" u="sng" dirty="0" smtClean="0">
                <a:effectLst>
                  <a:outerShdw blurRad="38100" dist="38100" dir="2700000" algn="tl">
                    <a:srgbClr val="000000">
                      <a:alpha val="43137"/>
                    </a:srgbClr>
                  </a:outerShdw>
                </a:effectLst>
              </a:rPr>
              <a:t>Экологиялык маданиятты калыптандыруу процесси</a:t>
            </a:r>
            <a:endParaRPr lang="en-US" b="1" u="sng" dirty="0">
              <a:effectLst>
                <a:outerShdw blurRad="38100" dist="38100" dir="2700000" algn="tl">
                  <a:srgbClr val="000000">
                    <a:alpha val="43137"/>
                  </a:srgbClr>
                </a:outerShdw>
              </a:effectLst>
            </a:endParaRPr>
          </a:p>
        </p:txBody>
      </p:sp>
      <p:sp>
        <p:nvSpPr>
          <p:cNvPr id="3" name="Текст 2"/>
          <p:cNvSpPr>
            <a:spLocks noGrp="1"/>
          </p:cNvSpPr>
          <p:nvPr>
            <p:ph type="body" idx="1"/>
          </p:nvPr>
        </p:nvSpPr>
        <p:spPr>
          <a:xfrm flipH="1">
            <a:off x="-1618938" y="3102964"/>
            <a:ext cx="100674" cy="188875"/>
          </a:xfrm>
        </p:spPr>
        <p:txBody>
          <a:bodyPr/>
          <a:lstStyle/>
          <a:p>
            <a:endParaRPr lang="en-US" sz="200" dirty="0"/>
          </a:p>
        </p:txBody>
      </p:sp>
      <p:sp>
        <p:nvSpPr>
          <p:cNvPr id="5" name="Текст 4"/>
          <p:cNvSpPr>
            <a:spLocks noGrp="1"/>
          </p:cNvSpPr>
          <p:nvPr>
            <p:ph type="body" sz="quarter" idx="3"/>
          </p:nvPr>
        </p:nvSpPr>
        <p:spPr>
          <a:xfrm flipH="1">
            <a:off x="-1968709" y="3102964"/>
            <a:ext cx="229849" cy="188874"/>
          </a:xfrm>
        </p:spPr>
        <p:txBody>
          <a:bodyPr/>
          <a:lstStyle/>
          <a:p>
            <a:endParaRPr lang="en-US" sz="200" dirty="0"/>
          </a:p>
        </p:txBody>
      </p:sp>
      <p:sp>
        <p:nvSpPr>
          <p:cNvPr id="6" name="Объект 5"/>
          <p:cNvSpPr>
            <a:spLocks noGrp="1"/>
          </p:cNvSpPr>
          <p:nvPr>
            <p:ph sz="quarter" idx="4"/>
          </p:nvPr>
        </p:nvSpPr>
        <p:spPr>
          <a:xfrm>
            <a:off x="5159021" y="2167467"/>
            <a:ext cx="6355645" cy="4538133"/>
          </a:xfrm>
          <a:solidFill>
            <a:schemeClr val="accent5">
              <a:lumMod val="40000"/>
              <a:lumOff val="60000"/>
            </a:schemeClr>
          </a:solid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85000" lnSpcReduction="20000"/>
          </a:bodyPr>
          <a:lstStyle/>
          <a:p>
            <a:pPr algn="ctr"/>
            <a:r>
              <a:rPr lang="ru-RU" sz="2900" dirty="0" err="1"/>
              <a:t>Азыркы</a:t>
            </a:r>
            <a:r>
              <a:rPr lang="ru-RU" sz="2900" dirty="0"/>
              <a:t> </a:t>
            </a:r>
            <a:r>
              <a:rPr lang="ru-RU" sz="2900" dirty="0" err="1"/>
              <a:t>учурда</a:t>
            </a:r>
            <a:r>
              <a:rPr lang="ru-RU" sz="2900" dirty="0"/>
              <a:t> </a:t>
            </a:r>
            <a:r>
              <a:rPr lang="ru-RU" sz="2900" dirty="0" err="1"/>
              <a:t>төмөндөгүдөй</a:t>
            </a:r>
            <a:r>
              <a:rPr lang="ru-RU" sz="2900" dirty="0"/>
              <a:t> </a:t>
            </a:r>
            <a:r>
              <a:rPr lang="ru-RU" sz="2900" dirty="0" err="1"/>
              <a:t>технологиялар</a:t>
            </a:r>
            <a:r>
              <a:rPr lang="ru-RU" sz="2900" dirty="0"/>
              <a:t> </a:t>
            </a:r>
            <a:r>
              <a:rPr lang="ru-RU" sz="2900" dirty="0" err="1"/>
              <a:t>практикада</a:t>
            </a:r>
            <a:r>
              <a:rPr lang="ru-RU" sz="2900" dirty="0"/>
              <a:t> </a:t>
            </a:r>
            <a:r>
              <a:rPr lang="ru-RU" sz="2900" dirty="0" err="1" smtClean="0"/>
              <a:t>активдүү</a:t>
            </a:r>
            <a:r>
              <a:rPr lang="ru-RU" sz="2900" dirty="0"/>
              <a:t> </a:t>
            </a:r>
            <a:r>
              <a:rPr lang="ru-RU" sz="2900" dirty="0" err="1" smtClean="0"/>
              <a:t>колдонулуп</a:t>
            </a:r>
            <a:r>
              <a:rPr lang="ru-RU" sz="2900" dirty="0" smtClean="0"/>
              <a:t> </a:t>
            </a:r>
            <a:r>
              <a:rPr lang="ru-RU" sz="2900" dirty="0" err="1"/>
              <a:t>келе</a:t>
            </a:r>
            <a:r>
              <a:rPr lang="ru-RU" sz="2900" dirty="0"/>
              <a:t> </a:t>
            </a:r>
            <a:r>
              <a:rPr lang="ru-RU" sz="2900" dirty="0" err="1" smtClean="0"/>
              <a:t>жатат</a:t>
            </a:r>
            <a:r>
              <a:rPr lang="ru-RU" sz="2900" dirty="0" smtClean="0"/>
              <a:t>:</a:t>
            </a:r>
          </a:p>
          <a:p>
            <a:pPr marL="0" indent="0" algn="ctr">
              <a:buNone/>
            </a:pPr>
            <a:r>
              <a:rPr lang="ru-RU" sz="2400" i="1" dirty="0" smtClean="0"/>
              <a:t>1)</a:t>
            </a:r>
            <a:r>
              <a:rPr lang="ru-RU" sz="2400" i="1" dirty="0" err="1" smtClean="0"/>
              <a:t>Проблемалык</a:t>
            </a:r>
            <a:r>
              <a:rPr lang="ru-RU" sz="2400" i="1" dirty="0" smtClean="0"/>
              <a:t> </a:t>
            </a:r>
            <a:r>
              <a:rPr lang="ru-RU" sz="2400" i="1" dirty="0" err="1"/>
              <a:t>окутуу</a:t>
            </a:r>
            <a:r>
              <a:rPr lang="ru-RU" sz="2400" i="1" dirty="0"/>
              <a:t>. </a:t>
            </a:r>
            <a:r>
              <a:rPr lang="ru-RU" sz="2400" dirty="0" err="1"/>
              <a:t>Анын</a:t>
            </a:r>
            <a:r>
              <a:rPr lang="ru-RU" sz="2400" dirty="0"/>
              <a:t> </a:t>
            </a:r>
            <a:r>
              <a:rPr lang="ru-RU" sz="2400" dirty="0" err="1"/>
              <a:t>негизинде</a:t>
            </a:r>
            <a:r>
              <a:rPr lang="ru-RU" sz="2400" dirty="0"/>
              <a:t> </a:t>
            </a:r>
            <a:r>
              <a:rPr lang="ru-RU" sz="2400" dirty="0" err="1"/>
              <a:t>кандайдыр</a:t>
            </a:r>
            <a:r>
              <a:rPr lang="ru-RU" sz="2400" dirty="0"/>
              <a:t> </a:t>
            </a:r>
            <a:r>
              <a:rPr lang="ru-RU" sz="2400" dirty="0" err="1"/>
              <a:t>бир</a:t>
            </a:r>
            <a:r>
              <a:rPr lang="ru-RU" sz="2400" dirty="0"/>
              <a:t> </a:t>
            </a:r>
            <a:r>
              <a:rPr lang="ru-RU" sz="2400" dirty="0" err="1" smtClean="0"/>
              <a:t>көйгөйдүн</a:t>
            </a:r>
            <a:r>
              <a:rPr lang="ru-RU" sz="2400" dirty="0"/>
              <a:t> </a:t>
            </a:r>
            <a:r>
              <a:rPr lang="ru-RU" sz="2400" dirty="0" err="1" smtClean="0"/>
              <a:t>чечими</a:t>
            </a:r>
            <a:r>
              <a:rPr lang="ru-RU" sz="2400" dirty="0" smtClean="0"/>
              <a:t> </a:t>
            </a:r>
            <a:r>
              <a:rPr lang="ru-RU" sz="2400" dirty="0" err="1"/>
              <a:t>жатат</a:t>
            </a:r>
            <a:r>
              <a:rPr lang="ru-RU" sz="2400" dirty="0" smtClean="0"/>
              <a:t>. </a:t>
            </a:r>
            <a:r>
              <a:rPr lang="ru-RU" sz="2400" dirty="0" err="1" smtClean="0"/>
              <a:t>Бул</a:t>
            </a:r>
            <a:r>
              <a:rPr lang="ru-RU" sz="2400" dirty="0" smtClean="0"/>
              <a:t> </a:t>
            </a:r>
            <a:r>
              <a:rPr lang="ru-RU" sz="2400" dirty="0" err="1" smtClean="0"/>
              <a:t>окуутунун</a:t>
            </a:r>
            <a:r>
              <a:rPr lang="ru-RU" sz="2400" dirty="0" smtClean="0"/>
              <a:t> </a:t>
            </a:r>
            <a:r>
              <a:rPr lang="ru-RU" sz="2400" dirty="0" err="1"/>
              <a:t>негизги</a:t>
            </a:r>
            <a:r>
              <a:rPr lang="ru-RU" sz="2400" dirty="0"/>
              <a:t> </a:t>
            </a:r>
            <a:r>
              <a:rPr lang="ru-RU" sz="2400" dirty="0" err="1"/>
              <a:t>милдети</a:t>
            </a:r>
            <a:r>
              <a:rPr lang="ru-RU" sz="2400" dirty="0"/>
              <a:t> </a:t>
            </a:r>
            <a:r>
              <a:rPr lang="ru-RU" sz="2400" dirty="0" err="1"/>
              <a:t>окуучулар</a:t>
            </a:r>
            <a:r>
              <a:rPr lang="ru-RU" sz="2400" dirty="0"/>
              <a:t> </a:t>
            </a:r>
            <a:r>
              <a:rPr lang="ru-RU" sz="2400" dirty="0" err="1"/>
              <a:t>бул</a:t>
            </a:r>
            <a:r>
              <a:rPr lang="ru-RU" sz="2400" dirty="0"/>
              <a:t> </a:t>
            </a:r>
            <a:r>
              <a:rPr lang="ru-RU" sz="2400" dirty="0" err="1"/>
              <a:t>проблемалык</a:t>
            </a:r>
            <a:r>
              <a:rPr lang="ru-RU" sz="2400" dirty="0"/>
              <a:t> </a:t>
            </a:r>
            <a:r>
              <a:rPr lang="ru-RU" sz="2400" dirty="0" err="1" smtClean="0"/>
              <a:t>абалды</a:t>
            </a:r>
            <a:r>
              <a:rPr lang="ru-RU" sz="2400" dirty="0"/>
              <a:t> </a:t>
            </a:r>
            <a:r>
              <a:rPr lang="ru-RU" sz="2400" dirty="0" err="1" smtClean="0"/>
              <a:t>чечүүдө</a:t>
            </a:r>
            <a:r>
              <a:rPr lang="ru-RU" sz="2400" dirty="0" smtClean="0"/>
              <a:t> </a:t>
            </a:r>
            <a:r>
              <a:rPr lang="ru-RU" sz="2400" dirty="0" err="1"/>
              <a:t>өздөрүндө</a:t>
            </a:r>
            <a:r>
              <a:rPr lang="ru-RU" sz="2400" dirty="0"/>
              <a:t> </a:t>
            </a:r>
            <a:r>
              <a:rPr lang="ru-RU" sz="2400" dirty="0" err="1"/>
              <a:t>болгон</a:t>
            </a:r>
            <a:r>
              <a:rPr lang="ru-RU" sz="2400" dirty="0"/>
              <a:t> </a:t>
            </a:r>
            <a:r>
              <a:rPr lang="ru-RU" sz="2400" dirty="0" err="1"/>
              <a:t>билимдин</a:t>
            </a:r>
            <a:r>
              <a:rPr lang="ru-RU" sz="2400" dirty="0"/>
              <a:t> </a:t>
            </a:r>
            <a:r>
              <a:rPr lang="ru-RU" sz="2400" dirty="0" err="1"/>
              <a:t>жана</a:t>
            </a:r>
            <a:r>
              <a:rPr lang="ru-RU" sz="2400" dirty="0"/>
              <a:t> </a:t>
            </a:r>
            <a:r>
              <a:rPr lang="ru-RU" sz="2400" dirty="0" err="1"/>
              <a:t>билгичтиктин</a:t>
            </a:r>
            <a:r>
              <a:rPr lang="ru-RU" sz="2400" dirty="0"/>
              <a:t> дал </a:t>
            </a:r>
            <a:r>
              <a:rPr lang="ru-RU" sz="2400" dirty="0" err="1" smtClean="0"/>
              <a:t>келбегенин</a:t>
            </a:r>
            <a:r>
              <a:rPr lang="ru-RU" sz="2400" dirty="0"/>
              <a:t> </a:t>
            </a:r>
            <a:r>
              <a:rPr lang="ru-RU" sz="2400" dirty="0" err="1" smtClean="0"/>
              <a:t>табып</a:t>
            </a:r>
            <a:r>
              <a:rPr lang="ru-RU" sz="2400" dirty="0" smtClean="0"/>
              <a:t> </a:t>
            </a:r>
            <a:r>
              <a:rPr lang="ru-RU" sz="2400" dirty="0" err="1"/>
              <a:t>жана</a:t>
            </a:r>
            <a:r>
              <a:rPr lang="ru-RU" sz="2400" dirty="0"/>
              <a:t> </a:t>
            </a:r>
            <a:r>
              <a:rPr lang="ru-RU" sz="2400" dirty="0" err="1"/>
              <a:t>жаңы</a:t>
            </a:r>
            <a:r>
              <a:rPr lang="ru-RU" sz="2400" dirty="0"/>
              <a:t> </a:t>
            </a:r>
            <a:r>
              <a:rPr lang="ru-RU" sz="2400" dirty="0" err="1"/>
              <a:t>аракетти</a:t>
            </a:r>
            <a:r>
              <a:rPr lang="ru-RU" sz="2400" dirty="0"/>
              <a:t> </a:t>
            </a:r>
            <a:r>
              <a:rPr lang="ru-RU" sz="2400" dirty="0" err="1"/>
              <a:t>өздөштүрүү</a:t>
            </a:r>
            <a:r>
              <a:rPr lang="ru-RU" sz="2400" dirty="0"/>
              <a:t> </a:t>
            </a:r>
            <a:r>
              <a:rPr lang="ru-RU" sz="2400" dirty="0" err="1"/>
              <a:t>муктаждыгын</a:t>
            </a:r>
            <a:r>
              <a:rPr lang="ru-RU" sz="2400" dirty="0"/>
              <a:t> </a:t>
            </a:r>
            <a:r>
              <a:rPr lang="ru-RU" sz="2400" dirty="0" err="1"/>
              <a:t>түшүнгүдөй</a:t>
            </a:r>
            <a:r>
              <a:rPr lang="ru-RU" sz="2400" dirty="0"/>
              <a:t> </a:t>
            </a:r>
            <a:r>
              <a:rPr lang="ru-RU" sz="2400" dirty="0" err="1" smtClean="0"/>
              <a:t>кылып</a:t>
            </a:r>
            <a:r>
              <a:rPr lang="ru-RU" sz="2400" dirty="0"/>
              <a:t> </a:t>
            </a:r>
            <a:r>
              <a:rPr lang="ru-RU" sz="2400" dirty="0" err="1" smtClean="0"/>
              <a:t>коюусунда</a:t>
            </a:r>
            <a:r>
              <a:rPr lang="ru-RU" sz="2400" dirty="0" smtClean="0"/>
              <a:t> </a:t>
            </a:r>
            <a:r>
              <a:rPr lang="ru-RU" sz="2400" dirty="0" err="1"/>
              <a:t>турат</a:t>
            </a:r>
            <a:r>
              <a:rPr lang="ru-RU" sz="2400" dirty="0"/>
              <a:t>. </a:t>
            </a:r>
            <a:endParaRPr lang="ru-RU" sz="2400" dirty="0" smtClean="0"/>
          </a:p>
          <a:p>
            <a:pPr marL="0" indent="0" algn="ctr">
              <a:buNone/>
            </a:pPr>
            <a:r>
              <a:rPr lang="ru-RU" sz="2400" dirty="0" smtClean="0"/>
              <a:t>2)</a:t>
            </a:r>
            <a:r>
              <a:rPr lang="ru-RU" sz="2400" i="1" dirty="0"/>
              <a:t> </a:t>
            </a:r>
            <a:r>
              <a:rPr lang="ru-RU" sz="2400" i="1" dirty="0" err="1"/>
              <a:t>Өнүктүрүп-өстүрүүчү</a:t>
            </a:r>
            <a:r>
              <a:rPr lang="ru-RU" sz="2400" i="1" dirty="0"/>
              <a:t> </a:t>
            </a:r>
            <a:r>
              <a:rPr lang="ru-RU" sz="2400" i="1" dirty="0" err="1"/>
              <a:t>окутуу</a:t>
            </a:r>
            <a:r>
              <a:rPr lang="ru-RU" sz="2400" i="1" dirty="0"/>
              <a:t>. </a:t>
            </a:r>
            <a:r>
              <a:rPr lang="ru-RU" sz="2400" dirty="0" err="1"/>
              <a:t>Окутуунун</a:t>
            </a:r>
            <a:r>
              <a:rPr lang="ru-RU" sz="2400" dirty="0"/>
              <a:t> </a:t>
            </a:r>
            <a:r>
              <a:rPr lang="ru-RU" sz="2400" dirty="0" err="1" smtClean="0"/>
              <a:t>стандарттуу</a:t>
            </a:r>
            <a:r>
              <a:rPr lang="ru-RU" sz="2400" dirty="0"/>
              <a:t> </a:t>
            </a:r>
            <a:r>
              <a:rPr lang="ru-RU" sz="2400" dirty="0" err="1" smtClean="0"/>
              <a:t>түшүндүрмөлүү-иллюстративдик</a:t>
            </a:r>
            <a:r>
              <a:rPr lang="ru-RU" sz="2400" dirty="0" smtClean="0"/>
              <a:t> </a:t>
            </a:r>
            <a:r>
              <a:rPr lang="ru-RU" sz="2400" dirty="0" err="1"/>
              <a:t>ыкмасынан</a:t>
            </a:r>
            <a:r>
              <a:rPr lang="ru-RU" sz="2400" dirty="0"/>
              <a:t> </a:t>
            </a:r>
            <a:r>
              <a:rPr lang="ru-RU" sz="2400" dirty="0" err="1"/>
              <a:t>өнүктүрүүчү</a:t>
            </a:r>
            <a:r>
              <a:rPr lang="ru-RU" sz="2400" dirty="0"/>
              <a:t> </a:t>
            </a:r>
            <a:r>
              <a:rPr lang="ru-RU" sz="2400" dirty="0" err="1" smtClean="0"/>
              <a:t>технологияларга</a:t>
            </a:r>
            <a:r>
              <a:rPr lang="ru-RU" sz="2400" dirty="0"/>
              <a:t> </a:t>
            </a:r>
            <a:r>
              <a:rPr lang="ru-RU" sz="2400" dirty="0" err="1" smtClean="0"/>
              <a:t>өтүү</a:t>
            </a:r>
            <a:r>
              <a:rPr lang="ru-RU" sz="2400" dirty="0" smtClean="0"/>
              <a:t> </a:t>
            </a:r>
            <a:r>
              <a:rPr lang="ru-RU" sz="2400" dirty="0" err="1"/>
              <a:t>билим</a:t>
            </a:r>
            <a:r>
              <a:rPr lang="ru-RU" sz="2400" dirty="0"/>
              <a:t> </a:t>
            </a:r>
            <a:r>
              <a:rPr lang="ru-RU" sz="2400" dirty="0" err="1"/>
              <a:t>берүүдөгү</a:t>
            </a:r>
            <a:r>
              <a:rPr lang="ru-RU" sz="2400" dirty="0"/>
              <a:t> </a:t>
            </a:r>
            <a:r>
              <a:rPr lang="ru-RU" sz="2400" dirty="0" err="1"/>
              <a:t>жалпы</a:t>
            </a:r>
            <a:r>
              <a:rPr lang="ru-RU" sz="2400" dirty="0"/>
              <a:t> </a:t>
            </a:r>
            <a:r>
              <a:rPr lang="ru-RU" sz="2400" dirty="0" err="1"/>
              <a:t>дүйнөлүк</a:t>
            </a:r>
            <a:r>
              <a:rPr lang="ru-RU" sz="2400" dirty="0"/>
              <a:t> тенденция </a:t>
            </a:r>
            <a:r>
              <a:rPr lang="ru-RU" sz="2400" dirty="0" err="1"/>
              <a:t>болуп</a:t>
            </a:r>
            <a:r>
              <a:rPr lang="ru-RU" sz="2400" dirty="0"/>
              <a:t> </a:t>
            </a:r>
            <a:r>
              <a:rPr lang="ru-RU" sz="2400" dirty="0" err="1"/>
              <a:t>саналат</a:t>
            </a:r>
            <a:r>
              <a:rPr lang="ru-RU" sz="2400" dirty="0" smtClean="0"/>
              <a:t>.</a:t>
            </a:r>
            <a:endParaRPr lang="en-US" sz="2400" b="1"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1412" y="0"/>
            <a:ext cx="454674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78008974"/>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Скругленный прямоугольник 2"/>
          <p:cNvSpPr/>
          <p:nvPr/>
        </p:nvSpPr>
        <p:spPr>
          <a:xfrm>
            <a:off x="5655733" y="428493"/>
            <a:ext cx="6287910" cy="6243240"/>
          </a:xfrm>
          <a:prstGeom prst="roundRect">
            <a:avLst/>
          </a:prstGeom>
          <a:solidFill>
            <a:schemeClr val="accent2">
              <a:lumMod val="20000"/>
              <a:lumOff val="80000"/>
            </a:schemeClr>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y-KG" dirty="0" smtClean="0">
                <a:solidFill>
                  <a:schemeClr val="tx1"/>
                </a:solidFill>
              </a:rPr>
              <a:t>3)</a:t>
            </a:r>
            <a:r>
              <a:rPr lang="ru-RU" i="1" dirty="0">
                <a:solidFill>
                  <a:schemeClr val="tx1"/>
                </a:solidFill>
              </a:rPr>
              <a:t> </a:t>
            </a:r>
            <a:r>
              <a:rPr lang="ru-RU" i="1" dirty="0" err="1">
                <a:solidFill>
                  <a:schemeClr val="tx1"/>
                </a:solidFill>
              </a:rPr>
              <a:t>Оюнга</a:t>
            </a:r>
            <a:r>
              <a:rPr lang="ru-RU" i="1" dirty="0">
                <a:solidFill>
                  <a:schemeClr val="tx1"/>
                </a:solidFill>
              </a:rPr>
              <a:t> </a:t>
            </a:r>
            <a:r>
              <a:rPr lang="ru-RU" i="1" dirty="0" err="1">
                <a:solidFill>
                  <a:schemeClr val="tx1"/>
                </a:solidFill>
              </a:rPr>
              <a:t>негизделген</a:t>
            </a:r>
            <a:r>
              <a:rPr lang="ru-RU" i="1" dirty="0">
                <a:solidFill>
                  <a:schemeClr val="tx1"/>
                </a:solidFill>
              </a:rPr>
              <a:t> </a:t>
            </a:r>
            <a:r>
              <a:rPr lang="ru-RU" i="1" dirty="0" err="1">
                <a:solidFill>
                  <a:schemeClr val="tx1"/>
                </a:solidFill>
              </a:rPr>
              <a:t>окутуу</a:t>
            </a:r>
            <a:r>
              <a:rPr lang="ru-RU" i="1" dirty="0">
                <a:solidFill>
                  <a:schemeClr val="tx1"/>
                </a:solidFill>
              </a:rPr>
              <a:t>. </a:t>
            </a:r>
            <a:r>
              <a:rPr lang="ru-RU" dirty="0">
                <a:solidFill>
                  <a:schemeClr val="tx1"/>
                </a:solidFill>
              </a:rPr>
              <a:t>«</a:t>
            </a:r>
            <a:r>
              <a:rPr lang="ru-RU" dirty="0" err="1">
                <a:solidFill>
                  <a:schemeClr val="tx1"/>
                </a:solidFill>
              </a:rPr>
              <a:t>Оюнсуз</a:t>
            </a:r>
            <a:r>
              <a:rPr lang="ru-RU" dirty="0">
                <a:solidFill>
                  <a:schemeClr val="tx1"/>
                </a:solidFill>
              </a:rPr>
              <a:t> </a:t>
            </a:r>
            <a:r>
              <a:rPr lang="ru-RU" dirty="0" err="1">
                <a:solidFill>
                  <a:schemeClr val="tx1"/>
                </a:solidFill>
              </a:rPr>
              <a:t>эч</a:t>
            </a:r>
            <a:r>
              <a:rPr lang="ru-RU" dirty="0">
                <a:solidFill>
                  <a:schemeClr val="tx1"/>
                </a:solidFill>
              </a:rPr>
              <a:t> </a:t>
            </a:r>
            <a:r>
              <a:rPr lang="ru-RU" dirty="0" err="1">
                <a:solidFill>
                  <a:schemeClr val="tx1"/>
                </a:solidFill>
              </a:rPr>
              <a:t>кимди</a:t>
            </a:r>
            <a:r>
              <a:rPr lang="ru-RU" dirty="0">
                <a:solidFill>
                  <a:schemeClr val="tx1"/>
                </a:solidFill>
              </a:rPr>
              <a:t> </a:t>
            </a:r>
            <a:r>
              <a:rPr lang="ru-RU" dirty="0" err="1">
                <a:solidFill>
                  <a:schemeClr val="tx1"/>
                </a:solidFill>
              </a:rPr>
              <a:t>эч</a:t>
            </a:r>
            <a:r>
              <a:rPr lang="ru-RU" dirty="0">
                <a:solidFill>
                  <a:schemeClr val="tx1"/>
                </a:solidFill>
              </a:rPr>
              <a:t> </a:t>
            </a:r>
            <a:r>
              <a:rPr lang="ru-RU" dirty="0" err="1">
                <a:solidFill>
                  <a:schemeClr val="tx1"/>
                </a:solidFill>
              </a:rPr>
              <a:t>нерсеге</a:t>
            </a:r>
            <a:r>
              <a:rPr lang="ru-RU" dirty="0">
                <a:solidFill>
                  <a:schemeClr val="tx1"/>
                </a:solidFill>
              </a:rPr>
              <a:t> </a:t>
            </a:r>
            <a:r>
              <a:rPr lang="ru-RU" dirty="0" err="1" smtClean="0">
                <a:solidFill>
                  <a:schemeClr val="tx1"/>
                </a:solidFill>
              </a:rPr>
              <a:t>үйрөтө</a:t>
            </a:r>
            <a:r>
              <a:rPr lang="ru-RU" dirty="0">
                <a:solidFill>
                  <a:schemeClr val="tx1"/>
                </a:solidFill>
              </a:rPr>
              <a:t> </a:t>
            </a:r>
            <a:r>
              <a:rPr lang="ru-RU" dirty="0" err="1" smtClean="0">
                <a:solidFill>
                  <a:schemeClr val="tx1"/>
                </a:solidFill>
              </a:rPr>
              <a:t>албайсың</a:t>
            </a:r>
            <a:r>
              <a:rPr lang="ru-RU" dirty="0">
                <a:solidFill>
                  <a:schemeClr val="tx1"/>
                </a:solidFill>
              </a:rPr>
              <a:t>, </a:t>
            </a:r>
            <a:r>
              <a:rPr lang="ru-RU" dirty="0" err="1">
                <a:solidFill>
                  <a:schemeClr val="tx1"/>
                </a:solidFill>
              </a:rPr>
              <a:t>анткени</a:t>
            </a:r>
            <a:r>
              <a:rPr lang="ru-RU" dirty="0">
                <a:solidFill>
                  <a:schemeClr val="tx1"/>
                </a:solidFill>
              </a:rPr>
              <a:t> </a:t>
            </a:r>
            <a:r>
              <a:rPr lang="ru-RU" dirty="0" err="1">
                <a:solidFill>
                  <a:schemeClr val="tx1"/>
                </a:solidFill>
              </a:rPr>
              <a:t>оюн</a:t>
            </a:r>
            <a:r>
              <a:rPr lang="ru-RU" dirty="0">
                <a:solidFill>
                  <a:schemeClr val="tx1"/>
                </a:solidFill>
              </a:rPr>
              <a:t> </a:t>
            </a:r>
            <a:r>
              <a:rPr lang="ru-RU" dirty="0" err="1">
                <a:solidFill>
                  <a:schemeClr val="tx1"/>
                </a:solidFill>
              </a:rPr>
              <a:t>окутууга</a:t>
            </a:r>
            <a:r>
              <a:rPr lang="ru-RU" dirty="0">
                <a:solidFill>
                  <a:schemeClr val="tx1"/>
                </a:solidFill>
              </a:rPr>
              <a:t> </a:t>
            </a:r>
            <a:r>
              <a:rPr lang="ru-RU" dirty="0" err="1">
                <a:solidFill>
                  <a:schemeClr val="tx1"/>
                </a:solidFill>
              </a:rPr>
              <a:t>инсандык</a:t>
            </a:r>
            <a:r>
              <a:rPr lang="ru-RU" dirty="0">
                <a:solidFill>
                  <a:schemeClr val="tx1"/>
                </a:solidFill>
              </a:rPr>
              <a:t> </a:t>
            </a:r>
            <a:r>
              <a:rPr lang="ru-RU" dirty="0" err="1">
                <a:solidFill>
                  <a:schemeClr val="tx1"/>
                </a:solidFill>
              </a:rPr>
              <a:t>мүнөз</a:t>
            </a:r>
            <a:r>
              <a:rPr lang="ru-RU" dirty="0">
                <a:solidFill>
                  <a:schemeClr val="tx1"/>
                </a:solidFill>
              </a:rPr>
              <a:t> берет. </a:t>
            </a:r>
            <a:r>
              <a:rPr lang="ru-RU" dirty="0" err="1">
                <a:solidFill>
                  <a:schemeClr val="tx1"/>
                </a:solidFill>
              </a:rPr>
              <a:t>Ошондуктан</a:t>
            </a:r>
            <a:r>
              <a:rPr lang="ru-RU" dirty="0">
                <a:solidFill>
                  <a:schemeClr val="tx1"/>
                </a:solidFill>
              </a:rPr>
              <a:t> </a:t>
            </a:r>
            <a:r>
              <a:rPr lang="ru-RU" dirty="0" err="1">
                <a:solidFill>
                  <a:schemeClr val="tx1"/>
                </a:solidFill>
              </a:rPr>
              <a:t>окутуу</a:t>
            </a:r>
            <a:r>
              <a:rPr lang="ru-RU" dirty="0">
                <a:solidFill>
                  <a:schemeClr val="tx1"/>
                </a:solidFill>
              </a:rPr>
              <a:t/>
            </a:r>
            <a:br>
              <a:rPr lang="ru-RU" dirty="0">
                <a:solidFill>
                  <a:schemeClr val="tx1"/>
                </a:solidFill>
              </a:rPr>
            </a:br>
            <a:r>
              <a:rPr lang="ru-RU" dirty="0" err="1">
                <a:solidFill>
                  <a:schemeClr val="tx1"/>
                </a:solidFill>
              </a:rPr>
              <a:t>процессинде</a:t>
            </a:r>
            <a:r>
              <a:rPr lang="ru-RU" dirty="0">
                <a:solidFill>
                  <a:schemeClr val="tx1"/>
                </a:solidFill>
              </a:rPr>
              <a:t> </a:t>
            </a:r>
            <a:r>
              <a:rPr lang="ru-RU" dirty="0" err="1">
                <a:solidFill>
                  <a:schemeClr val="tx1"/>
                </a:solidFill>
              </a:rPr>
              <a:t>оюнга</a:t>
            </a:r>
            <a:r>
              <a:rPr lang="ru-RU" dirty="0">
                <a:solidFill>
                  <a:schemeClr val="tx1"/>
                </a:solidFill>
              </a:rPr>
              <a:t> </a:t>
            </a:r>
            <a:r>
              <a:rPr lang="ru-RU" dirty="0" err="1">
                <a:solidFill>
                  <a:schemeClr val="tx1"/>
                </a:solidFill>
              </a:rPr>
              <a:t>артыкчылыктуу</a:t>
            </a:r>
            <a:r>
              <a:rPr lang="ru-RU" dirty="0">
                <a:solidFill>
                  <a:schemeClr val="tx1"/>
                </a:solidFill>
              </a:rPr>
              <a:t> </a:t>
            </a:r>
            <a:r>
              <a:rPr lang="ru-RU" dirty="0" err="1">
                <a:solidFill>
                  <a:schemeClr val="tx1"/>
                </a:solidFill>
              </a:rPr>
              <a:t>маани</a:t>
            </a:r>
            <a:r>
              <a:rPr lang="ru-RU" dirty="0">
                <a:solidFill>
                  <a:schemeClr val="tx1"/>
                </a:solidFill>
              </a:rPr>
              <a:t> </a:t>
            </a:r>
            <a:r>
              <a:rPr lang="ru-RU" dirty="0" err="1" smtClean="0">
                <a:solidFill>
                  <a:schemeClr val="tx1"/>
                </a:solidFill>
              </a:rPr>
              <a:t>берүү</a:t>
            </a:r>
            <a:r>
              <a:rPr lang="ru-RU" dirty="0">
                <a:solidFill>
                  <a:schemeClr val="tx1"/>
                </a:solidFill>
              </a:rPr>
              <a:t> </a:t>
            </a:r>
            <a:r>
              <a:rPr lang="ru-RU" dirty="0" err="1" smtClean="0">
                <a:solidFill>
                  <a:schemeClr val="tx1"/>
                </a:solidFill>
              </a:rPr>
              <a:t>керек</a:t>
            </a:r>
            <a:r>
              <a:rPr lang="ru-RU" dirty="0">
                <a:solidFill>
                  <a:schemeClr val="tx1"/>
                </a:solidFill>
              </a:rPr>
              <a:t>, </a:t>
            </a:r>
            <a:r>
              <a:rPr lang="ru-RU" dirty="0" err="1">
                <a:solidFill>
                  <a:schemeClr val="tx1"/>
                </a:solidFill>
              </a:rPr>
              <a:t>ансыз</a:t>
            </a:r>
            <a:r>
              <a:rPr lang="ru-RU" dirty="0">
                <a:solidFill>
                  <a:schemeClr val="tx1"/>
                </a:solidFill>
              </a:rPr>
              <a:t> </a:t>
            </a:r>
            <a:r>
              <a:rPr lang="ru-RU" dirty="0" err="1" smtClean="0">
                <a:solidFill>
                  <a:schemeClr val="tx1"/>
                </a:solidFill>
              </a:rPr>
              <a:t>окутуу</a:t>
            </a:r>
            <a:r>
              <a:rPr lang="ru-RU" dirty="0">
                <a:solidFill>
                  <a:schemeClr val="tx1"/>
                </a:solidFill>
              </a:rPr>
              <a:t> </a:t>
            </a:r>
            <a:r>
              <a:rPr lang="ru-RU" dirty="0" err="1" smtClean="0">
                <a:solidFill>
                  <a:schemeClr val="tx1"/>
                </a:solidFill>
              </a:rPr>
              <a:t>сезимталдуу</a:t>
            </a:r>
            <a:r>
              <a:rPr lang="ru-RU" dirty="0" smtClean="0">
                <a:solidFill>
                  <a:schemeClr val="tx1"/>
                </a:solidFill>
              </a:rPr>
              <a:t> </a:t>
            </a:r>
            <a:r>
              <a:rPr lang="ru-RU" dirty="0" err="1">
                <a:solidFill>
                  <a:schemeClr val="tx1"/>
                </a:solidFill>
              </a:rPr>
              <a:t>эмес</a:t>
            </a:r>
            <a:r>
              <a:rPr lang="ru-RU" dirty="0">
                <a:solidFill>
                  <a:schemeClr val="tx1"/>
                </a:solidFill>
              </a:rPr>
              <a:t>, </a:t>
            </a:r>
            <a:r>
              <a:rPr lang="ru-RU" dirty="0" err="1">
                <a:solidFill>
                  <a:schemeClr val="tx1"/>
                </a:solidFill>
              </a:rPr>
              <a:t>супсак</a:t>
            </a:r>
            <a:r>
              <a:rPr lang="ru-RU" dirty="0">
                <a:solidFill>
                  <a:schemeClr val="tx1"/>
                </a:solidFill>
              </a:rPr>
              <a:t> болот», – </a:t>
            </a:r>
            <a:r>
              <a:rPr lang="ru-RU" dirty="0" err="1" smtClean="0">
                <a:solidFill>
                  <a:schemeClr val="tx1"/>
                </a:solidFill>
              </a:rPr>
              <a:t>дейт</a:t>
            </a:r>
            <a:r>
              <a:rPr lang="ru-RU" dirty="0">
                <a:solidFill>
                  <a:schemeClr val="tx1"/>
                </a:solidFill>
              </a:rPr>
              <a:t> </a:t>
            </a:r>
            <a:r>
              <a:rPr lang="ru-RU" dirty="0" err="1" smtClean="0">
                <a:solidFill>
                  <a:schemeClr val="tx1"/>
                </a:solidFill>
              </a:rPr>
              <a:t>И.Бекбоев</a:t>
            </a:r>
            <a:r>
              <a:rPr lang="ru-RU" dirty="0" smtClean="0">
                <a:solidFill>
                  <a:schemeClr val="tx1"/>
                </a:solidFill>
              </a:rPr>
              <a:t>.</a:t>
            </a:r>
            <a:r>
              <a:rPr lang="ru-RU" dirty="0">
                <a:solidFill>
                  <a:schemeClr val="tx1"/>
                </a:solidFill>
              </a:rPr>
              <a:t> </a:t>
            </a:r>
            <a:r>
              <a:rPr lang="ru-RU" dirty="0" err="1">
                <a:solidFill>
                  <a:schemeClr val="tx1"/>
                </a:solidFill>
              </a:rPr>
              <a:t>Ишкер</a:t>
            </a:r>
            <a:r>
              <a:rPr lang="ru-RU" dirty="0">
                <a:solidFill>
                  <a:schemeClr val="tx1"/>
                </a:solidFill>
              </a:rPr>
              <a:t/>
            </a:r>
            <a:br>
              <a:rPr lang="ru-RU" dirty="0">
                <a:solidFill>
                  <a:schemeClr val="tx1"/>
                </a:solidFill>
              </a:rPr>
            </a:br>
            <a:r>
              <a:rPr lang="ru-RU" dirty="0" err="1">
                <a:solidFill>
                  <a:schemeClr val="tx1"/>
                </a:solidFill>
              </a:rPr>
              <a:t>оюндар</a:t>
            </a:r>
            <a:r>
              <a:rPr lang="ru-RU" dirty="0">
                <a:solidFill>
                  <a:schemeClr val="tx1"/>
                </a:solidFill>
              </a:rPr>
              <a:t> </a:t>
            </a:r>
            <a:r>
              <a:rPr lang="ru-RU" dirty="0" err="1">
                <a:solidFill>
                  <a:schemeClr val="tx1"/>
                </a:solidFill>
              </a:rPr>
              <a:t>бир</a:t>
            </a:r>
            <a:r>
              <a:rPr lang="ru-RU" dirty="0">
                <a:solidFill>
                  <a:schemeClr val="tx1"/>
                </a:solidFill>
              </a:rPr>
              <a:t> </a:t>
            </a:r>
            <a:r>
              <a:rPr lang="ru-RU" dirty="0" err="1">
                <a:solidFill>
                  <a:schemeClr val="tx1"/>
                </a:solidFill>
              </a:rPr>
              <a:t>нече</a:t>
            </a:r>
            <a:r>
              <a:rPr lang="ru-RU" dirty="0">
                <a:solidFill>
                  <a:schemeClr val="tx1"/>
                </a:solidFill>
              </a:rPr>
              <a:t> </a:t>
            </a:r>
            <a:r>
              <a:rPr lang="ru-RU" dirty="0" err="1">
                <a:solidFill>
                  <a:schemeClr val="tx1"/>
                </a:solidFill>
              </a:rPr>
              <a:t>максаттарды</a:t>
            </a:r>
            <a:r>
              <a:rPr lang="ru-RU" dirty="0">
                <a:solidFill>
                  <a:schemeClr val="tx1"/>
                </a:solidFill>
              </a:rPr>
              <a:t> </a:t>
            </a:r>
            <a:r>
              <a:rPr lang="ru-RU" dirty="0" err="1">
                <a:solidFill>
                  <a:schemeClr val="tx1"/>
                </a:solidFill>
              </a:rPr>
              <a:t>көздөйт</a:t>
            </a:r>
            <a:r>
              <a:rPr lang="ru-RU" dirty="0">
                <a:solidFill>
                  <a:schemeClr val="tx1"/>
                </a:solidFill>
              </a:rPr>
              <a:t>, </a:t>
            </a:r>
            <a:r>
              <a:rPr lang="ru-RU" dirty="0" err="1">
                <a:solidFill>
                  <a:schemeClr val="tx1"/>
                </a:solidFill>
              </a:rPr>
              <a:t>негизгилерден</a:t>
            </a:r>
            <a:r>
              <a:rPr lang="ru-RU" dirty="0">
                <a:solidFill>
                  <a:schemeClr val="tx1"/>
                </a:solidFill>
              </a:rPr>
              <a:t> </a:t>
            </a:r>
            <a:r>
              <a:rPr lang="ru-RU" dirty="0" err="1">
                <a:solidFill>
                  <a:schemeClr val="tx1"/>
                </a:solidFill>
              </a:rPr>
              <a:t>болуп</a:t>
            </a:r>
            <a:r>
              <a:rPr lang="ru-RU" dirty="0">
                <a:solidFill>
                  <a:schemeClr val="tx1"/>
                </a:solidFill>
              </a:rPr>
              <a:t> </a:t>
            </a:r>
            <a:r>
              <a:rPr lang="ru-RU" dirty="0" err="1">
                <a:solidFill>
                  <a:schemeClr val="tx1"/>
                </a:solidFill>
              </a:rPr>
              <a:t>окуучулардын</a:t>
            </a:r>
            <a:r>
              <a:rPr lang="ru-RU" dirty="0">
                <a:solidFill>
                  <a:schemeClr val="tx1"/>
                </a:solidFill>
              </a:rPr>
              <a:t/>
            </a:r>
            <a:br>
              <a:rPr lang="ru-RU" dirty="0">
                <a:solidFill>
                  <a:schemeClr val="tx1"/>
                </a:solidFill>
              </a:rPr>
            </a:br>
            <a:r>
              <a:rPr lang="ru-RU" dirty="0">
                <a:solidFill>
                  <a:schemeClr val="tx1"/>
                </a:solidFill>
              </a:rPr>
              <a:t>ой-</a:t>
            </a:r>
            <a:r>
              <a:rPr lang="ru-RU" dirty="0" err="1">
                <a:solidFill>
                  <a:schemeClr val="tx1"/>
                </a:solidFill>
              </a:rPr>
              <a:t>жүгүртүүсүн</a:t>
            </a:r>
            <a:r>
              <a:rPr lang="ru-RU" dirty="0">
                <a:solidFill>
                  <a:schemeClr val="tx1"/>
                </a:solidFill>
              </a:rPr>
              <a:t>, </a:t>
            </a:r>
            <a:r>
              <a:rPr lang="ru-RU" dirty="0" err="1">
                <a:solidFill>
                  <a:schemeClr val="tx1"/>
                </a:solidFill>
              </a:rPr>
              <a:t>чыгармачылыгын</a:t>
            </a:r>
            <a:r>
              <a:rPr lang="ru-RU" dirty="0">
                <a:solidFill>
                  <a:schemeClr val="tx1"/>
                </a:solidFill>
              </a:rPr>
              <a:t>, </a:t>
            </a:r>
            <a:r>
              <a:rPr lang="ru-RU" dirty="0" err="1">
                <a:solidFill>
                  <a:schemeClr val="tx1"/>
                </a:solidFill>
              </a:rPr>
              <a:t>өз</a:t>
            </a:r>
            <a:r>
              <a:rPr lang="ru-RU" dirty="0">
                <a:solidFill>
                  <a:schemeClr val="tx1"/>
                </a:solidFill>
              </a:rPr>
              <a:t> </a:t>
            </a:r>
            <a:r>
              <a:rPr lang="ru-RU" dirty="0" err="1" smtClean="0">
                <a:solidFill>
                  <a:schemeClr val="tx1"/>
                </a:solidFill>
              </a:rPr>
              <a:t>алдынчалыгын</a:t>
            </a:r>
            <a:r>
              <a:rPr lang="ru-RU" dirty="0">
                <a:solidFill>
                  <a:schemeClr val="tx1"/>
                </a:solidFill>
              </a:rPr>
              <a:t> </a:t>
            </a:r>
            <a:r>
              <a:rPr lang="ru-RU" dirty="0" err="1" smtClean="0">
                <a:solidFill>
                  <a:schemeClr val="tx1"/>
                </a:solidFill>
              </a:rPr>
              <a:t>активдештирүү</a:t>
            </a:r>
            <a:r>
              <a:rPr lang="ru-RU" dirty="0" smtClean="0">
                <a:solidFill>
                  <a:schemeClr val="tx1"/>
                </a:solidFill>
              </a:rPr>
              <a:t>, </a:t>
            </a:r>
            <a:r>
              <a:rPr lang="ru-RU" dirty="0" err="1" smtClean="0">
                <a:solidFill>
                  <a:schemeClr val="tx1"/>
                </a:solidFill>
              </a:rPr>
              <a:t>практикалык</a:t>
            </a:r>
            <a:r>
              <a:rPr lang="ru-RU" dirty="0" smtClean="0">
                <a:solidFill>
                  <a:schemeClr val="tx1"/>
                </a:solidFill>
              </a:rPr>
              <a:t> </a:t>
            </a:r>
            <a:r>
              <a:rPr lang="ru-RU" dirty="0" err="1">
                <a:solidFill>
                  <a:schemeClr val="tx1"/>
                </a:solidFill>
              </a:rPr>
              <a:t>профессионалдык</a:t>
            </a:r>
            <a:r>
              <a:rPr lang="ru-RU" dirty="0">
                <a:solidFill>
                  <a:schemeClr val="tx1"/>
                </a:solidFill>
              </a:rPr>
              <a:t> </a:t>
            </a:r>
            <a:r>
              <a:rPr lang="ru-RU" dirty="0" err="1">
                <a:solidFill>
                  <a:schemeClr val="tx1"/>
                </a:solidFill>
              </a:rPr>
              <a:t>иш-аракетке</a:t>
            </a:r>
            <a:r>
              <a:rPr lang="ru-RU" dirty="0">
                <a:solidFill>
                  <a:schemeClr val="tx1"/>
                </a:solidFill>
              </a:rPr>
              <a:t> </a:t>
            </a:r>
            <a:r>
              <a:rPr lang="ru-RU" dirty="0" err="1">
                <a:solidFill>
                  <a:schemeClr val="tx1"/>
                </a:solidFill>
              </a:rPr>
              <a:t>даярдоо</a:t>
            </a:r>
            <a:r>
              <a:rPr lang="ru-RU" dirty="0">
                <a:solidFill>
                  <a:schemeClr val="tx1"/>
                </a:solidFill>
              </a:rPr>
              <a:t> </a:t>
            </a:r>
            <a:r>
              <a:rPr lang="ru-RU" dirty="0" err="1">
                <a:solidFill>
                  <a:schemeClr val="tx1"/>
                </a:solidFill>
              </a:rPr>
              <a:t>саналат</a:t>
            </a:r>
            <a:r>
              <a:rPr lang="ru-RU" dirty="0">
                <a:solidFill>
                  <a:schemeClr val="tx1"/>
                </a:solidFill>
              </a:rPr>
              <a:t>. </a:t>
            </a:r>
            <a:r>
              <a:rPr lang="ru-RU" dirty="0" err="1" smtClean="0">
                <a:solidFill>
                  <a:schemeClr val="tx1"/>
                </a:solidFill>
              </a:rPr>
              <a:t>Ишкер</a:t>
            </a:r>
            <a:r>
              <a:rPr lang="ru-RU" dirty="0">
                <a:solidFill>
                  <a:schemeClr val="tx1"/>
                </a:solidFill>
              </a:rPr>
              <a:t> </a:t>
            </a:r>
            <a:r>
              <a:rPr lang="ru-RU" dirty="0" err="1" smtClean="0">
                <a:solidFill>
                  <a:schemeClr val="tx1"/>
                </a:solidFill>
              </a:rPr>
              <a:t>оюндарын</a:t>
            </a:r>
            <a:r>
              <a:rPr lang="ru-RU" dirty="0" smtClean="0">
                <a:solidFill>
                  <a:schemeClr val="tx1"/>
                </a:solidFill>
              </a:rPr>
              <a:t> </a:t>
            </a:r>
            <a:r>
              <a:rPr lang="ru-RU" dirty="0" err="1">
                <a:solidFill>
                  <a:schemeClr val="tx1"/>
                </a:solidFill>
              </a:rPr>
              <a:t>өткөрүүгө</a:t>
            </a:r>
            <a:r>
              <a:rPr lang="ru-RU" dirty="0">
                <a:solidFill>
                  <a:schemeClr val="tx1"/>
                </a:solidFill>
              </a:rPr>
              <a:t> </a:t>
            </a:r>
            <a:r>
              <a:rPr lang="ru-RU" dirty="0" err="1">
                <a:solidFill>
                  <a:schemeClr val="tx1"/>
                </a:solidFill>
              </a:rPr>
              <a:t>окуучуларды</a:t>
            </a:r>
            <a:r>
              <a:rPr lang="ru-RU" dirty="0">
                <a:solidFill>
                  <a:schemeClr val="tx1"/>
                </a:solidFill>
              </a:rPr>
              <a:t> </a:t>
            </a:r>
            <a:r>
              <a:rPr lang="ru-RU" dirty="0" err="1">
                <a:solidFill>
                  <a:schemeClr val="tx1"/>
                </a:solidFill>
              </a:rPr>
              <a:t>даярдоо</a:t>
            </a:r>
            <a:r>
              <a:rPr lang="ru-RU" dirty="0">
                <a:solidFill>
                  <a:schemeClr val="tx1"/>
                </a:solidFill>
              </a:rPr>
              <a:t> </a:t>
            </a:r>
            <a:r>
              <a:rPr lang="ru-RU" dirty="0" err="1">
                <a:solidFill>
                  <a:schemeClr val="tx1"/>
                </a:solidFill>
              </a:rPr>
              <a:t>имитациялык</a:t>
            </a:r>
            <a:r>
              <a:rPr lang="ru-RU" dirty="0">
                <a:solidFill>
                  <a:schemeClr val="tx1"/>
                </a:solidFill>
              </a:rPr>
              <a:t> </a:t>
            </a:r>
            <a:r>
              <a:rPr lang="ru-RU" dirty="0" err="1" smtClean="0">
                <a:solidFill>
                  <a:schemeClr val="tx1"/>
                </a:solidFill>
              </a:rPr>
              <a:t>көнүгүүлөрдү</a:t>
            </a:r>
            <a:r>
              <a:rPr lang="ru-RU" dirty="0">
                <a:solidFill>
                  <a:schemeClr val="tx1"/>
                </a:solidFill>
              </a:rPr>
              <a:t> </a:t>
            </a:r>
            <a:r>
              <a:rPr lang="ru-RU" dirty="0" err="1" smtClean="0">
                <a:solidFill>
                  <a:schemeClr val="tx1"/>
                </a:solidFill>
              </a:rPr>
              <a:t>аткарууну</a:t>
            </a:r>
            <a:r>
              <a:rPr lang="ru-RU" dirty="0" smtClean="0">
                <a:solidFill>
                  <a:schemeClr val="tx1"/>
                </a:solidFill>
              </a:rPr>
              <a:t> </a:t>
            </a:r>
            <a:r>
              <a:rPr lang="ru-RU" dirty="0" err="1">
                <a:solidFill>
                  <a:schemeClr val="tx1"/>
                </a:solidFill>
              </a:rPr>
              <a:t>божомолдойт</a:t>
            </a:r>
            <a:r>
              <a:rPr lang="ru-RU" dirty="0">
                <a:solidFill>
                  <a:schemeClr val="tx1"/>
                </a:solidFill>
              </a:rPr>
              <a:t>. </a:t>
            </a:r>
            <a:r>
              <a:rPr lang="ru-RU" dirty="0" err="1">
                <a:solidFill>
                  <a:schemeClr val="tx1"/>
                </a:solidFill>
              </a:rPr>
              <a:t>Ишкер</a:t>
            </a:r>
            <a:r>
              <a:rPr lang="ru-RU" dirty="0">
                <a:solidFill>
                  <a:schemeClr val="tx1"/>
                </a:solidFill>
              </a:rPr>
              <a:t> </a:t>
            </a:r>
            <a:r>
              <a:rPr lang="ru-RU" dirty="0" err="1">
                <a:solidFill>
                  <a:schemeClr val="tx1"/>
                </a:solidFill>
              </a:rPr>
              <a:t>оюндун</a:t>
            </a:r>
            <a:r>
              <a:rPr lang="ru-RU" dirty="0">
                <a:solidFill>
                  <a:schemeClr val="tx1"/>
                </a:solidFill>
              </a:rPr>
              <a:t> </a:t>
            </a:r>
            <a:r>
              <a:rPr lang="ru-RU" dirty="0" err="1">
                <a:solidFill>
                  <a:schemeClr val="tx1"/>
                </a:solidFill>
              </a:rPr>
              <a:t>мазмуну</a:t>
            </a:r>
            <a:r>
              <a:rPr lang="ru-RU" dirty="0">
                <a:solidFill>
                  <a:schemeClr val="tx1"/>
                </a:solidFill>
              </a:rPr>
              <a:t> </a:t>
            </a:r>
            <a:r>
              <a:rPr lang="ru-RU" dirty="0" err="1">
                <a:solidFill>
                  <a:schemeClr val="tx1"/>
                </a:solidFill>
              </a:rPr>
              <a:t>белгилүү</a:t>
            </a:r>
            <a:r>
              <a:rPr lang="ru-RU" dirty="0">
                <a:solidFill>
                  <a:schemeClr val="tx1"/>
                </a:solidFill>
              </a:rPr>
              <a:t> </a:t>
            </a:r>
            <a:r>
              <a:rPr lang="ru-RU" dirty="0" err="1" smtClean="0">
                <a:solidFill>
                  <a:schemeClr val="tx1"/>
                </a:solidFill>
              </a:rPr>
              <a:t>көндүмдөрдү</a:t>
            </a:r>
            <a:r>
              <a:rPr lang="ru-RU" dirty="0">
                <a:solidFill>
                  <a:schemeClr val="tx1"/>
                </a:solidFill>
              </a:rPr>
              <a:t> </a:t>
            </a:r>
            <a:r>
              <a:rPr lang="ru-RU" dirty="0" err="1" smtClean="0">
                <a:solidFill>
                  <a:schemeClr val="tx1"/>
                </a:solidFill>
              </a:rPr>
              <a:t>жана</a:t>
            </a:r>
            <a:r>
              <a:rPr lang="ru-RU" dirty="0" smtClean="0">
                <a:solidFill>
                  <a:schemeClr val="tx1"/>
                </a:solidFill>
              </a:rPr>
              <a:t> </a:t>
            </a:r>
            <a:r>
              <a:rPr lang="ru-RU" dirty="0" err="1">
                <a:solidFill>
                  <a:schemeClr val="tx1"/>
                </a:solidFill>
              </a:rPr>
              <a:t>ыктарды</a:t>
            </a:r>
            <a:r>
              <a:rPr lang="ru-RU" dirty="0">
                <a:solidFill>
                  <a:schemeClr val="tx1"/>
                </a:solidFill>
              </a:rPr>
              <a:t> </a:t>
            </a:r>
            <a:r>
              <a:rPr lang="ru-RU" dirty="0" err="1">
                <a:solidFill>
                  <a:schemeClr val="tx1"/>
                </a:solidFill>
              </a:rPr>
              <a:t>калыптандырууда</a:t>
            </a:r>
            <a:r>
              <a:rPr lang="ru-RU" dirty="0">
                <a:solidFill>
                  <a:schemeClr val="tx1"/>
                </a:solidFill>
              </a:rPr>
              <a:t> </a:t>
            </a:r>
            <a:r>
              <a:rPr lang="ru-RU" dirty="0" err="1">
                <a:solidFill>
                  <a:schemeClr val="tx1"/>
                </a:solidFill>
              </a:rPr>
              <a:t>турат</a:t>
            </a:r>
            <a:r>
              <a:rPr lang="ru-RU" dirty="0">
                <a:solidFill>
                  <a:schemeClr val="tx1"/>
                </a:solidFill>
              </a:rPr>
              <a:t>. </a:t>
            </a:r>
            <a:r>
              <a:rPr lang="ru-RU" dirty="0" err="1">
                <a:solidFill>
                  <a:schemeClr val="tx1"/>
                </a:solidFill>
              </a:rPr>
              <a:t>Аны</a:t>
            </a:r>
            <a:r>
              <a:rPr lang="ru-RU" dirty="0">
                <a:solidFill>
                  <a:schemeClr val="tx1"/>
                </a:solidFill>
              </a:rPr>
              <a:t> </a:t>
            </a:r>
            <a:r>
              <a:rPr lang="ru-RU" dirty="0" err="1">
                <a:solidFill>
                  <a:schemeClr val="tx1"/>
                </a:solidFill>
              </a:rPr>
              <a:t>аткаруу</a:t>
            </a:r>
            <a:r>
              <a:rPr lang="ru-RU" dirty="0">
                <a:solidFill>
                  <a:schemeClr val="tx1"/>
                </a:solidFill>
              </a:rPr>
              <a:t> </a:t>
            </a:r>
            <a:r>
              <a:rPr lang="ru-RU" dirty="0" err="1">
                <a:solidFill>
                  <a:schemeClr val="tx1"/>
                </a:solidFill>
              </a:rPr>
              <a:t>процессинде</a:t>
            </a:r>
            <a:r>
              <a:rPr lang="ru-RU" dirty="0">
                <a:solidFill>
                  <a:schemeClr val="tx1"/>
                </a:solidFill>
              </a:rPr>
              <a:t> </a:t>
            </a:r>
            <a:r>
              <a:rPr lang="ru-RU" dirty="0" err="1">
                <a:solidFill>
                  <a:schemeClr val="tx1"/>
                </a:solidFill>
              </a:rPr>
              <a:t>билим</a:t>
            </a:r>
            <a:r>
              <a:rPr lang="ru-RU" dirty="0">
                <a:solidFill>
                  <a:schemeClr val="tx1"/>
                </a:solidFill>
              </a:rPr>
              <a:t> </a:t>
            </a:r>
            <a:r>
              <a:rPr lang="ru-RU" dirty="0" err="1">
                <a:solidFill>
                  <a:schemeClr val="tx1"/>
                </a:solidFill>
              </a:rPr>
              <a:t>гана</a:t>
            </a:r>
            <a:r>
              <a:rPr lang="ru-RU" dirty="0">
                <a:solidFill>
                  <a:schemeClr val="tx1"/>
                </a:solidFill>
              </a:rPr>
              <a:t/>
            </a:r>
            <a:br>
              <a:rPr lang="ru-RU" dirty="0">
                <a:solidFill>
                  <a:schemeClr val="tx1"/>
                </a:solidFill>
              </a:rPr>
            </a:br>
            <a:r>
              <a:rPr lang="ru-RU" dirty="0" err="1">
                <a:solidFill>
                  <a:schemeClr val="tx1"/>
                </a:solidFill>
              </a:rPr>
              <a:t>активдешпестен</a:t>
            </a:r>
            <a:r>
              <a:rPr lang="ru-RU" dirty="0">
                <a:solidFill>
                  <a:schemeClr val="tx1"/>
                </a:solidFill>
              </a:rPr>
              <a:t> </a:t>
            </a:r>
            <a:r>
              <a:rPr lang="ru-RU" dirty="0" err="1">
                <a:solidFill>
                  <a:schemeClr val="tx1"/>
                </a:solidFill>
              </a:rPr>
              <a:t>ошондой</a:t>
            </a:r>
            <a:r>
              <a:rPr lang="ru-RU" dirty="0">
                <a:solidFill>
                  <a:schemeClr val="tx1"/>
                </a:solidFill>
              </a:rPr>
              <a:t> эле </a:t>
            </a:r>
            <a:r>
              <a:rPr lang="ru-RU" dirty="0" err="1">
                <a:solidFill>
                  <a:schemeClr val="tx1"/>
                </a:solidFill>
              </a:rPr>
              <a:t>баарлашуунун</a:t>
            </a:r>
            <a:r>
              <a:rPr lang="ru-RU" dirty="0">
                <a:solidFill>
                  <a:schemeClr val="tx1"/>
                </a:solidFill>
              </a:rPr>
              <a:t> </a:t>
            </a:r>
            <a:r>
              <a:rPr lang="ru-RU" dirty="0" err="1">
                <a:solidFill>
                  <a:schemeClr val="tx1"/>
                </a:solidFill>
              </a:rPr>
              <a:t>коллективдик</a:t>
            </a:r>
            <a:r>
              <a:rPr lang="ru-RU" dirty="0">
                <a:solidFill>
                  <a:schemeClr val="tx1"/>
                </a:solidFill>
              </a:rPr>
              <a:t> </a:t>
            </a:r>
            <a:r>
              <a:rPr lang="ru-RU" dirty="0" err="1">
                <a:solidFill>
                  <a:schemeClr val="tx1"/>
                </a:solidFill>
              </a:rPr>
              <a:t>формалары</a:t>
            </a:r>
            <a:r>
              <a:rPr lang="ru-RU" dirty="0">
                <a:solidFill>
                  <a:schemeClr val="tx1"/>
                </a:solidFill>
              </a:rPr>
              <a:t> </a:t>
            </a:r>
            <a:r>
              <a:rPr lang="ru-RU" dirty="0" smtClean="0">
                <a:solidFill>
                  <a:schemeClr val="tx1"/>
                </a:solidFill>
              </a:rPr>
              <a:t>да </a:t>
            </a:r>
            <a:r>
              <a:rPr lang="ru-RU" dirty="0" err="1" smtClean="0">
                <a:solidFill>
                  <a:schemeClr val="tx1"/>
                </a:solidFill>
              </a:rPr>
              <a:t>өнүгөт</a:t>
            </a:r>
            <a:r>
              <a:rPr lang="ru-RU" dirty="0" smtClean="0">
                <a:solidFill>
                  <a:schemeClr val="tx1"/>
                </a:solidFill>
              </a:rPr>
              <a:t>.</a:t>
            </a:r>
            <a:endParaRPr lang="ky-KG" dirty="0" smtClean="0">
              <a:solidFill>
                <a:schemeClr val="tx1"/>
              </a:solidFill>
            </a:endParaRPr>
          </a:p>
        </p:txBody>
      </p:sp>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3443" y="262572"/>
            <a:ext cx="5223163" cy="2791585"/>
          </a:xfrm>
          <a:prstGeom prst="roundRect">
            <a:avLst>
              <a:gd name="adj" fmla="val 16667"/>
            </a:avLst>
          </a:prstGeom>
          <a:ln>
            <a:noFill/>
          </a:ln>
          <a:effectLst>
            <a:glow rad="2286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rotWithShape="1">
          <a:blip r:embed="rId4">
            <a:extLst>
              <a:ext uri="{28A0092B-C50C-407E-A947-70E740481C1C}">
                <a14:useLocalDpi xmlns:a14="http://schemas.microsoft.com/office/drawing/2010/main" xmlns="" val="0"/>
              </a:ext>
            </a:extLst>
          </a:blip>
          <a:srcRect l="-2158" t="31861" r="2158" b="7675"/>
          <a:stretch/>
        </p:blipFill>
        <p:spPr>
          <a:xfrm>
            <a:off x="183444" y="3316729"/>
            <a:ext cx="5347726" cy="3355004"/>
          </a:xfrm>
          <a:prstGeom prst="roundRect">
            <a:avLst>
              <a:gd name="adj" fmla="val 16667"/>
            </a:avLst>
          </a:prstGeom>
          <a:ln>
            <a:noFill/>
          </a:ln>
          <a:effectLst>
            <a:glow rad="2286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816530668"/>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Заголовок 1"/>
          <p:cNvSpPr>
            <a:spLocks noGrp="1"/>
          </p:cNvSpPr>
          <p:nvPr>
            <p:ph type="title"/>
          </p:nvPr>
        </p:nvSpPr>
        <p:spPr>
          <a:xfrm>
            <a:off x="718457" y="166911"/>
            <a:ext cx="10894423" cy="976662"/>
          </a:xfrm>
          <a:solidFill>
            <a:schemeClr val="accent1">
              <a:lumMod val="60000"/>
              <a:lumOff val="4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ky-KG" sz="4000" b="1" u="sng" dirty="0" smtClean="0"/>
              <a:t>Биздин</a:t>
            </a:r>
            <a:r>
              <a:rPr lang="ky-KG" sz="4000" b="1" dirty="0" smtClean="0"/>
              <a:t> </a:t>
            </a:r>
            <a:r>
              <a:rPr lang="ky-KG" sz="4000" b="1" u="sng" dirty="0" smtClean="0"/>
              <a:t>колубуздан</a:t>
            </a:r>
            <a:r>
              <a:rPr lang="ky-KG" sz="4000" b="1" dirty="0" smtClean="0"/>
              <a:t> </a:t>
            </a:r>
            <a:r>
              <a:rPr lang="ky-KG" sz="4000" b="1" u="sng" dirty="0" smtClean="0"/>
              <a:t>эмне</a:t>
            </a:r>
            <a:r>
              <a:rPr lang="ky-KG" sz="4000" b="1" dirty="0" smtClean="0"/>
              <a:t> </a:t>
            </a:r>
            <a:r>
              <a:rPr lang="ky-KG" sz="4000" b="1" u="sng" dirty="0" smtClean="0"/>
              <a:t>келет?</a:t>
            </a:r>
            <a:endParaRPr lang="en-US" sz="4000" b="1" u="sng" dirty="0"/>
          </a:p>
        </p:txBody>
      </p:sp>
      <p:sp>
        <p:nvSpPr>
          <p:cNvPr id="6" name="Прямоугольник с двумя скругленными противолежащими углами 5"/>
          <p:cNvSpPr/>
          <p:nvPr/>
        </p:nvSpPr>
        <p:spPr>
          <a:xfrm>
            <a:off x="215153" y="1614713"/>
            <a:ext cx="11766176" cy="5108816"/>
          </a:xfrm>
          <a:prstGeom prst="round2DiagRect">
            <a:avLst/>
          </a:prstGeom>
          <a:solidFill>
            <a:schemeClr val="accent6">
              <a:lumMod val="75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с двумя скругленными противолежащими углами 6"/>
          <p:cNvSpPr/>
          <p:nvPr/>
        </p:nvSpPr>
        <p:spPr>
          <a:xfrm>
            <a:off x="363071" y="1959429"/>
            <a:ext cx="11470341" cy="4292960"/>
          </a:xfrm>
          <a:prstGeom prst="round2DiagRect">
            <a:avLst/>
          </a:prstGeom>
          <a:solidFill>
            <a:schemeClr val="accent2">
              <a:lumMod val="60000"/>
              <a:lumOff val="40000"/>
            </a:schemeClr>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p:cNvSpPr>
            <a:spLocks noGrp="1"/>
          </p:cNvSpPr>
          <p:nvPr>
            <p:ph sz="half" idx="1"/>
          </p:nvPr>
        </p:nvSpPr>
        <p:spPr>
          <a:xfrm>
            <a:off x="718458" y="2129245"/>
            <a:ext cx="6208816" cy="3931921"/>
          </a:xfrm>
          <a:solidFill>
            <a:schemeClr val="accent2">
              <a:lumMod val="20000"/>
              <a:lumOff val="80000"/>
            </a:schemeClr>
          </a:solidFill>
        </p:spPr>
        <p:txBody>
          <a:bodyPr>
            <a:noAutofit/>
          </a:bodyPr>
          <a:lstStyle/>
          <a:p>
            <a:pPr algn="ctr"/>
            <a:r>
              <a:rPr lang="ky-KG" sz="2400" b="1" dirty="0" smtClean="0"/>
              <a:t>Мисалы үчүн адам бир дем алганда 0.5 литр кычкылтек керектейт. </a:t>
            </a:r>
          </a:p>
          <a:p>
            <a:pPr algn="ctr"/>
            <a:r>
              <a:rPr lang="ky-KG" sz="2400" b="1" dirty="0" smtClean="0"/>
              <a:t>1 мүнөттө – 16 жолу дем алат – 8 литр керектейт</a:t>
            </a:r>
          </a:p>
          <a:p>
            <a:pPr algn="ctr"/>
            <a:r>
              <a:rPr lang="ky-KG" sz="2400" b="1" dirty="0" smtClean="0"/>
              <a:t>1 саатта – 960 жолу дем алат – 480 литр керектейт</a:t>
            </a:r>
          </a:p>
          <a:p>
            <a:pPr algn="ctr"/>
            <a:r>
              <a:rPr lang="ky-KG" sz="2400" b="1" dirty="0" smtClean="0"/>
              <a:t>1 күндө – 23040 долу дем алат дейли – ошондо 11520 литр керектейт экен</a:t>
            </a:r>
          </a:p>
        </p:txBody>
      </p:sp>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42427" y="2529641"/>
            <a:ext cx="4179997" cy="3131127"/>
          </a:xfrm>
          <a:prstGeom prst="roundRect">
            <a:avLst>
              <a:gd name="adj" fmla="val 16667"/>
            </a:avLst>
          </a:prstGeom>
          <a:ln>
            <a:no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9660987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2" y="0"/>
            <a:ext cx="12192002" cy="6858000"/>
          </a:xfrm>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Рисунок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136"/>
            <a:ext cx="12192000" cy="6858000"/>
          </a:xfrm>
          <a:prstGeom prst="rect">
            <a:avLst/>
          </a:prstGeom>
        </p:spPr>
      </p:pic>
      <p:sp>
        <p:nvSpPr>
          <p:cNvPr id="2" name="Заголовок 1"/>
          <p:cNvSpPr>
            <a:spLocks noGrp="1"/>
          </p:cNvSpPr>
          <p:nvPr>
            <p:ph type="title"/>
          </p:nvPr>
        </p:nvSpPr>
        <p:spPr>
          <a:xfrm>
            <a:off x="156756" y="-855023"/>
            <a:ext cx="6479176" cy="439387"/>
          </a:xfrm>
          <a:solidFill>
            <a:schemeClr val="accent4">
              <a:lumMod val="60000"/>
              <a:lumOff val="40000"/>
            </a:schemeClr>
          </a:solid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endParaRPr lang="en-US" sz="200" dirty="0"/>
          </a:p>
        </p:txBody>
      </p:sp>
      <p:sp>
        <p:nvSpPr>
          <p:cNvPr id="9" name="Скругленный прямоугольник 8"/>
          <p:cNvSpPr/>
          <p:nvPr/>
        </p:nvSpPr>
        <p:spPr>
          <a:xfrm flipH="1">
            <a:off x="13840690" y="5262772"/>
            <a:ext cx="277091" cy="111346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 b="1" i="1" dirty="0">
              <a:solidFill>
                <a:schemeClr val="tx1"/>
              </a:solidFill>
              <a:effectLst>
                <a:outerShdw blurRad="38100" dist="38100" dir="2700000" algn="tl">
                  <a:srgbClr val="000000">
                    <a:alpha val="43137"/>
                  </a:srgbClr>
                </a:outerShdw>
              </a:effectLst>
            </a:endParaRPr>
          </a:p>
        </p:txBody>
      </p:sp>
      <p:pic>
        <p:nvPicPr>
          <p:cNvPr id="4" name="Объект 3"/>
          <p:cNvPicPr>
            <a:picLocks noGrp="1" noChangeAspect="1"/>
          </p:cNvPicPr>
          <p:nvPr>
            <p:ph sz="half" idx="1"/>
          </p:nvPr>
        </p:nvPicPr>
        <p:blipFill>
          <a:blip r:embed="rId4">
            <a:extLst>
              <a:ext uri="{28A0092B-C50C-407E-A947-70E740481C1C}">
                <a14:useLocalDpi xmlns:a14="http://schemas.microsoft.com/office/drawing/2010/main" xmlns="" val="0"/>
              </a:ext>
            </a:extLst>
          </a:blip>
          <a:stretch>
            <a:fillRect/>
          </a:stretch>
        </p:blipFill>
        <p:spPr>
          <a:xfrm>
            <a:off x="7840302" y="160728"/>
            <a:ext cx="4075170" cy="20211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Табличка 5"/>
          <p:cNvSpPr/>
          <p:nvPr/>
        </p:nvSpPr>
        <p:spPr>
          <a:xfrm>
            <a:off x="374073" y="1722601"/>
            <a:ext cx="6959234" cy="4973781"/>
          </a:xfrm>
          <a:prstGeom prst="plaque">
            <a:avLst/>
          </a:prstGeom>
          <a:solidFill>
            <a:schemeClr val="accent3">
              <a:lumMod val="60000"/>
              <a:lumOff val="4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y-KG" sz="2400" b="1" dirty="0"/>
              <a:t>Б</a:t>
            </a:r>
            <a:r>
              <a:rPr lang="ky-KG" sz="2400" b="1" dirty="0" smtClean="0"/>
              <a:t>издин </a:t>
            </a:r>
            <a:r>
              <a:rPr lang="ky-KG" sz="2400" b="1" dirty="0"/>
              <a:t>адабият кабинетибиздин аянты  60 м2 барабар. Бир сабакта класста 25-30 окуучудай отурат. Ошондо бир эле саат үчүн 28000 – 29000 литр кычкылтек керектелет. Ал эми ушунча кычкылтекти бөлүп чыгарыш үчүн фотосинтез процессин эң жакшы иштеп чыгуучу өсүмдүк керектелет.</a:t>
            </a:r>
            <a:endParaRPr lang="en-US" sz="2400" b="1" dirty="0"/>
          </a:p>
          <a:p>
            <a:pPr algn="ctr"/>
            <a:endParaRPr lang="en-US" sz="2400" b="1" i="1" dirty="0">
              <a:solidFill>
                <a:schemeClr val="tx1"/>
              </a:solidFill>
              <a:effectLst>
                <a:outerShdw blurRad="38100" dist="38100" dir="2700000" algn="tl">
                  <a:srgbClr val="000000">
                    <a:alpha val="43137"/>
                  </a:srgbClr>
                </a:outerShdw>
              </a:effectLst>
            </a:endParaRPr>
          </a:p>
          <a:p>
            <a:pPr algn="ctr"/>
            <a:endParaRPr lang="en-US" dirty="0"/>
          </a:p>
        </p:txBody>
      </p:sp>
      <p:pic>
        <p:nvPicPr>
          <p:cNvPr id="3" name="Рисунок 2"/>
          <p:cNvPicPr>
            <a:picLocks noChangeAspect="1"/>
          </p:cNvPicPr>
          <p:nvPr/>
        </p:nvPicPr>
        <p:blipFill>
          <a:blip r:embed="rId5"/>
          <a:stretch>
            <a:fillRect/>
          </a:stretch>
        </p:blipFill>
        <p:spPr>
          <a:xfrm>
            <a:off x="1019399" y="81602"/>
            <a:ext cx="6395389" cy="123149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Рисунок 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840302" y="2342613"/>
            <a:ext cx="4075169" cy="2102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Рисунок 1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840303" y="4605979"/>
            <a:ext cx="4075168" cy="2109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1556254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092" y="207818"/>
            <a:ext cx="6206836" cy="1297155"/>
          </a:xfrm>
          <a:solidFill>
            <a:schemeClr val="accent6">
              <a:lumMod val="40000"/>
              <a:lumOff val="6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ky-KG" sz="4400" b="1" u="sng" dirty="0" smtClean="0"/>
              <a:t>Мектепте...</a:t>
            </a:r>
            <a:endParaRPr lang="en-US" sz="4400" b="1" u="sng" dirty="0"/>
          </a:p>
        </p:txBody>
      </p:sp>
      <p:graphicFrame>
        <p:nvGraphicFramePr>
          <p:cNvPr id="6" name="Объект 5"/>
          <p:cNvGraphicFramePr>
            <a:graphicFrameLocks noGrp="1"/>
          </p:cNvGraphicFramePr>
          <p:nvPr>
            <p:ph idx="1"/>
            <p:extLst>
              <p:ext uri="{D42A27DB-BD31-4B8C-83A1-F6EECF244321}">
                <p14:modId xmlns:p14="http://schemas.microsoft.com/office/powerpoint/2010/main" xmlns="" val="3920242970"/>
              </p:ext>
            </p:extLst>
          </p:nvPr>
        </p:nvGraphicFramePr>
        <p:xfrm>
          <a:off x="277091" y="1731820"/>
          <a:ext cx="6608618" cy="5251752"/>
        </p:xfrm>
        <a:graphic>
          <a:graphicData uri="http://schemas.openxmlformats.org/drawingml/2006/table">
            <a:tbl>
              <a:tblPr firstRow="1" bandRow="1">
                <a:tableStyleId>{08FB837D-C827-4EFA-A057-4D05807E0F7C}</a:tableStyleId>
              </a:tblPr>
              <a:tblGrid>
                <a:gridCol w="3304309">
                  <a:extLst>
                    <a:ext uri="{9D8B030D-6E8A-4147-A177-3AD203B41FA5}">
                      <a16:colId xmlns:a16="http://schemas.microsoft.com/office/drawing/2014/main" xmlns="" val="3076031394"/>
                    </a:ext>
                  </a:extLst>
                </a:gridCol>
                <a:gridCol w="3304309">
                  <a:extLst>
                    <a:ext uri="{9D8B030D-6E8A-4147-A177-3AD203B41FA5}">
                      <a16:colId xmlns:a16="http://schemas.microsoft.com/office/drawing/2014/main" xmlns="" val="1911814584"/>
                    </a:ext>
                  </a:extLst>
                </a:gridCol>
              </a:tblGrid>
              <a:tr h="646692">
                <a:tc>
                  <a:txBody>
                    <a:bodyPr/>
                    <a:lstStyle/>
                    <a:p>
                      <a:endParaRPr lang="en-US" dirty="0"/>
                    </a:p>
                  </a:txBody>
                  <a:tcPr/>
                </a:tc>
                <a:tc>
                  <a:txBody>
                    <a:bodyPr/>
                    <a:lstStyle/>
                    <a:p>
                      <a:r>
                        <a:rPr lang="ky-KG" dirty="0" smtClean="0"/>
                        <a:t>ГҮЛДӨРДҮН</a:t>
                      </a:r>
                      <a:r>
                        <a:rPr lang="ky-KG" baseline="0" dirty="0" smtClean="0"/>
                        <a:t> САНЫ:</a:t>
                      </a:r>
                      <a:endParaRPr lang="en-US" dirty="0"/>
                    </a:p>
                  </a:txBody>
                  <a:tcPr/>
                </a:tc>
                <a:extLst>
                  <a:ext uri="{0D108BD9-81ED-4DB2-BD59-A6C34878D82A}">
                    <a16:rowId xmlns:a16="http://schemas.microsoft.com/office/drawing/2014/main" xmlns="" val="3214754772"/>
                  </a:ext>
                </a:extLst>
              </a:tr>
              <a:tr h="646692">
                <a:tc>
                  <a:txBody>
                    <a:bodyPr/>
                    <a:lstStyle/>
                    <a:p>
                      <a:pPr algn="ctr"/>
                      <a:r>
                        <a:rPr lang="ky-KG" sz="2400" b="1" u="sng" dirty="0" smtClean="0"/>
                        <a:t>1-этаж</a:t>
                      </a:r>
                      <a:endParaRPr lang="en-US" sz="2400" b="1" u="sng" dirty="0"/>
                    </a:p>
                  </a:txBody>
                  <a:tcPr/>
                </a:tc>
                <a:tc>
                  <a:txBody>
                    <a:bodyPr/>
                    <a:lstStyle/>
                    <a:p>
                      <a:r>
                        <a:rPr lang="ru-RU" dirty="0" smtClean="0"/>
                        <a:t>320</a:t>
                      </a:r>
                      <a:endParaRPr lang="en-US" dirty="0"/>
                    </a:p>
                  </a:txBody>
                  <a:tcPr/>
                </a:tc>
                <a:extLst>
                  <a:ext uri="{0D108BD9-81ED-4DB2-BD59-A6C34878D82A}">
                    <a16:rowId xmlns:a16="http://schemas.microsoft.com/office/drawing/2014/main" xmlns="" val="1266746043"/>
                  </a:ext>
                </a:extLst>
              </a:tr>
              <a:tr h="646692">
                <a:tc>
                  <a:txBody>
                    <a:bodyPr/>
                    <a:lstStyle/>
                    <a:p>
                      <a:pPr algn="ctr"/>
                      <a:r>
                        <a:rPr lang="ky-KG" sz="2400" b="1" u="sng" dirty="0" smtClean="0"/>
                        <a:t>2-этаж</a:t>
                      </a:r>
                      <a:endParaRPr lang="en-US" sz="2400" b="1" u="sng" dirty="0"/>
                    </a:p>
                  </a:txBody>
                  <a:tcPr/>
                </a:tc>
                <a:tc>
                  <a:txBody>
                    <a:bodyPr/>
                    <a:lstStyle/>
                    <a:p>
                      <a:r>
                        <a:rPr lang="ru-RU" dirty="0" smtClean="0"/>
                        <a:t>398</a:t>
                      </a:r>
                      <a:endParaRPr lang="en-US" dirty="0"/>
                    </a:p>
                  </a:txBody>
                  <a:tcPr/>
                </a:tc>
                <a:extLst>
                  <a:ext uri="{0D108BD9-81ED-4DB2-BD59-A6C34878D82A}">
                    <a16:rowId xmlns:a16="http://schemas.microsoft.com/office/drawing/2014/main" xmlns="" val="4214631052"/>
                  </a:ext>
                </a:extLst>
              </a:tr>
              <a:tr h="646692">
                <a:tc>
                  <a:txBody>
                    <a:bodyPr/>
                    <a:lstStyle/>
                    <a:p>
                      <a:pPr algn="ctr"/>
                      <a:r>
                        <a:rPr lang="ky-KG" sz="2400" b="1" u="sng" dirty="0" smtClean="0"/>
                        <a:t>3-этаж</a:t>
                      </a:r>
                      <a:endParaRPr lang="en-US" sz="2400" b="1" u="sng" dirty="0"/>
                    </a:p>
                  </a:txBody>
                  <a:tcPr/>
                </a:tc>
                <a:tc>
                  <a:txBody>
                    <a:bodyPr/>
                    <a:lstStyle/>
                    <a:p>
                      <a:r>
                        <a:rPr lang="ru-RU" dirty="0" smtClean="0"/>
                        <a:t>205</a:t>
                      </a:r>
                      <a:endParaRPr lang="en-US" dirty="0"/>
                    </a:p>
                  </a:txBody>
                  <a:tcPr/>
                </a:tc>
                <a:extLst>
                  <a:ext uri="{0D108BD9-81ED-4DB2-BD59-A6C34878D82A}">
                    <a16:rowId xmlns:a16="http://schemas.microsoft.com/office/drawing/2014/main" xmlns="" val="3149276456"/>
                  </a:ext>
                </a:extLst>
              </a:tr>
              <a:tr h="646692">
                <a:tc>
                  <a:txBody>
                    <a:bodyPr/>
                    <a:lstStyle/>
                    <a:p>
                      <a:pPr algn="ctr"/>
                      <a:r>
                        <a:rPr lang="ky-KG" sz="2400" b="1" u="sng" dirty="0" smtClean="0"/>
                        <a:t>коридор</a:t>
                      </a:r>
                      <a:endParaRPr lang="en-US" sz="2400" b="1" u="sng" dirty="0"/>
                    </a:p>
                  </a:txBody>
                  <a:tcPr/>
                </a:tc>
                <a:tc>
                  <a:txBody>
                    <a:bodyPr/>
                    <a:lstStyle/>
                    <a:p>
                      <a:r>
                        <a:rPr lang="ru-RU" dirty="0" smtClean="0"/>
                        <a:t>92</a:t>
                      </a:r>
                      <a:endParaRPr lang="en-US" dirty="0"/>
                    </a:p>
                  </a:txBody>
                  <a:tcPr/>
                </a:tc>
                <a:extLst>
                  <a:ext uri="{0D108BD9-81ED-4DB2-BD59-A6C34878D82A}">
                    <a16:rowId xmlns:a16="http://schemas.microsoft.com/office/drawing/2014/main" xmlns="" val="1376941379"/>
                  </a:ext>
                </a:extLst>
              </a:tr>
              <a:tr h="1029104">
                <a:tc>
                  <a:txBody>
                    <a:bodyPr/>
                    <a:lstStyle/>
                    <a:p>
                      <a:pPr algn="ctr"/>
                      <a:r>
                        <a:rPr lang="ky-KG" dirty="0" smtClean="0"/>
                        <a:t> </a:t>
                      </a:r>
                      <a:r>
                        <a:rPr lang="ky-KG" sz="2800" b="1" u="sng" dirty="0" smtClean="0"/>
                        <a:t>мектептин</a:t>
                      </a:r>
                      <a:r>
                        <a:rPr lang="ky-KG" dirty="0" smtClean="0"/>
                        <a:t> </a:t>
                      </a:r>
                      <a:r>
                        <a:rPr lang="ky-KG" sz="2800" b="1" u="sng" dirty="0" smtClean="0"/>
                        <a:t>оранжереясында</a:t>
                      </a:r>
                      <a:endParaRPr lang="en-US" b="1" u="sng" dirty="0"/>
                    </a:p>
                  </a:txBody>
                  <a:tcPr/>
                </a:tc>
                <a:tc>
                  <a:txBody>
                    <a:bodyPr/>
                    <a:lstStyle/>
                    <a:p>
                      <a:r>
                        <a:rPr lang="ky-KG" dirty="0" smtClean="0"/>
                        <a:t>100 ашык гүлдүн</a:t>
                      </a:r>
                      <a:r>
                        <a:rPr lang="ky-KG" baseline="0" dirty="0" smtClean="0"/>
                        <a:t> түрү</a:t>
                      </a:r>
                      <a:endParaRPr lang="en-US" dirty="0"/>
                    </a:p>
                  </a:txBody>
                  <a:tcPr/>
                </a:tc>
                <a:extLst>
                  <a:ext uri="{0D108BD9-81ED-4DB2-BD59-A6C34878D82A}">
                    <a16:rowId xmlns:a16="http://schemas.microsoft.com/office/drawing/2014/main" xmlns="" val="3409917269"/>
                  </a:ext>
                </a:extLst>
              </a:tr>
              <a:tr h="646692">
                <a:tc>
                  <a:txBody>
                    <a:bodyPr/>
                    <a:lstStyle/>
                    <a:p>
                      <a:pPr algn="ctr"/>
                      <a:r>
                        <a:rPr lang="ky-KG" sz="2400" b="1" u="sng" dirty="0" smtClean="0"/>
                        <a:t>жалпы мектепте</a:t>
                      </a:r>
                      <a:endParaRPr lang="en-US" sz="2400" b="1" u="sng" dirty="0"/>
                    </a:p>
                  </a:txBody>
                  <a:tcPr/>
                </a:tc>
                <a:tc>
                  <a:txBody>
                    <a:bodyPr/>
                    <a:lstStyle/>
                    <a:p>
                      <a:r>
                        <a:rPr lang="ky-KG" dirty="0" smtClean="0"/>
                        <a:t>1200дөй</a:t>
                      </a:r>
                      <a:endParaRPr lang="en-US" dirty="0"/>
                    </a:p>
                  </a:txBody>
                  <a:tcPr/>
                </a:tc>
                <a:extLst>
                  <a:ext uri="{0D108BD9-81ED-4DB2-BD59-A6C34878D82A}">
                    <a16:rowId xmlns:a16="http://schemas.microsoft.com/office/drawing/2014/main" xmlns="" val="1380968295"/>
                  </a:ext>
                </a:extLst>
              </a:tr>
            </a:tbl>
          </a:graphicData>
        </a:graphic>
      </p:graphicFrame>
      <p:sp>
        <p:nvSpPr>
          <p:cNvPr id="4" name="TextBox 3"/>
          <p:cNvSpPr txBox="1"/>
          <p:nvPr/>
        </p:nvSpPr>
        <p:spPr>
          <a:xfrm>
            <a:off x="5638800" y="2978727"/>
            <a:ext cx="65" cy="276999"/>
          </a:xfrm>
          <a:prstGeom prst="rect">
            <a:avLst/>
          </a:prstGeom>
          <a:noFill/>
        </p:spPr>
        <p:txBody>
          <a:bodyPr wrap="none" lIns="0" tIns="0" rIns="0" bIns="0" rtlCol="0">
            <a:spAutoFit/>
          </a:bodyPr>
          <a:lstStyle/>
          <a:p>
            <a:endParaRPr lang="en-US" dirty="0"/>
          </a:p>
        </p:txBody>
      </p:sp>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190509" y="96983"/>
            <a:ext cx="4765965" cy="1803466"/>
          </a:xfrm>
          <a:prstGeom prst="roundRect">
            <a:avLst>
              <a:gd name="adj" fmla="val 16667"/>
            </a:avLst>
          </a:prstGeom>
          <a:ln>
            <a:noFill/>
          </a:ln>
          <a:effectLst>
            <a:glow rad="2286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Рисунок 8"/>
          <p:cNvPicPr>
            <a:picLocks noChangeAspect="1"/>
          </p:cNvPicPr>
          <p:nvPr/>
        </p:nvPicPr>
        <p:blipFill rotWithShape="1">
          <a:blip r:embed="rId3">
            <a:extLst>
              <a:ext uri="{28A0092B-C50C-407E-A947-70E740481C1C}">
                <a14:useLocalDpi xmlns:a14="http://schemas.microsoft.com/office/drawing/2010/main" xmlns="" val="0"/>
              </a:ext>
            </a:extLst>
          </a:blip>
          <a:srcRect t="3839" b="37374"/>
          <a:stretch/>
        </p:blipFill>
        <p:spPr>
          <a:xfrm>
            <a:off x="7190509" y="2107031"/>
            <a:ext cx="4804929" cy="2020389"/>
          </a:xfrm>
          <a:prstGeom prst="roundRect">
            <a:avLst>
              <a:gd name="adj" fmla="val 16667"/>
            </a:avLst>
          </a:prstGeom>
          <a:ln>
            <a:no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Рисунок 10"/>
          <p:cNvPicPr>
            <a:picLocks noChangeAspect="1"/>
          </p:cNvPicPr>
          <p:nvPr/>
        </p:nvPicPr>
        <p:blipFill rotWithShape="1">
          <a:blip r:embed="rId4">
            <a:extLst>
              <a:ext uri="{28A0092B-C50C-407E-A947-70E740481C1C}">
                <a14:useLocalDpi xmlns:a14="http://schemas.microsoft.com/office/drawing/2010/main" xmlns="" val="0"/>
              </a:ext>
            </a:extLst>
          </a:blip>
          <a:srcRect t="21414" b="16162"/>
          <a:stretch/>
        </p:blipFill>
        <p:spPr>
          <a:xfrm>
            <a:off x="7190509" y="4334003"/>
            <a:ext cx="4804929" cy="2352002"/>
          </a:xfrm>
          <a:prstGeom prst="roundRect">
            <a:avLst>
              <a:gd name="adj" fmla="val 16667"/>
            </a:avLst>
          </a:prstGeom>
          <a:ln>
            <a:no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0565026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03382" y="624110"/>
            <a:ext cx="263236" cy="1280890"/>
          </a:xfrm>
        </p:spPr>
        <p:txBody>
          <a:bodyPr>
            <a:normAutofit/>
          </a:bodyPr>
          <a:lstStyle/>
          <a:p>
            <a:endParaRPr lang="en-US" sz="1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63704" y="0"/>
            <a:ext cx="3633243" cy="2272145"/>
          </a:xfrm>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Рисунок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200833" y="-2"/>
            <a:ext cx="3633243" cy="2161311"/>
          </a:xfrm>
          <a:prstGeom prst="rect">
            <a:avLst/>
          </a:prstGeom>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Рисунок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217189" y="0"/>
            <a:ext cx="3633242" cy="2161309"/>
          </a:xfrm>
          <a:prstGeom prst="rect">
            <a:avLst/>
          </a:prstGeom>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Рисунок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33543" y="2378001"/>
            <a:ext cx="3663403" cy="2216728"/>
          </a:xfrm>
          <a:prstGeom prst="rect">
            <a:avLst/>
          </a:prstGeom>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Рисунок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212711" y="2369127"/>
            <a:ext cx="3637720" cy="2225603"/>
          </a:xfrm>
          <a:prstGeom prst="rect">
            <a:avLst/>
          </a:prstGeom>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Рисунок 9"/>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166195" y="2369127"/>
            <a:ext cx="3702517" cy="2225603"/>
          </a:xfrm>
          <a:prstGeom prst="rect">
            <a:avLst/>
          </a:prstGeom>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Рисунок 10"/>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33545" y="4811422"/>
            <a:ext cx="3663402" cy="2046578"/>
          </a:xfrm>
          <a:prstGeom prst="rect">
            <a:avLst/>
          </a:prstGeom>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Рисунок 11"/>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212711" y="4811422"/>
            <a:ext cx="3637720" cy="2046578"/>
          </a:xfrm>
          <a:prstGeom prst="rect">
            <a:avLst/>
          </a:prstGeom>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Рисунок 12"/>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8166195" y="4811422"/>
            <a:ext cx="3702518" cy="2046578"/>
          </a:xfrm>
          <a:prstGeom prst="rect">
            <a:avLst/>
          </a:prstGeom>
          <a:ln>
            <a:noFill/>
          </a:ln>
          <a:effectLst>
            <a:glow rad="2286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Скругленный прямоугольник 13"/>
          <p:cNvSpPr/>
          <p:nvPr/>
        </p:nvSpPr>
        <p:spPr>
          <a:xfrm>
            <a:off x="5126182" y="6386945"/>
            <a:ext cx="1898073" cy="374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y-KG" sz="2400" b="1" u="sng" dirty="0" smtClean="0">
                <a:solidFill>
                  <a:schemeClr val="tx1"/>
                </a:solidFill>
              </a:rPr>
              <a:t>сирень</a:t>
            </a:r>
            <a:endParaRPr lang="en-US" sz="2400" b="1" u="sng" dirty="0">
              <a:solidFill>
                <a:schemeClr val="tx1"/>
              </a:solidFill>
            </a:endParaRPr>
          </a:p>
        </p:txBody>
      </p:sp>
      <p:sp>
        <p:nvSpPr>
          <p:cNvPr id="15" name="Скругленный прямоугольник 14"/>
          <p:cNvSpPr/>
          <p:nvPr/>
        </p:nvSpPr>
        <p:spPr>
          <a:xfrm>
            <a:off x="1205345" y="6386945"/>
            <a:ext cx="1427018" cy="374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y-KG" sz="2400" b="1" u="sng" dirty="0" smtClean="0">
                <a:solidFill>
                  <a:schemeClr val="tx1"/>
                </a:solidFill>
              </a:rPr>
              <a:t>арча</a:t>
            </a:r>
            <a:endParaRPr lang="en-US" sz="2400" b="1" u="sng" dirty="0">
              <a:solidFill>
                <a:schemeClr val="tx1"/>
              </a:solidFill>
            </a:endParaRPr>
          </a:p>
        </p:txBody>
      </p:sp>
      <p:sp>
        <p:nvSpPr>
          <p:cNvPr id="16" name="Скругленный прямоугольник 15"/>
          <p:cNvSpPr/>
          <p:nvPr/>
        </p:nvSpPr>
        <p:spPr>
          <a:xfrm>
            <a:off x="8880764" y="6386945"/>
            <a:ext cx="2438399" cy="374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y-KG" sz="2400" b="1" u="sng" dirty="0">
                <a:solidFill>
                  <a:schemeClr val="tx1"/>
                </a:solidFill>
              </a:rPr>
              <a:t>к</a:t>
            </a:r>
            <a:r>
              <a:rPr lang="ky-KG" sz="2400" b="1" u="sng" dirty="0" smtClean="0">
                <a:solidFill>
                  <a:schemeClr val="tx1"/>
                </a:solidFill>
              </a:rPr>
              <a:t>аштан багы</a:t>
            </a:r>
            <a:endParaRPr lang="en-US" sz="2400" b="1" u="sng" dirty="0">
              <a:solidFill>
                <a:schemeClr val="tx1"/>
              </a:solidFill>
            </a:endParaRPr>
          </a:p>
        </p:txBody>
      </p:sp>
      <p:sp>
        <p:nvSpPr>
          <p:cNvPr id="17" name="Скругленный прямоугольник 16"/>
          <p:cNvSpPr/>
          <p:nvPr/>
        </p:nvSpPr>
        <p:spPr>
          <a:xfrm>
            <a:off x="1102353" y="4128655"/>
            <a:ext cx="1925782" cy="3602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y-KG" sz="2400" b="1" u="sng" dirty="0" smtClean="0">
                <a:solidFill>
                  <a:schemeClr val="tx1"/>
                </a:solidFill>
              </a:rPr>
              <a:t>азалия</a:t>
            </a:r>
            <a:endParaRPr lang="en-US" sz="2400" b="1" u="sng" dirty="0">
              <a:solidFill>
                <a:schemeClr val="tx1"/>
              </a:solidFill>
            </a:endParaRPr>
          </a:p>
        </p:txBody>
      </p:sp>
      <p:sp>
        <p:nvSpPr>
          <p:cNvPr id="18" name="Скругленный прямоугольник 17"/>
          <p:cNvSpPr/>
          <p:nvPr/>
        </p:nvSpPr>
        <p:spPr>
          <a:xfrm>
            <a:off x="4890655" y="4128655"/>
            <a:ext cx="2576945" cy="3602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y-KG" sz="2400" b="1" u="sng" dirty="0" smtClean="0">
                <a:solidFill>
                  <a:schemeClr val="tx1"/>
                </a:solidFill>
              </a:rPr>
              <a:t>харизантема</a:t>
            </a:r>
            <a:endParaRPr lang="en-US" sz="2400" b="1" u="sng" dirty="0">
              <a:solidFill>
                <a:schemeClr val="tx1"/>
              </a:solidFill>
            </a:endParaRPr>
          </a:p>
        </p:txBody>
      </p:sp>
      <p:sp>
        <p:nvSpPr>
          <p:cNvPr id="19" name="Скругленный прямоугольник 18"/>
          <p:cNvSpPr/>
          <p:nvPr/>
        </p:nvSpPr>
        <p:spPr>
          <a:xfrm>
            <a:off x="9227127" y="4128655"/>
            <a:ext cx="2092036" cy="3602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y-KG" sz="2400" b="1" u="sng" dirty="0" smtClean="0">
                <a:solidFill>
                  <a:schemeClr val="tx1"/>
                </a:solidFill>
              </a:rPr>
              <a:t>гербера</a:t>
            </a:r>
            <a:endParaRPr lang="en-US" sz="2400" b="1" u="sng" dirty="0">
              <a:solidFill>
                <a:schemeClr val="tx1"/>
              </a:solidFill>
            </a:endParaRPr>
          </a:p>
        </p:txBody>
      </p:sp>
      <p:sp>
        <p:nvSpPr>
          <p:cNvPr id="20" name="Скругленный прямоугольник 19"/>
          <p:cNvSpPr/>
          <p:nvPr/>
        </p:nvSpPr>
        <p:spPr>
          <a:xfrm>
            <a:off x="983673" y="1728354"/>
            <a:ext cx="2369127" cy="4329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y-KG" sz="2400" b="1" u="sng" dirty="0" smtClean="0">
                <a:solidFill>
                  <a:schemeClr val="tx1"/>
                </a:solidFill>
              </a:rPr>
              <a:t>фикус</a:t>
            </a:r>
            <a:endParaRPr lang="en-US" sz="2400" b="1" u="sng" dirty="0">
              <a:solidFill>
                <a:schemeClr val="tx1"/>
              </a:solidFill>
            </a:endParaRPr>
          </a:p>
        </p:txBody>
      </p:sp>
      <p:sp>
        <p:nvSpPr>
          <p:cNvPr id="21" name="Скругленный прямоугольник 20"/>
          <p:cNvSpPr/>
          <p:nvPr/>
        </p:nvSpPr>
        <p:spPr>
          <a:xfrm>
            <a:off x="4722106" y="1728354"/>
            <a:ext cx="2769851" cy="353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y-KG" sz="2400" b="1" u="sng" dirty="0" smtClean="0">
                <a:solidFill>
                  <a:schemeClr val="tx1"/>
                </a:solidFill>
              </a:rPr>
              <a:t>спатифиллум</a:t>
            </a:r>
            <a:endParaRPr lang="en-US" sz="2400" b="1" u="sng" dirty="0">
              <a:solidFill>
                <a:schemeClr val="tx1"/>
              </a:solidFill>
            </a:endParaRPr>
          </a:p>
        </p:txBody>
      </p:sp>
      <p:sp>
        <p:nvSpPr>
          <p:cNvPr id="22" name="Скругленный прямоугольник 21"/>
          <p:cNvSpPr/>
          <p:nvPr/>
        </p:nvSpPr>
        <p:spPr>
          <a:xfrm>
            <a:off x="9324109" y="1728353"/>
            <a:ext cx="1801091" cy="353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y-KG" sz="2400" b="1" u="sng" dirty="0" smtClean="0">
                <a:solidFill>
                  <a:schemeClr val="tx1"/>
                </a:solidFill>
              </a:rPr>
              <a:t>драцена</a:t>
            </a:r>
            <a:endParaRPr lang="en-US" sz="2400" b="1" u="sng" dirty="0">
              <a:solidFill>
                <a:schemeClr val="tx1"/>
              </a:solidFill>
            </a:endParaRPr>
          </a:p>
        </p:txBody>
      </p:sp>
    </p:spTree>
    <p:extLst>
      <p:ext uri="{BB962C8B-B14F-4D97-AF65-F5344CB8AC3E}">
        <p14:creationId xmlns:p14="http://schemas.microsoft.com/office/powerpoint/2010/main" xmlns="" val="41175723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j2.jpg"/>
          <p:cNvPicPr>
            <a:picLocks noGrp="1" noChangeAspect="1"/>
          </p:cNvPicPr>
          <p:nvPr>
            <p:ph sz="half" idx="1"/>
          </p:nvPr>
        </p:nvPicPr>
        <p:blipFill>
          <a:blip r:embed="rId2"/>
          <a:stretch>
            <a:fillRect/>
          </a:stretch>
        </p:blipFill>
        <p:spPr>
          <a:xfrm>
            <a:off x="0" y="0"/>
            <a:ext cx="12192000" cy="6858000"/>
          </a:xfrm>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Заголовок 1"/>
          <p:cNvSpPr>
            <a:spLocks noGrp="1"/>
          </p:cNvSpPr>
          <p:nvPr>
            <p:ph type="title"/>
          </p:nvPr>
        </p:nvSpPr>
        <p:spPr>
          <a:xfrm>
            <a:off x="1775506" y="0"/>
            <a:ext cx="8911687" cy="1015880"/>
          </a:xfrm>
          <a:solidFill>
            <a:schemeClr val="accent3">
              <a:lumMod val="40000"/>
              <a:lumOff val="60000"/>
            </a:schemeClr>
          </a:solidFill>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ky-KG" sz="4800" b="1" u="sng" dirty="0" smtClean="0"/>
              <a:t>Корутунду</a:t>
            </a:r>
            <a:endParaRPr lang="ru-RU" sz="4800" b="1" u="sng" dirty="0"/>
          </a:p>
        </p:txBody>
      </p:sp>
      <p:sp>
        <p:nvSpPr>
          <p:cNvPr id="4" name="Содержимое 3"/>
          <p:cNvSpPr>
            <a:spLocks noGrp="1"/>
          </p:cNvSpPr>
          <p:nvPr>
            <p:ph sz="half" idx="2"/>
          </p:nvPr>
        </p:nvSpPr>
        <p:spPr>
          <a:xfrm>
            <a:off x="304800" y="1015881"/>
            <a:ext cx="11679382" cy="5731284"/>
          </a:xfrm>
          <a:solidFill>
            <a:schemeClr val="accent3">
              <a:lumMod val="40000"/>
              <a:lumOff val="60000"/>
            </a:schemeClr>
          </a:solidFill>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2500"/>
          </a:bodyPr>
          <a:lstStyle/>
          <a:p>
            <a:pPr algn="ctr">
              <a:buNone/>
            </a:pPr>
            <a:endParaRPr lang="ru-RU" b="1" dirty="0" smtClean="0">
              <a:latin typeface="+mj-lt"/>
            </a:endParaRPr>
          </a:p>
          <a:p>
            <a:pPr algn="ctr">
              <a:buNone/>
            </a:pPr>
            <a:r>
              <a:rPr lang="ru-RU" dirty="0" smtClean="0"/>
              <a:t>      </a:t>
            </a:r>
            <a:r>
              <a:rPr lang="ru-RU" sz="2400" b="1" i="1" dirty="0" err="1" smtClean="0"/>
              <a:t>Улуу</a:t>
            </a:r>
            <a:r>
              <a:rPr lang="ru-RU" sz="2400" b="1" i="1" dirty="0" smtClean="0"/>
              <a:t>  </a:t>
            </a:r>
            <a:r>
              <a:rPr lang="ru-RU" sz="2400" b="1" i="1" dirty="0" err="1"/>
              <a:t>жазуучу</a:t>
            </a:r>
            <a:r>
              <a:rPr lang="ru-RU" sz="2400" b="1" i="1" dirty="0"/>
              <a:t>  </a:t>
            </a:r>
            <a:r>
              <a:rPr lang="ru-RU" sz="2400" b="1" i="1" dirty="0" err="1" smtClean="0"/>
              <a:t>Ч.Айтматов</a:t>
            </a:r>
            <a:r>
              <a:rPr lang="ru-RU" sz="2400" b="1" i="1" dirty="0"/>
              <a:t>:  «</a:t>
            </a:r>
            <a:r>
              <a:rPr lang="ru-RU" sz="2400" b="1" i="1" dirty="0" err="1"/>
              <a:t>жаңы</a:t>
            </a:r>
            <a:r>
              <a:rPr lang="ru-RU" sz="2400" b="1" i="1" dirty="0"/>
              <a:t>  </a:t>
            </a:r>
            <a:r>
              <a:rPr lang="ru-RU" sz="2400" b="1" i="1" dirty="0" err="1"/>
              <a:t>нерсе</a:t>
            </a:r>
            <a:r>
              <a:rPr lang="ru-RU" sz="2400" b="1" i="1" dirty="0"/>
              <a:t>  </a:t>
            </a:r>
            <a:r>
              <a:rPr lang="ru-RU" sz="2400" b="1" i="1" dirty="0" err="1"/>
              <a:t>албетте</a:t>
            </a:r>
            <a:r>
              <a:rPr lang="ru-RU" sz="2400" b="1" i="1" dirty="0"/>
              <a:t>  </a:t>
            </a:r>
            <a:r>
              <a:rPr lang="ru-RU" sz="2400" b="1" i="1" dirty="0" err="1"/>
              <a:t>кубандырат</a:t>
            </a:r>
            <a:r>
              <a:rPr lang="ru-RU" sz="2400" b="1" i="1" dirty="0"/>
              <a:t>… </a:t>
            </a:r>
            <a:r>
              <a:rPr lang="ru-RU" sz="2400" b="1" i="1" dirty="0" err="1" smtClean="0"/>
              <a:t>Жалпысынан</a:t>
            </a:r>
            <a:r>
              <a:rPr lang="ru-RU" sz="2400" b="1" i="1" dirty="0" smtClean="0"/>
              <a:t>  </a:t>
            </a:r>
            <a:r>
              <a:rPr lang="ru-RU" sz="2400" b="1" i="1" dirty="0" err="1"/>
              <a:t>бул</a:t>
            </a:r>
            <a:r>
              <a:rPr lang="ru-RU" sz="2400" b="1" i="1" dirty="0"/>
              <a:t>  </a:t>
            </a:r>
            <a:r>
              <a:rPr lang="ru-RU" sz="2400" b="1" i="1" dirty="0" err="1"/>
              <a:t>жакшы</a:t>
            </a:r>
            <a:r>
              <a:rPr lang="ru-RU" sz="2400" b="1" i="1" dirty="0"/>
              <a:t>,  бирок  </a:t>
            </a:r>
            <a:r>
              <a:rPr lang="ru-RU" sz="2400" b="1" i="1" dirty="0" err="1"/>
              <a:t>жоготуулар</a:t>
            </a:r>
            <a:r>
              <a:rPr lang="ru-RU" sz="2400" b="1" i="1" dirty="0"/>
              <a:t>  да  </a:t>
            </a:r>
            <a:r>
              <a:rPr lang="ru-RU" sz="2400" b="1" i="1" dirty="0" err="1"/>
              <a:t>болуп</a:t>
            </a:r>
            <a:r>
              <a:rPr lang="ru-RU" sz="2400" b="1" i="1" dirty="0"/>
              <a:t>  </a:t>
            </a:r>
            <a:r>
              <a:rPr lang="ru-RU" sz="2400" b="1" i="1" dirty="0" err="1"/>
              <a:t>жатат</a:t>
            </a:r>
            <a:r>
              <a:rPr lang="ru-RU" sz="2400" b="1" i="1" dirty="0"/>
              <a:t>,  </a:t>
            </a:r>
            <a:r>
              <a:rPr lang="ru-RU" sz="2400" b="1" i="1" dirty="0" err="1"/>
              <a:t>адамдарды</a:t>
            </a:r>
            <a:r>
              <a:rPr lang="ru-RU" sz="2400" b="1" i="1" dirty="0"/>
              <a:t> </a:t>
            </a:r>
            <a:r>
              <a:rPr lang="ru-RU" sz="2400" b="1" i="1" dirty="0" err="1" smtClean="0"/>
              <a:t>мээримдүүлүк</a:t>
            </a:r>
            <a:r>
              <a:rPr lang="ru-RU" sz="2400" b="1" i="1" dirty="0"/>
              <a:t>, </a:t>
            </a:r>
            <a:r>
              <a:rPr lang="ru-RU" sz="2400" b="1" i="1" dirty="0" err="1"/>
              <a:t>боорукерлик</a:t>
            </a:r>
            <a:r>
              <a:rPr lang="ru-RU" sz="2400" b="1" i="1" dirty="0"/>
              <a:t>, </a:t>
            </a:r>
            <a:r>
              <a:rPr lang="ru-RU" sz="2400" b="1" i="1" dirty="0" err="1"/>
              <a:t>жапакечтик</a:t>
            </a:r>
            <a:r>
              <a:rPr lang="ru-RU" sz="2400" b="1" i="1" dirty="0"/>
              <a:t> </a:t>
            </a:r>
            <a:r>
              <a:rPr lang="ru-RU" sz="2400" b="1" i="1" dirty="0" err="1"/>
              <a:t>сыяктуу</a:t>
            </a:r>
            <a:r>
              <a:rPr lang="ru-RU" sz="2400" b="1" i="1" dirty="0"/>
              <a:t> </a:t>
            </a:r>
            <a:r>
              <a:rPr lang="ru-RU" sz="2400" b="1" i="1" dirty="0" err="1"/>
              <a:t>касиеттер</a:t>
            </a:r>
            <a:r>
              <a:rPr lang="ru-RU" sz="2400" b="1" i="1" dirty="0"/>
              <a:t> </a:t>
            </a:r>
            <a:r>
              <a:rPr lang="ru-RU" sz="2400" b="1" i="1" dirty="0" err="1"/>
              <a:t>азайып</a:t>
            </a:r>
            <a:r>
              <a:rPr lang="ru-RU" sz="2400" b="1" i="1" dirty="0"/>
              <a:t> </a:t>
            </a:r>
            <a:r>
              <a:rPr lang="ru-RU" sz="2400" b="1" i="1" dirty="0" err="1"/>
              <a:t>баратат</a:t>
            </a:r>
            <a:r>
              <a:rPr lang="ru-RU" sz="2400" b="1" i="1" dirty="0" smtClean="0"/>
              <a:t>». </a:t>
            </a:r>
          </a:p>
          <a:p>
            <a:pPr algn="ctr">
              <a:buNone/>
            </a:pPr>
            <a:r>
              <a:rPr lang="ky-KG" sz="2400" b="1" i="1" dirty="0" smtClean="0">
                <a:effectLst>
                  <a:outerShdw blurRad="38100" dist="38100" dir="2700000" algn="tl">
                    <a:srgbClr val="000000">
                      <a:alpha val="43137"/>
                    </a:srgbClr>
                  </a:outerShdw>
                </a:effectLst>
              </a:rPr>
              <a:t>Адам </a:t>
            </a:r>
            <a:r>
              <a:rPr lang="ky-KG" sz="2400" b="1" i="1" dirty="0">
                <a:effectLst>
                  <a:outerShdw blurRad="38100" dist="38100" dir="2700000" algn="tl">
                    <a:srgbClr val="000000">
                      <a:alpha val="43137"/>
                    </a:srgbClr>
                  </a:outerShdw>
                </a:effectLst>
              </a:rPr>
              <a:t>баласын канчалык көкөлөткөн сайын өзүн дүйнөнүн борбору, бардык нерсенин чен-өлчөмү катары санай баштаганда, ал адам кейпин жоготот экен. Себеби адам баласы бийлик менен байлыктын жүгүн көтөрө албайт. Дегеле андай жүктү бир гана жеке адам эмес, бүтүндөй дүйнө, бир улут да көтөрө албайт.Жалпы жонунан айтканда көрсө бул дүйнө, асман, жер, бүтүндөй жан-жабырлар, өсүмдүктөр , дегеле табияттын баары кишинин өзү экен да. Жана аны өнүктүрүп өстүрүү да биздин колубузда. Эгерде табиятка аяр мамиле жасабасак мунун аягы жүрүп өлүмгө алып келет экенин,  айрыкча улуу жаратылышты сактап жана коргоп жүрүү адазаттын ары ыйык милдети болорун автор талкуулап, ошону элге өз романы аркылуу жазып кеткен.  </a:t>
            </a:r>
            <a:endParaRPr lang="ru-RU" sz="2400" b="1" i="1" dirty="0">
              <a:effectLst>
                <a:outerShdw blurRad="38100" dist="38100" dir="2700000" algn="tl">
                  <a:srgbClr val="000000">
                    <a:alpha val="43137"/>
                  </a:srgbClr>
                </a:outerShdw>
              </a:effectLst>
            </a:endParaRPr>
          </a:p>
          <a:p>
            <a:pPr algn="ctr">
              <a:buNone/>
            </a:pPr>
            <a:endParaRPr lang="ru-RU" sz="2400" b="1"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xmlns="" val="0"/>
              </a:ext>
            </a:extLst>
          </a:blip>
          <a:stretch>
            <a:fillRect/>
          </a:stretch>
        </p:blipFill>
        <p:spPr>
          <a:xfrm>
            <a:off x="0" y="0"/>
            <a:ext cx="12191999" cy="6858000"/>
          </a:xfrm>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Объект 3"/>
          <p:cNvSpPr>
            <a:spLocks noGrp="1"/>
          </p:cNvSpPr>
          <p:nvPr>
            <p:ph sz="half" idx="2"/>
          </p:nvPr>
        </p:nvSpPr>
        <p:spPr/>
        <p:txBody>
          <a:bodyPr/>
          <a:lstStyle/>
          <a:p>
            <a:endParaRPr lang="en-US"/>
          </a:p>
        </p:txBody>
      </p:sp>
      <p:sp>
        <p:nvSpPr>
          <p:cNvPr id="6" name="Заголовок 1"/>
          <p:cNvSpPr>
            <a:spLocks noGrp="1"/>
          </p:cNvSpPr>
          <p:nvPr>
            <p:ph type="title"/>
          </p:nvPr>
        </p:nvSpPr>
        <p:spPr>
          <a:xfrm>
            <a:off x="1965907" y="323664"/>
            <a:ext cx="8911687" cy="1280890"/>
          </a:xfrm>
          <a:solidFill>
            <a:schemeClr val="accent5">
              <a:lumMod val="40000"/>
              <a:lumOff val="60000"/>
            </a:schemeClr>
          </a:solidFill>
          <a:effectLst>
            <a:glow rad="228600">
              <a:schemeClr val="accent4">
                <a:satMod val="175000"/>
                <a:alpha val="40000"/>
              </a:schemeClr>
            </a:glow>
          </a:effectLst>
          <a:scene3d>
            <a:camera prst="orthographicFront"/>
            <a:lightRig rig="threePt" dir="t"/>
          </a:scene3d>
          <a:sp3d>
            <a:bevelT w="165100" prst="coolSlant"/>
          </a:sp3d>
        </p:spPr>
        <p:txBody>
          <a:bodyPr/>
          <a:lstStyle/>
          <a:p>
            <a:pPr algn="ctr"/>
            <a:r>
              <a:rPr lang="ru-RU" b="1" u="sng" dirty="0" err="1" smtClean="0">
                <a:solidFill>
                  <a:schemeClr val="tx1"/>
                </a:solidFill>
              </a:rPr>
              <a:t>Колдонулган</a:t>
            </a:r>
            <a:r>
              <a:rPr lang="ru-RU" b="1" u="sng" dirty="0" smtClean="0">
                <a:solidFill>
                  <a:schemeClr val="tx1"/>
                </a:solidFill>
              </a:rPr>
              <a:t> </a:t>
            </a:r>
            <a:r>
              <a:rPr lang="ru-RU" b="1" u="sng" dirty="0" err="1" smtClean="0">
                <a:solidFill>
                  <a:schemeClr val="tx1"/>
                </a:solidFill>
              </a:rPr>
              <a:t>адабияттар</a:t>
            </a:r>
            <a:r>
              <a:rPr lang="ru-RU" b="1" u="sng" dirty="0" smtClean="0">
                <a:solidFill>
                  <a:schemeClr val="tx1"/>
                </a:solidFill>
              </a:rPr>
              <a:t>:</a:t>
            </a:r>
            <a:endParaRPr lang="ru-RU" b="1" u="sng" dirty="0">
              <a:solidFill>
                <a:schemeClr val="tx1"/>
              </a:solidFill>
            </a:endParaRPr>
          </a:p>
        </p:txBody>
      </p:sp>
      <p:sp>
        <p:nvSpPr>
          <p:cNvPr id="7" name="Объект 3"/>
          <p:cNvSpPr txBox="1">
            <a:spLocks/>
          </p:cNvSpPr>
          <p:nvPr/>
        </p:nvSpPr>
        <p:spPr>
          <a:xfrm>
            <a:off x="914400" y="1889028"/>
            <a:ext cx="10750731" cy="4368079"/>
          </a:xfrm>
          <a:prstGeom prst="rect">
            <a:avLst/>
          </a:prstGeom>
          <a:solidFill>
            <a:schemeClr val="accent1">
              <a:lumMod val="40000"/>
              <a:lumOff val="60000"/>
            </a:schemeClr>
          </a:solidFill>
          <a:effectLst>
            <a:glow rad="228600">
              <a:schemeClr val="accent3">
                <a:satMod val="175000"/>
                <a:alpha val="40000"/>
              </a:schemeClr>
            </a:glow>
          </a:effectLst>
          <a:scene3d>
            <a:camera prst="orthographicFront"/>
            <a:lightRig rig="threePt" dir="t"/>
          </a:scene3d>
          <a:sp3d>
            <a:bevelT w="152400" h="50800" prst="softRound"/>
          </a:sp3d>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ru-RU" sz="2800" b="1" i="1" dirty="0" smtClean="0"/>
              <a:t>1. «</a:t>
            </a:r>
            <a:r>
              <a:rPr lang="ru-RU" sz="2800" b="1" i="1" dirty="0" err="1" smtClean="0"/>
              <a:t>Экологиялык</a:t>
            </a:r>
            <a:r>
              <a:rPr lang="ru-RU" sz="2800" b="1" i="1" dirty="0" smtClean="0"/>
              <a:t> </a:t>
            </a:r>
            <a:r>
              <a:rPr lang="ru-RU" sz="2800" b="1" i="1" dirty="0" err="1" smtClean="0"/>
              <a:t>көйгөйлөр</a:t>
            </a:r>
            <a:r>
              <a:rPr lang="ru-RU" sz="2800" b="1" i="1" dirty="0" smtClean="0"/>
              <a:t>»;</a:t>
            </a:r>
          </a:p>
          <a:p>
            <a:r>
              <a:rPr lang="ru-RU" sz="2800" b="1" i="1" dirty="0" smtClean="0"/>
              <a:t>2.  «</a:t>
            </a:r>
            <a:r>
              <a:rPr lang="ru-RU" sz="2800" b="1" i="1" dirty="0" err="1" smtClean="0"/>
              <a:t>Табият</a:t>
            </a:r>
            <a:r>
              <a:rPr lang="ru-RU" sz="2800" b="1" i="1" dirty="0" smtClean="0"/>
              <a:t> </a:t>
            </a:r>
            <a:r>
              <a:rPr lang="ru-RU" sz="2800" b="1" i="1" dirty="0" err="1" smtClean="0"/>
              <a:t>жана</a:t>
            </a:r>
            <a:r>
              <a:rPr lang="ru-RU" sz="2800" b="1" i="1" dirty="0" smtClean="0"/>
              <a:t> </a:t>
            </a:r>
            <a:r>
              <a:rPr lang="ru-RU" sz="2800" b="1" i="1" dirty="0" err="1" smtClean="0"/>
              <a:t>адабият</a:t>
            </a:r>
            <a:r>
              <a:rPr lang="ru-RU" sz="2800" b="1" i="1" dirty="0" smtClean="0"/>
              <a:t> </a:t>
            </a:r>
            <a:r>
              <a:rPr lang="ru-RU" sz="2800" b="1" i="1" dirty="0" err="1" smtClean="0"/>
              <a:t>темасы</a:t>
            </a:r>
            <a:r>
              <a:rPr lang="ru-RU" sz="2800" b="1" i="1" dirty="0" smtClean="0"/>
              <a:t>»;</a:t>
            </a:r>
          </a:p>
          <a:p>
            <a:r>
              <a:rPr lang="ky-KG" sz="2800" b="1" i="1" dirty="0" smtClean="0"/>
              <a:t>3. «Ч.Айтматов жөнүндө этюд»</a:t>
            </a:r>
            <a:r>
              <a:rPr lang="ru-RU" sz="2800" b="1" i="1" dirty="0" smtClean="0"/>
              <a:t>;</a:t>
            </a:r>
          </a:p>
          <a:p>
            <a:r>
              <a:rPr lang="ru-RU" sz="2800" b="1" i="1" dirty="0" smtClean="0"/>
              <a:t>4. «</a:t>
            </a:r>
            <a:r>
              <a:rPr lang="ru-RU" sz="2800" b="1" i="1" dirty="0" err="1" smtClean="0"/>
              <a:t>Кыямат</a:t>
            </a:r>
            <a:r>
              <a:rPr lang="ru-RU" sz="2800" b="1" i="1" dirty="0" smtClean="0"/>
              <a:t>» романы;</a:t>
            </a:r>
            <a:endParaRPr lang="en-US" sz="2800" b="1" i="1" dirty="0" smtClean="0"/>
          </a:p>
          <a:p>
            <a:r>
              <a:rPr lang="en-US" sz="2800" b="1" i="1" dirty="0" smtClean="0"/>
              <a:t>5.</a:t>
            </a:r>
            <a:r>
              <a:rPr lang="ky-KG" sz="2800" b="1" i="1" dirty="0" smtClean="0"/>
              <a:t>С.Байгазиев «Карышкырдан кат»</a:t>
            </a:r>
            <a:r>
              <a:rPr lang="ru-RU" sz="2800" b="1" i="1" dirty="0" smtClean="0"/>
              <a:t>;</a:t>
            </a:r>
          </a:p>
          <a:p>
            <a:r>
              <a:rPr lang="ru-RU" sz="2800" b="1" i="1" dirty="0" smtClean="0"/>
              <a:t>6. «</a:t>
            </a:r>
            <a:r>
              <a:rPr lang="ru-RU" sz="2800" b="1" i="1" dirty="0" err="1" smtClean="0"/>
              <a:t>Экологиялык,этикалык</a:t>
            </a:r>
            <a:r>
              <a:rPr lang="ru-RU" sz="2800" b="1" i="1" dirty="0" smtClean="0"/>
              <a:t> </a:t>
            </a:r>
            <a:r>
              <a:rPr lang="ru-RU" sz="2800" b="1" i="1" dirty="0" err="1" smtClean="0"/>
              <a:t>маданият</a:t>
            </a:r>
            <a:r>
              <a:rPr lang="ru-RU" sz="2800" b="1" i="1" dirty="0" smtClean="0"/>
              <a:t>»; </a:t>
            </a:r>
          </a:p>
          <a:p>
            <a:r>
              <a:rPr lang="ru-RU" sz="2800" b="1" i="1" dirty="0" smtClean="0"/>
              <a:t>7. «</a:t>
            </a:r>
            <a:r>
              <a:rPr lang="ru-RU" sz="2800" b="1" i="1" dirty="0" err="1" smtClean="0"/>
              <a:t>Адабият</a:t>
            </a:r>
            <a:r>
              <a:rPr lang="ru-RU" sz="2800" b="1" i="1" dirty="0" smtClean="0"/>
              <a:t> </a:t>
            </a:r>
            <a:r>
              <a:rPr lang="ru-RU" sz="2800" b="1" i="1" dirty="0" err="1" smtClean="0"/>
              <a:t>жана</a:t>
            </a:r>
            <a:r>
              <a:rPr lang="ru-RU" sz="2800" b="1" i="1" dirty="0" smtClean="0"/>
              <a:t> </a:t>
            </a:r>
            <a:r>
              <a:rPr lang="ru-RU" sz="2800" b="1" i="1" dirty="0" err="1" smtClean="0"/>
              <a:t>жаратылыш</a:t>
            </a:r>
            <a:r>
              <a:rPr lang="ru-RU" sz="2800" b="1" i="1" dirty="0" smtClean="0"/>
              <a:t>»;</a:t>
            </a:r>
            <a:endParaRPr lang="ky-KG" sz="2800" b="1" i="1" dirty="0" smtClean="0"/>
          </a:p>
        </p:txBody>
      </p:sp>
    </p:spTree>
    <p:extLst>
      <p:ext uri="{BB962C8B-B14F-4D97-AF65-F5344CB8AC3E}">
        <p14:creationId xmlns:p14="http://schemas.microsoft.com/office/powerpoint/2010/main" xmlns="" val="4177779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a:p>
        </p:txBody>
      </p:sp>
      <p:sp>
        <p:nvSpPr>
          <p:cNvPr id="4" name="Объект 3"/>
          <p:cNvSpPr>
            <a:spLocks noGrp="1"/>
          </p:cNvSpPr>
          <p:nvPr>
            <p:ph sz="half" idx="2"/>
          </p:nvPr>
        </p:nvSpPr>
        <p:spPr/>
        <p:txBody>
          <a:bodyPr>
            <a:normAutofit/>
          </a:bodyPr>
          <a:lstStyle/>
          <a:p>
            <a:endParaRPr lang="en-US"/>
          </a:p>
        </p:txBody>
      </p:sp>
      <p:pic>
        <p:nvPicPr>
          <p:cNvPr id="5" name="Рисунок 4" descr="2016-06-30.jpg"/>
          <p:cNvPicPr>
            <a:picLocks noChangeAspect="1"/>
          </p:cNvPicPr>
          <p:nvPr/>
        </p:nvPicPr>
        <p:blipFill>
          <a:blip r:embed="rId2"/>
          <a:stretch>
            <a:fillRect/>
          </a:stretch>
        </p:blipFill>
        <p:spPr>
          <a:xfrm>
            <a:off x="0" y="-1"/>
            <a:ext cx="12192000" cy="6858001"/>
          </a:xfrm>
          <a:prstGeom prst="rect">
            <a:avLst/>
          </a:prstGeom>
          <a:effectLst>
            <a:glow rad="228600">
              <a:schemeClr val="accent2">
                <a:satMod val="175000"/>
                <a:alpha val="40000"/>
              </a:schemeClr>
            </a:glow>
          </a:effectLst>
          <a:scene3d>
            <a:camera prst="orthographicFront"/>
            <a:lightRig rig="threePt" dir="t"/>
          </a:scene3d>
          <a:sp3d>
            <a:bevelT w="101600" prst="riblet"/>
          </a:sp3d>
        </p:spPr>
      </p:pic>
      <p:sp>
        <p:nvSpPr>
          <p:cNvPr id="6" name="Объект 6"/>
          <p:cNvSpPr>
            <a:spLocks noGrp="1"/>
          </p:cNvSpPr>
          <p:nvPr>
            <p:ph sz="half" idx="1"/>
          </p:nvPr>
        </p:nvSpPr>
        <p:spPr>
          <a:xfrm>
            <a:off x="1110343" y="914400"/>
            <a:ext cx="9953897" cy="5486399"/>
          </a:xfrm>
          <a:solidFill>
            <a:schemeClr val="accent6">
              <a:lumMod val="20000"/>
              <a:lumOff val="80000"/>
            </a:schemeClr>
          </a:solidFill>
          <a:effectLst>
            <a:glow rad="228600">
              <a:schemeClr val="accent5">
                <a:satMod val="175000"/>
                <a:alpha val="40000"/>
              </a:schemeClr>
            </a:glow>
          </a:effectLst>
          <a:scene3d>
            <a:camera prst="orthographicFront"/>
            <a:lightRig rig="threePt" dir="t"/>
          </a:scene3d>
          <a:sp3d>
            <a:bevelT w="114300" prst="artDeco"/>
          </a:sp3d>
        </p:spPr>
        <p:txBody>
          <a:bodyPr>
            <a:normAutofit/>
          </a:bodyPr>
          <a:lstStyle/>
          <a:p>
            <a:r>
              <a:rPr lang="ky-KG" b="1" i="1" u="sng" dirty="0" smtClean="0">
                <a:effectLst>
                  <a:outerShdw blurRad="38100" dist="38100" dir="2700000" algn="tl">
                    <a:srgbClr val="000000">
                      <a:alpha val="43137"/>
                    </a:srgbClr>
                  </a:outerShdw>
                </a:effectLst>
              </a:rPr>
              <a:t>Мектептин аты: </a:t>
            </a:r>
            <a:r>
              <a:rPr lang="ky-KG" b="1" i="1" dirty="0" smtClean="0">
                <a:latin typeface="Times New Roman" panose="02020603050405020304" pitchFamily="18" charset="0"/>
                <a:cs typeface="Times New Roman" panose="02020603050405020304" pitchFamily="18" charset="0"/>
              </a:rPr>
              <a:t>Т.Сатылганов атындагы №69 ОТКГ.</a:t>
            </a:r>
          </a:p>
          <a:p>
            <a:endParaRPr lang="ky-KG" dirty="0" smtClean="0">
              <a:latin typeface="Times New Roman" panose="02020603050405020304" pitchFamily="18" charset="0"/>
              <a:cs typeface="Times New Roman" panose="02020603050405020304" pitchFamily="18" charset="0"/>
            </a:endParaRPr>
          </a:p>
          <a:p>
            <a:r>
              <a:rPr lang="ky-KG" b="1" i="1" u="sng" dirty="0" smtClean="0">
                <a:effectLst>
                  <a:outerShdw blurRad="38100" dist="38100" dir="2700000" algn="tl">
                    <a:srgbClr val="000000">
                      <a:alpha val="43137"/>
                    </a:srgbClr>
                  </a:outerShdw>
                </a:effectLst>
              </a:rPr>
              <a:t>Мектептин дареги: </a:t>
            </a:r>
            <a:r>
              <a:rPr lang="ky-KG" b="1" i="1" dirty="0" smtClean="0">
                <a:latin typeface="Times New Roman" panose="02020603050405020304" pitchFamily="18" charset="0"/>
                <a:cs typeface="Times New Roman" panose="02020603050405020304" pitchFamily="18" charset="0"/>
              </a:rPr>
              <a:t>Кыргыз Республикасы, Бишкек шаары, Фатьянов көчөсү 10.</a:t>
            </a:r>
          </a:p>
          <a:p>
            <a:endParaRPr lang="ky-KG" dirty="0" smtClean="0">
              <a:latin typeface="Times New Roman" panose="02020603050405020304" pitchFamily="18" charset="0"/>
              <a:cs typeface="Times New Roman" panose="02020603050405020304" pitchFamily="18" charset="0"/>
            </a:endParaRPr>
          </a:p>
          <a:p>
            <a:r>
              <a:rPr lang="ky-KG" b="1" i="1" u="sng" dirty="0" smtClean="0">
                <a:effectLst>
                  <a:outerShdw blurRad="38100" dist="38100" dir="2700000" algn="tl">
                    <a:srgbClr val="000000">
                      <a:alpha val="43137"/>
                    </a:srgbClr>
                  </a:outerShdw>
                </a:effectLst>
              </a:rPr>
              <a:t>Мекеме жөнүндө маалымат:</a:t>
            </a:r>
            <a:r>
              <a:rPr lang="ky-KG" b="1" dirty="0" smtClean="0"/>
              <a:t> </a:t>
            </a:r>
            <a:r>
              <a:rPr lang="ky-KG" b="1" i="1" dirty="0" smtClean="0">
                <a:latin typeface="Times New Roman" panose="02020603050405020304" pitchFamily="18" charset="0"/>
                <a:cs typeface="Times New Roman" panose="02020603050405020304" pitchFamily="18" charset="0"/>
              </a:rPr>
              <a:t>Т.Сатылганов атындагы №69 окуу-тарбия комплекс гимназиясы 1989-жылы ачылган.</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Мектепте</a:t>
            </a:r>
            <a:r>
              <a:rPr lang="ru-RU" b="1" i="1" dirty="0" smtClean="0">
                <a:latin typeface="Times New Roman" panose="02020603050405020304" pitchFamily="18" charset="0"/>
                <a:cs typeface="Times New Roman" panose="02020603050405020304" pitchFamily="18" charset="0"/>
              </a:rPr>
              <a:t> 3000 </a:t>
            </a:r>
            <a:r>
              <a:rPr lang="ru-RU" b="1" i="1" dirty="0" err="1" smtClean="0">
                <a:latin typeface="Times New Roman" panose="02020603050405020304" pitchFamily="18" charset="0"/>
                <a:cs typeface="Times New Roman" panose="02020603050405020304" pitchFamily="18" charset="0"/>
              </a:rPr>
              <a:t>окуучу</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билим</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алат</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Комплексте</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окуучулардын</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чыгармачылыгын</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өстүрүү багытында</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ден-соолугун</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чындоо</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максатында</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билим</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сапатын</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өнүктүрүү максатында</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чыгармачыл</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предметтик</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спорттук</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ийримдер</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иштейт</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Кытай</a:t>
            </a:r>
            <a:r>
              <a:rPr lang="ru-RU" b="1" i="1" dirty="0" smtClean="0">
                <a:latin typeface="Times New Roman" panose="02020603050405020304" pitchFamily="18" charset="0"/>
                <a:cs typeface="Times New Roman" panose="02020603050405020304" pitchFamily="18" charset="0"/>
              </a:rPr>
              <a:t>, Германия </a:t>
            </a:r>
            <a:r>
              <a:rPr lang="ru-RU" b="1" i="1" dirty="0" err="1" smtClean="0">
                <a:latin typeface="Times New Roman" panose="02020603050405020304" pitchFamily="18" charset="0"/>
                <a:cs typeface="Times New Roman" panose="02020603050405020304" pitchFamily="18" charset="0"/>
              </a:rPr>
              <a:t>жана</a:t>
            </a:r>
            <a:r>
              <a:rPr lang="ru-RU" b="1" i="1" dirty="0" smtClean="0">
                <a:latin typeface="Times New Roman" panose="02020603050405020304" pitchFamily="18" charset="0"/>
                <a:cs typeface="Times New Roman" panose="02020603050405020304" pitchFamily="18" charset="0"/>
              </a:rPr>
              <a:t> башка </a:t>
            </a:r>
            <a:r>
              <a:rPr lang="ru-RU" b="1" i="1" dirty="0" err="1" smtClean="0">
                <a:latin typeface="Times New Roman" panose="02020603050405020304" pitchFamily="18" charset="0"/>
                <a:cs typeface="Times New Roman" panose="02020603050405020304" pitchFamily="18" charset="0"/>
              </a:rPr>
              <a:t>мамлекеттердин</a:t>
            </a:r>
            <a:r>
              <a:rPr lang="ru-RU" b="1" i="1" dirty="0" smtClean="0">
                <a:latin typeface="Times New Roman" panose="02020603050405020304" pitchFamily="18" charset="0"/>
                <a:cs typeface="Times New Roman" panose="02020603050405020304" pitchFamily="18" charset="0"/>
              </a:rPr>
              <a:t> Эл </a:t>
            </a:r>
            <a:r>
              <a:rPr lang="ru-RU" b="1" i="1" dirty="0" err="1" smtClean="0">
                <a:latin typeface="Times New Roman" panose="02020603050405020304" pitchFamily="18" charset="0"/>
                <a:cs typeface="Times New Roman" panose="02020603050405020304" pitchFamily="18" charset="0"/>
              </a:rPr>
              <a:t>аралык</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долбоорлору</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менен</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иш</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алынып</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барылат</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Жергиликтүү</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жана</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жаңы</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иновациялык</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технологияларды</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колдонуп</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билим</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берүү</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менен</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мектеп</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көптөгөн</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ийгиликтерге</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жетишкен</a:t>
            </a:r>
            <a:r>
              <a:rPr lang="ru-RU" b="1" i="1" dirty="0" smtClean="0">
                <a:latin typeface="Times New Roman" panose="02020603050405020304" pitchFamily="18" charset="0"/>
                <a:cs typeface="Times New Roman" panose="02020603050405020304" pitchFamily="18" charset="0"/>
              </a:rPr>
              <a:t>. 2011-жылы №69 </a:t>
            </a:r>
            <a:r>
              <a:rPr lang="ru-RU" b="1" i="1" dirty="0" err="1" smtClean="0">
                <a:latin typeface="Times New Roman" panose="02020603050405020304" pitchFamily="18" charset="0"/>
                <a:cs typeface="Times New Roman" panose="02020603050405020304" pitchFamily="18" charset="0"/>
              </a:rPr>
              <a:t>окуу-тарбия</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комплекс-гимназиясы</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шаардагы</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жана</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республикадагы</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Эң мыкты</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статустук</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мектеп</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наамына</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татыктуу</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болгон</a:t>
            </a:r>
            <a:r>
              <a:rPr lang="ru-RU" b="1" i="1" dirty="0" smtClean="0">
                <a:latin typeface="Times New Roman" panose="02020603050405020304" pitchFamily="18" charset="0"/>
                <a:cs typeface="Times New Roman" panose="02020603050405020304" pitchFamily="18" charset="0"/>
              </a:rPr>
              <a:t>. Ал </a:t>
            </a:r>
            <a:r>
              <a:rPr lang="ru-RU" b="1" i="1" dirty="0" err="1" smtClean="0">
                <a:latin typeface="Times New Roman" panose="02020603050405020304" pitchFamily="18" charset="0"/>
                <a:cs typeface="Times New Roman" panose="02020603050405020304" pitchFamily="18" charset="0"/>
              </a:rPr>
              <a:t>эми</a:t>
            </a:r>
            <a:r>
              <a:rPr lang="ru-RU" b="1" i="1" dirty="0" smtClean="0">
                <a:latin typeface="Times New Roman" panose="02020603050405020304" pitchFamily="18" charset="0"/>
                <a:cs typeface="Times New Roman" panose="02020603050405020304" pitchFamily="18" charset="0"/>
              </a:rPr>
              <a:t> 2017-18- </a:t>
            </a:r>
            <a:r>
              <a:rPr lang="ru-RU" b="1" i="1" dirty="0" err="1" smtClean="0">
                <a:latin typeface="Times New Roman" panose="02020603050405020304" pitchFamily="18" charset="0"/>
                <a:cs typeface="Times New Roman" panose="02020603050405020304" pitchFamily="18" charset="0"/>
              </a:rPr>
              <a:t>жылы</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эң мыкты</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үч мектептин</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катарына</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кирди</a:t>
            </a:r>
            <a:r>
              <a:rPr lang="ru-RU" b="1" i="1" dirty="0" smtClean="0">
                <a:latin typeface="Times New Roman" panose="02020603050405020304" pitchFamily="18" charset="0"/>
                <a:cs typeface="Times New Roman" panose="02020603050405020304" pitchFamily="18" charset="0"/>
              </a:rPr>
              <a:t>.</a:t>
            </a:r>
            <a:endParaRPr lang="ky-KG" b="1"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4615277"/>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Объект 15"/>
          <p:cNvPicPr>
            <a:picLocks noGrp="1" noChangeAspect="1"/>
          </p:cNvPicPr>
          <p:nvPr>
            <p:ph sz="half" idx="1"/>
          </p:nvPr>
        </p:nvPicPr>
        <p:blipFill>
          <a:blip r:embed="rId2">
            <a:extLst>
              <a:ext uri="{28A0092B-C50C-407E-A947-70E740481C1C}">
                <a14:useLocalDpi xmlns:a14="http://schemas.microsoft.com/office/drawing/2010/main" xmlns="" val="0"/>
              </a:ext>
            </a:extLst>
          </a:blip>
          <a:stretch>
            <a:fillRect/>
          </a:stretch>
        </p:blipFill>
        <p:spPr>
          <a:xfrm>
            <a:off x="0" y="0"/>
            <a:ext cx="12191999" cy="6858000"/>
          </a:xfrm>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Объект 13"/>
          <p:cNvSpPr>
            <a:spLocks noGrp="1"/>
          </p:cNvSpPr>
          <p:nvPr>
            <p:ph sz="half" idx="2"/>
          </p:nvPr>
        </p:nvSpPr>
        <p:spPr>
          <a:xfrm>
            <a:off x="806824" y="1161993"/>
            <a:ext cx="10125635" cy="5561536"/>
          </a:xfr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indent="0">
              <a:buNone/>
            </a:pPr>
            <a:r>
              <a:rPr lang="ky-KG" dirty="0" smtClean="0"/>
              <a:t>-</a:t>
            </a:r>
            <a:endParaRPr lang="en-US" dirty="0"/>
          </a:p>
        </p:txBody>
      </p:sp>
      <p:sp>
        <p:nvSpPr>
          <p:cNvPr id="17" name="Заголовок 1"/>
          <p:cNvSpPr>
            <a:spLocks noGrp="1"/>
          </p:cNvSpPr>
          <p:nvPr>
            <p:ph type="title"/>
          </p:nvPr>
        </p:nvSpPr>
        <p:spPr>
          <a:xfrm>
            <a:off x="1423030" y="126568"/>
            <a:ext cx="8911687" cy="908856"/>
          </a:xfrm>
          <a:solidFill>
            <a:schemeClr val="bg2">
              <a:lumMod val="75000"/>
            </a:schemeClr>
          </a:solidFill>
          <a:scene3d>
            <a:camera prst="orthographicFront"/>
            <a:lightRig rig="threePt" dir="t"/>
          </a:scene3d>
          <a:sp3d>
            <a:bevelT w="165100" prst="coolSlant"/>
          </a:sp3d>
        </p:spPr>
        <p:txBody>
          <a:bodyPr>
            <a:normAutofit/>
          </a:bodyPr>
          <a:lstStyle/>
          <a:p>
            <a:pPr algn="ctr"/>
            <a:r>
              <a:rPr lang="ru-RU" dirty="0" smtClean="0"/>
              <a:t>АНКЕТА</a:t>
            </a:r>
            <a:endParaRPr lang="ru-RU" dirty="0"/>
          </a:p>
        </p:txBody>
      </p:sp>
      <p:graphicFrame>
        <p:nvGraphicFramePr>
          <p:cNvPr id="18" name="Объект 8"/>
          <p:cNvGraphicFramePr>
            <a:graphicFrameLocks/>
          </p:cNvGraphicFramePr>
          <p:nvPr>
            <p:extLst>
              <p:ext uri="{D42A27DB-BD31-4B8C-83A1-F6EECF244321}">
                <p14:modId xmlns:p14="http://schemas.microsoft.com/office/powerpoint/2010/main" xmlns="" val="653984280"/>
              </p:ext>
            </p:extLst>
          </p:nvPr>
        </p:nvGraphicFramePr>
        <p:xfrm>
          <a:off x="1312162" y="1161994"/>
          <a:ext cx="9114957" cy="5561535"/>
        </p:xfrm>
        <a:graphic>
          <a:graphicData uri="http://schemas.openxmlformats.org/drawingml/2006/table">
            <a:tbl>
              <a:tblPr firstRow="1" bandRow="1">
                <a:tableStyleId>{5C22544A-7EE6-4342-B048-85BDC9FD1C3A}</a:tableStyleId>
              </a:tblPr>
              <a:tblGrid>
                <a:gridCol w="4136565">
                  <a:extLst>
                    <a:ext uri="{9D8B030D-6E8A-4147-A177-3AD203B41FA5}">
                      <a16:colId xmlns:a16="http://schemas.microsoft.com/office/drawing/2014/main" xmlns="" val="20000"/>
                    </a:ext>
                  </a:extLst>
                </a:gridCol>
                <a:gridCol w="4978392">
                  <a:extLst>
                    <a:ext uri="{9D8B030D-6E8A-4147-A177-3AD203B41FA5}">
                      <a16:colId xmlns:a16="http://schemas.microsoft.com/office/drawing/2014/main" xmlns="" val="20001"/>
                    </a:ext>
                  </a:extLst>
                </a:gridCol>
              </a:tblGrid>
              <a:tr h="490134">
                <a:tc>
                  <a:txBody>
                    <a:bodyPr/>
                    <a:lstStyle/>
                    <a:p>
                      <a:r>
                        <a:rPr lang="ru-RU" i="1" u="sng" dirty="0" err="1" smtClean="0"/>
                        <a:t>Мектеп</a:t>
                      </a:r>
                      <a:r>
                        <a:rPr lang="ru-RU" i="1" u="sng" dirty="0" smtClean="0"/>
                        <a:t>:</a:t>
                      </a:r>
                      <a:endParaRPr lang="ru-RU" i="1" u="sng" dirty="0"/>
                    </a:p>
                  </a:txBody>
                  <a:tcPr/>
                </a:tc>
                <a:tc>
                  <a:txBody>
                    <a:bodyPr/>
                    <a:lstStyle/>
                    <a:p>
                      <a:endParaRPr lang="ru-RU" dirty="0"/>
                    </a:p>
                  </a:txBody>
                  <a:tcPr/>
                </a:tc>
                <a:extLst>
                  <a:ext uri="{0D108BD9-81ED-4DB2-BD59-A6C34878D82A}">
                    <a16:rowId xmlns:a16="http://schemas.microsoft.com/office/drawing/2014/main" xmlns="" val="10000"/>
                  </a:ext>
                </a:extLst>
              </a:tr>
              <a:tr h="459706">
                <a:tc>
                  <a:txBody>
                    <a:bodyPr/>
                    <a:lstStyle/>
                    <a:p>
                      <a:r>
                        <a:rPr lang="ru-RU" b="1" i="1" u="sng" dirty="0" smtClean="0">
                          <a:solidFill>
                            <a:schemeClr val="bg1"/>
                          </a:solidFill>
                        </a:rPr>
                        <a:t>Ф.И.О:</a:t>
                      </a:r>
                      <a:endParaRPr lang="ru-RU" b="1" i="1" u="sng" dirty="0">
                        <a:solidFill>
                          <a:schemeClr val="bg1"/>
                        </a:solidFill>
                      </a:endParaRPr>
                    </a:p>
                  </a:txBody>
                  <a:tcPr>
                    <a:solidFill>
                      <a:schemeClr val="tx1">
                        <a:lumMod val="75000"/>
                        <a:lumOff val="25000"/>
                      </a:schemeClr>
                    </a:solidFill>
                  </a:tcPr>
                </a:tc>
                <a:tc>
                  <a:txBody>
                    <a:bodyPr/>
                    <a:lstStyle/>
                    <a:p>
                      <a:endParaRPr lang="ru-RU" dirty="0"/>
                    </a:p>
                  </a:txBody>
                  <a:tcPr>
                    <a:solidFill>
                      <a:schemeClr val="tx1">
                        <a:lumMod val="75000"/>
                        <a:lumOff val="25000"/>
                      </a:schemeClr>
                    </a:solidFill>
                  </a:tcPr>
                </a:tc>
                <a:extLst>
                  <a:ext uri="{0D108BD9-81ED-4DB2-BD59-A6C34878D82A}">
                    <a16:rowId xmlns:a16="http://schemas.microsoft.com/office/drawing/2014/main" xmlns="" val="10001"/>
                  </a:ext>
                </a:extLst>
              </a:tr>
              <a:tr h="459706">
                <a:tc>
                  <a:txBody>
                    <a:bodyPr/>
                    <a:lstStyle/>
                    <a:p>
                      <a:r>
                        <a:rPr lang="ru-RU" b="1" i="1" u="sng" dirty="0" smtClean="0">
                          <a:solidFill>
                            <a:schemeClr val="bg1"/>
                          </a:solidFill>
                        </a:rPr>
                        <a:t>Класс:</a:t>
                      </a:r>
                      <a:endParaRPr lang="ru-RU" b="1" i="1" u="sng" dirty="0">
                        <a:solidFill>
                          <a:schemeClr val="bg1"/>
                        </a:solidFill>
                      </a:endParaRPr>
                    </a:p>
                  </a:txBody>
                  <a:tcPr>
                    <a:solidFill>
                      <a:schemeClr val="tx1">
                        <a:lumMod val="75000"/>
                        <a:lumOff val="25000"/>
                      </a:schemeClr>
                    </a:solidFill>
                  </a:tcPr>
                </a:tc>
                <a:tc>
                  <a:txBody>
                    <a:bodyPr/>
                    <a:lstStyle/>
                    <a:p>
                      <a:endParaRPr lang="ky-KG" noProof="0" dirty="0"/>
                    </a:p>
                  </a:txBody>
                  <a:tcPr>
                    <a:solidFill>
                      <a:schemeClr val="tx1">
                        <a:lumMod val="75000"/>
                        <a:lumOff val="25000"/>
                      </a:schemeClr>
                    </a:solidFill>
                  </a:tcPr>
                </a:tc>
                <a:extLst>
                  <a:ext uri="{0D108BD9-81ED-4DB2-BD59-A6C34878D82A}">
                    <a16:rowId xmlns:a16="http://schemas.microsoft.com/office/drawing/2014/main" xmlns="" val="10002"/>
                  </a:ext>
                </a:extLst>
              </a:tr>
              <a:tr h="1493247">
                <a:tc>
                  <a:txBody>
                    <a:bodyPr/>
                    <a:lstStyle/>
                    <a:p>
                      <a:r>
                        <a:rPr lang="ru-RU" b="1" i="1" u="none" dirty="0" smtClean="0">
                          <a:solidFill>
                            <a:schemeClr val="bg1"/>
                          </a:solidFill>
                        </a:rPr>
                        <a:t>1.</a:t>
                      </a:r>
                      <a:r>
                        <a:rPr lang="ru-RU" b="1" i="1" u="none" baseline="0" dirty="0" smtClean="0">
                          <a:solidFill>
                            <a:schemeClr val="bg1"/>
                          </a:solidFill>
                        </a:rPr>
                        <a:t> </a:t>
                      </a:r>
                      <a:r>
                        <a:rPr lang="ky-KG" b="1" i="1" u="none" baseline="0" dirty="0" smtClean="0">
                          <a:solidFill>
                            <a:schemeClr val="bg1"/>
                          </a:solidFill>
                        </a:rPr>
                        <a:t>Адабияттан жаратылыш менен байланыштуу, экологиялык көйгөйлөргө басым жасаган кайсы чыгармаларды окудуңуз эле?</a:t>
                      </a:r>
                      <a:endParaRPr lang="ru-RU" b="1" i="1" u="none" dirty="0">
                        <a:solidFill>
                          <a:schemeClr val="bg1"/>
                        </a:solidFill>
                      </a:endParaRPr>
                    </a:p>
                  </a:txBody>
                  <a:tcPr>
                    <a:solidFill>
                      <a:schemeClr val="tx1">
                        <a:lumMod val="75000"/>
                        <a:lumOff val="25000"/>
                      </a:schemeClr>
                    </a:solidFill>
                  </a:tcPr>
                </a:tc>
                <a:tc>
                  <a:txBody>
                    <a:bodyPr/>
                    <a:lstStyle/>
                    <a:p>
                      <a:r>
                        <a:rPr lang="ky-KG" noProof="0" dirty="0" smtClean="0"/>
                        <a:t>   </a:t>
                      </a:r>
                      <a:endParaRPr lang="ky-KG" noProof="0" dirty="0"/>
                    </a:p>
                  </a:txBody>
                  <a:tcPr>
                    <a:solidFill>
                      <a:schemeClr val="tx1">
                        <a:lumMod val="75000"/>
                        <a:lumOff val="25000"/>
                      </a:schemeClr>
                    </a:solidFill>
                  </a:tcPr>
                </a:tc>
                <a:extLst>
                  <a:ext uri="{0D108BD9-81ED-4DB2-BD59-A6C34878D82A}">
                    <a16:rowId xmlns:a16="http://schemas.microsoft.com/office/drawing/2014/main" xmlns="" val="10003"/>
                  </a:ext>
                </a:extLst>
              </a:tr>
              <a:tr h="14932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b="1" i="1" dirty="0" smtClean="0">
                          <a:solidFill>
                            <a:schemeClr val="bg1"/>
                          </a:solidFill>
                        </a:rPr>
                        <a:t>2</a:t>
                      </a:r>
                      <a:r>
                        <a:rPr lang="ru-RU" b="1" i="1" u="none" dirty="0" smtClean="0">
                          <a:solidFill>
                            <a:schemeClr val="bg1"/>
                          </a:solidFill>
                        </a:rPr>
                        <a:t>.</a:t>
                      </a:r>
                      <a:r>
                        <a:rPr lang="ru-RU" b="1" i="1" u="none" baseline="0" dirty="0" smtClean="0">
                          <a:solidFill>
                            <a:schemeClr val="bg1"/>
                          </a:solidFill>
                        </a:rPr>
                        <a:t> </a:t>
                      </a:r>
                      <a:r>
                        <a:rPr lang="ru-RU" b="1" i="1" u="none" baseline="0" dirty="0" err="1" smtClean="0">
                          <a:solidFill>
                            <a:schemeClr val="bg1"/>
                          </a:solidFill>
                        </a:rPr>
                        <a:t>Мектепте</a:t>
                      </a:r>
                      <a:r>
                        <a:rPr lang="ru-RU" b="1" i="1" u="none" baseline="0" dirty="0" smtClean="0">
                          <a:solidFill>
                            <a:schemeClr val="bg1"/>
                          </a:solidFill>
                        </a:rPr>
                        <a:t> </a:t>
                      </a:r>
                      <a:r>
                        <a:rPr lang="ru-RU" b="1" i="1" u="none" baseline="0" dirty="0" err="1" smtClean="0">
                          <a:solidFill>
                            <a:schemeClr val="bg1"/>
                          </a:solidFill>
                        </a:rPr>
                        <a:t>предметтик</a:t>
                      </a:r>
                      <a:r>
                        <a:rPr lang="ru-RU" b="1" i="1" u="none" baseline="0" dirty="0" smtClean="0">
                          <a:solidFill>
                            <a:schemeClr val="bg1"/>
                          </a:solidFill>
                        </a:rPr>
                        <a:t> </a:t>
                      </a:r>
                      <a:r>
                        <a:rPr lang="ru-RU" b="1" i="1" u="none" baseline="0" dirty="0" err="1" smtClean="0">
                          <a:solidFill>
                            <a:schemeClr val="bg1"/>
                          </a:solidFill>
                        </a:rPr>
                        <a:t>сабактардан</a:t>
                      </a:r>
                      <a:r>
                        <a:rPr lang="ru-RU" b="1" i="1" u="none" baseline="0" dirty="0" smtClean="0">
                          <a:solidFill>
                            <a:schemeClr val="bg1"/>
                          </a:solidFill>
                        </a:rPr>
                        <a:t> </a:t>
                      </a:r>
                      <a:r>
                        <a:rPr lang="ru-RU" b="1" i="1" u="none" baseline="0" dirty="0" err="1" smtClean="0">
                          <a:solidFill>
                            <a:schemeClr val="bg1"/>
                          </a:solidFill>
                        </a:rPr>
                        <a:t>тышкары</a:t>
                      </a:r>
                      <a:r>
                        <a:rPr lang="ru-RU" b="1" i="1" u="none" baseline="0" dirty="0" smtClean="0">
                          <a:solidFill>
                            <a:schemeClr val="bg1"/>
                          </a:solidFill>
                        </a:rPr>
                        <a:t> </a:t>
                      </a:r>
                      <a:r>
                        <a:rPr lang="ru-RU" b="1" i="1" u="none" baseline="0" dirty="0" err="1" smtClean="0">
                          <a:solidFill>
                            <a:schemeClr val="bg1"/>
                          </a:solidFill>
                        </a:rPr>
                        <a:t>кандайдыр</a:t>
                      </a:r>
                      <a:r>
                        <a:rPr lang="ru-RU" b="1" i="1" u="none" baseline="0" dirty="0" smtClean="0">
                          <a:solidFill>
                            <a:schemeClr val="bg1"/>
                          </a:solidFill>
                        </a:rPr>
                        <a:t> </a:t>
                      </a:r>
                      <a:r>
                        <a:rPr lang="ru-RU" b="1" i="1" u="none" baseline="0" dirty="0" err="1" smtClean="0">
                          <a:solidFill>
                            <a:schemeClr val="bg1"/>
                          </a:solidFill>
                        </a:rPr>
                        <a:t>бир</a:t>
                      </a:r>
                      <a:r>
                        <a:rPr lang="ru-RU" b="1" i="1" u="none" baseline="0" dirty="0" smtClean="0">
                          <a:solidFill>
                            <a:schemeClr val="bg1"/>
                          </a:solidFill>
                        </a:rPr>
                        <a:t> </a:t>
                      </a:r>
                      <a:r>
                        <a:rPr lang="ru-RU" b="1" i="1" u="none" baseline="0" dirty="0" err="1" smtClean="0">
                          <a:solidFill>
                            <a:schemeClr val="bg1"/>
                          </a:solidFill>
                        </a:rPr>
                        <a:t>жаратылышка</a:t>
                      </a:r>
                      <a:r>
                        <a:rPr lang="ru-RU" b="1" i="1" u="none" baseline="0" dirty="0" smtClean="0">
                          <a:solidFill>
                            <a:schemeClr val="bg1"/>
                          </a:solidFill>
                        </a:rPr>
                        <a:t> </a:t>
                      </a:r>
                      <a:r>
                        <a:rPr lang="ru-RU" b="1" i="1" u="none" baseline="0" dirty="0" err="1" smtClean="0">
                          <a:solidFill>
                            <a:schemeClr val="bg1"/>
                          </a:solidFill>
                        </a:rPr>
                        <a:t>пайдалуу</a:t>
                      </a:r>
                      <a:r>
                        <a:rPr lang="ru-RU" b="1" i="1" u="none" baseline="0" dirty="0" smtClean="0">
                          <a:solidFill>
                            <a:schemeClr val="bg1"/>
                          </a:solidFill>
                        </a:rPr>
                        <a:t> </a:t>
                      </a:r>
                      <a:r>
                        <a:rPr lang="ru-RU" b="1" i="1" u="none" baseline="0" dirty="0" err="1" smtClean="0">
                          <a:solidFill>
                            <a:schemeClr val="bg1"/>
                          </a:solidFill>
                        </a:rPr>
                        <a:t>иш</a:t>
                      </a:r>
                      <a:r>
                        <a:rPr lang="ru-RU" b="1" i="1" u="none" baseline="0" dirty="0" smtClean="0">
                          <a:solidFill>
                            <a:schemeClr val="bg1"/>
                          </a:solidFill>
                        </a:rPr>
                        <a:t> </a:t>
                      </a:r>
                      <a:r>
                        <a:rPr lang="ru-RU" b="1" i="1" u="none" baseline="0" dirty="0" err="1" smtClean="0">
                          <a:solidFill>
                            <a:schemeClr val="bg1"/>
                          </a:solidFill>
                        </a:rPr>
                        <a:t>чараларды</a:t>
                      </a:r>
                      <a:r>
                        <a:rPr lang="ru-RU" b="1" i="1" u="none" baseline="0" dirty="0" smtClean="0">
                          <a:solidFill>
                            <a:schemeClr val="bg1"/>
                          </a:solidFill>
                        </a:rPr>
                        <a:t> </a:t>
                      </a:r>
                      <a:r>
                        <a:rPr lang="ru-RU" b="1" i="1" u="none" baseline="0" dirty="0" err="1" smtClean="0">
                          <a:solidFill>
                            <a:schemeClr val="bg1"/>
                          </a:solidFill>
                        </a:rPr>
                        <a:t>өткөрөсүнөрбү</a:t>
                      </a:r>
                      <a:r>
                        <a:rPr lang="ru-RU" b="1" i="1" u="none" baseline="0" dirty="0" smtClean="0">
                          <a:solidFill>
                            <a:schemeClr val="bg1"/>
                          </a:solidFill>
                        </a:rPr>
                        <a:t>?</a:t>
                      </a:r>
                      <a:endParaRPr lang="ru-RU" b="1" i="1" u="none" dirty="0" smtClean="0">
                        <a:solidFill>
                          <a:schemeClr val="bg1"/>
                        </a:solidFill>
                      </a:endParaRPr>
                    </a:p>
                  </a:txBody>
                  <a:tcPr>
                    <a:solidFill>
                      <a:schemeClr val="tx1">
                        <a:lumMod val="75000"/>
                        <a:lumOff val="25000"/>
                      </a:schemeClr>
                    </a:solidFill>
                  </a:tcPr>
                </a:tc>
                <a:tc>
                  <a:txBody>
                    <a:bodyPr/>
                    <a:lstStyle/>
                    <a:p>
                      <a:endParaRPr lang="ru-RU" dirty="0"/>
                    </a:p>
                  </a:txBody>
                  <a:tcPr>
                    <a:solidFill>
                      <a:schemeClr val="tx1">
                        <a:lumMod val="75000"/>
                        <a:lumOff val="25000"/>
                      </a:schemeClr>
                    </a:solidFill>
                  </a:tcPr>
                </a:tc>
                <a:extLst>
                  <a:ext uri="{0D108BD9-81ED-4DB2-BD59-A6C34878D82A}">
                    <a16:rowId xmlns:a16="http://schemas.microsoft.com/office/drawing/2014/main" xmlns="" val="10004"/>
                  </a:ext>
                </a:extLst>
              </a:tr>
              <a:tr h="1165495">
                <a:tc>
                  <a:txBody>
                    <a:bodyPr/>
                    <a:lstStyle/>
                    <a:p>
                      <a:r>
                        <a:rPr lang="ru-RU" b="1" i="1" dirty="0" smtClean="0">
                          <a:solidFill>
                            <a:schemeClr val="bg1"/>
                          </a:solidFill>
                        </a:rPr>
                        <a:t>3.</a:t>
                      </a:r>
                      <a:r>
                        <a:rPr lang="ru-RU" b="1" i="1" baseline="0" dirty="0" smtClean="0">
                          <a:solidFill>
                            <a:schemeClr val="bg1"/>
                          </a:solidFill>
                        </a:rPr>
                        <a:t> </a:t>
                      </a:r>
                      <a:r>
                        <a:rPr lang="ru-RU" b="1" i="1" baseline="0" dirty="0" err="1" smtClean="0">
                          <a:solidFill>
                            <a:schemeClr val="bg1"/>
                          </a:solidFill>
                        </a:rPr>
                        <a:t>Азыркы</a:t>
                      </a:r>
                      <a:r>
                        <a:rPr lang="ru-RU" b="1" i="1" baseline="0" dirty="0" smtClean="0">
                          <a:solidFill>
                            <a:schemeClr val="bg1"/>
                          </a:solidFill>
                        </a:rPr>
                        <a:t> </a:t>
                      </a:r>
                      <a:r>
                        <a:rPr lang="ru-RU" b="1" i="1" baseline="0" dirty="0" err="1" smtClean="0">
                          <a:solidFill>
                            <a:schemeClr val="bg1"/>
                          </a:solidFill>
                        </a:rPr>
                        <a:t>жаратылыштын</a:t>
                      </a:r>
                      <a:r>
                        <a:rPr lang="ru-RU" b="1" i="1" baseline="0" dirty="0" smtClean="0">
                          <a:solidFill>
                            <a:schemeClr val="bg1"/>
                          </a:solidFill>
                        </a:rPr>
                        <a:t> </a:t>
                      </a:r>
                      <a:r>
                        <a:rPr lang="ru-RU" b="1" i="1" baseline="0" dirty="0" err="1" smtClean="0">
                          <a:solidFill>
                            <a:schemeClr val="bg1"/>
                          </a:solidFill>
                        </a:rPr>
                        <a:t>абалын</a:t>
                      </a:r>
                      <a:r>
                        <a:rPr lang="ru-RU" b="1" i="1" baseline="0" dirty="0" smtClean="0">
                          <a:solidFill>
                            <a:schemeClr val="bg1"/>
                          </a:solidFill>
                        </a:rPr>
                        <a:t> </a:t>
                      </a:r>
                      <a:r>
                        <a:rPr lang="ru-RU" b="1" i="1" baseline="0" dirty="0" err="1" smtClean="0">
                          <a:solidFill>
                            <a:schemeClr val="bg1"/>
                          </a:solidFill>
                        </a:rPr>
                        <a:t>кантип</a:t>
                      </a:r>
                      <a:r>
                        <a:rPr lang="ru-RU" b="1" i="1" baseline="0" dirty="0" smtClean="0">
                          <a:solidFill>
                            <a:schemeClr val="bg1"/>
                          </a:solidFill>
                        </a:rPr>
                        <a:t> </a:t>
                      </a:r>
                      <a:r>
                        <a:rPr lang="ru-RU" b="1" i="1" baseline="0" dirty="0" err="1" smtClean="0">
                          <a:solidFill>
                            <a:schemeClr val="bg1"/>
                          </a:solidFill>
                        </a:rPr>
                        <a:t>жакшыртсак</a:t>
                      </a:r>
                      <a:r>
                        <a:rPr lang="ru-RU" b="1" i="1" baseline="0" dirty="0" smtClean="0">
                          <a:solidFill>
                            <a:schemeClr val="bg1"/>
                          </a:solidFill>
                        </a:rPr>
                        <a:t> болот?</a:t>
                      </a:r>
                      <a:endParaRPr lang="ru-RU" b="1" i="1" dirty="0">
                        <a:solidFill>
                          <a:schemeClr val="bg1"/>
                        </a:solidFill>
                      </a:endParaRPr>
                    </a:p>
                  </a:txBody>
                  <a:tcPr>
                    <a:solidFill>
                      <a:schemeClr val="tx1">
                        <a:lumMod val="75000"/>
                        <a:lumOff val="25000"/>
                      </a:schemeClr>
                    </a:solidFill>
                  </a:tcPr>
                </a:tc>
                <a:tc>
                  <a:txBody>
                    <a:bodyPr/>
                    <a:lstStyle/>
                    <a:p>
                      <a:endParaRPr lang="ru-RU" dirty="0"/>
                    </a:p>
                  </a:txBody>
                  <a:tcPr>
                    <a:solidFill>
                      <a:schemeClr val="tx1">
                        <a:lumMod val="75000"/>
                        <a:lumOff val="25000"/>
                      </a:schemeClr>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638455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Текст 2"/>
          <p:cNvSpPr>
            <a:spLocks noGrp="1"/>
          </p:cNvSpPr>
          <p:nvPr>
            <p:ph type="body" idx="1"/>
          </p:nvPr>
        </p:nvSpPr>
        <p:spPr>
          <a:xfrm flipH="1">
            <a:off x="13650685" y="1972703"/>
            <a:ext cx="360599" cy="576262"/>
          </a:xfrm>
        </p:spPr>
        <p:txBody>
          <a:bodyPr/>
          <a:lstStyle/>
          <a:p>
            <a:endParaRPr lang="en-US" dirty="0"/>
          </a:p>
        </p:txBody>
      </p:sp>
      <p:sp>
        <p:nvSpPr>
          <p:cNvPr id="5" name="Текст 4"/>
          <p:cNvSpPr>
            <a:spLocks noGrp="1"/>
          </p:cNvSpPr>
          <p:nvPr>
            <p:ph type="body" sz="quarter" idx="3"/>
          </p:nvPr>
        </p:nvSpPr>
        <p:spPr>
          <a:xfrm flipH="1">
            <a:off x="13872754" y="1969475"/>
            <a:ext cx="587829" cy="576262"/>
          </a:xfrm>
        </p:spPr>
        <p:txBody>
          <a:bodyPr/>
          <a:lstStyle/>
          <a:p>
            <a:endParaRPr lang="en-US" dirty="0"/>
          </a:p>
        </p:txBody>
      </p:sp>
      <p:sp>
        <p:nvSpPr>
          <p:cNvPr id="6" name="Объект 5"/>
          <p:cNvSpPr>
            <a:spLocks noGrp="1"/>
          </p:cNvSpPr>
          <p:nvPr>
            <p:ph sz="quarter" idx="4"/>
          </p:nvPr>
        </p:nvSpPr>
        <p:spPr>
          <a:xfrm flipH="1">
            <a:off x="14253881" y="2545738"/>
            <a:ext cx="699247" cy="3354060"/>
          </a:xfrm>
        </p:spPr>
        <p:txBody>
          <a:bodyPr/>
          <a:lstStyle/>
          <a:p>
            <a:r>
              <a:rPr lang="ky-KG" dirty="0" smtClean="0"/>
              <a:t>фывкапрол</a:t>
            </a:r>
            <a:endParaRPr lang="en-US" dirty="0"/>
          </a:p>
        </p:txBody>
      </p:sp>
      <p:pic>
        <p:nvPicPr>
          <p:cNvPr id="8" name="Рисунок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82259" y="324747"/>
            <a:ext cx="6678614" cy="2938444"/>
          </a:xfrm>
          <a:prstGeom prst="roundRect">
            <a:avLst>
              <a:gd name="adj" fmla="val 16667"/>
            </a:avLst>
          </a:prstGeom>
          <a:ln>
            <a:noFill/>
          </a:ln>
          <a:effectLst>
            <a:glow rad="228600">
              <a:schemeClr val="accent5">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Рисунок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53459" y="3621061"/>
            <a:ext cx="4731233" cy="2938444"/>
          </a:xfrm>
          <a:prstGeom prst="roundRect">
            <a:avLst>
              <a:gd name="adj" fmla="val 16667"/>
            </a:avLst>
          </a:prstGeom>
          <a:ln>
            <a:noFill/>
          </a:ln>
          <a:effectLst>
            <a:glow rad="228600">
              <a:schemeClr val="accent5">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142539" y="3621061"/>
            <a:ext cx="5101706" cy="2938444"/>
          </a:xfrm>
          <a:prstGeom prst="roundRect">
            <a:avLst>
              <a:gd name="adj" fmla="val 16667"/>
            </a:avLst>
          </a:prstGeom>
          <a:ln>
            <a:noFill/>
          </a:ln>
          <a:effectLst>
            <a:glow rad="228600">
              <a:schemeClr val="accent5">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Заголовок 10"/>
          <p:cNvSpPr>
            <a:spLocks noGrp="1"/>
          </p:cNvSpPr>
          <p:nvPr>
            <p:ph type="title"/>
          </p:nvPr>
        </p:nvSpPr>
        <p:spPr>
          <a:xfrm flipH="1">
            <a:off x="14885893" y="624110"/>
            <a:ext cx="67235" cy="1280890"/>
          </a:xfrm>
        </p:spPr>
        <p:txBody>
          <a:bodyPr/>
          <a:lstStyle/>
          <a:p>
            <a:endParaRPr lang="en-US" dirty="0"/>
          </a:p>
        </p:txBody>
      </p:sp>
    </p:spTree>
    <p:extLst>
      <p:ext uri="{BB962C8B-B14F-4D97-AF65-F5344CB8AC3E}">
        <p14:creationId xmlns:p14="http://schemas.microsoft.com/office/powerpoint/2010/main" xmlns="" val="4273566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2192000" cy="6858000"/>
          </a:xfrm>
          <a:prstGeom prst="rect">
            <a:avLst/>
          </a:prstGeom>
          <a:solidFill>
            <a:schemeClr val="accent1">
              <a:lumMod val="20000"/>
              <a:lumOff val="80000"/>
            </a:schemeClr>
          </a:solidFill>
          <a:ln>
            <a:noFill/>
          </a:ln>
          <a:effectLst>
            <a:glow rad="2286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4193627" y="409902"/>
            <a:ext cx="4403835" cy="935421"/>
          </a:xfrm>
          <a:solidFill>
            <a:schemeClr val="bg2">
              <a:lumMod val="75000"/>
            </a:schemeClr>
          </a:solidFill>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ky-KG" dirty="0" smtClean="0"/>
              <a:t>      </a:t>
            </a:r>
            <a:r>
              <a:rPr lang="ky-KG" b="1" u="sng" dirty="0" smtClean="0"/>
              <a:t>АННОТАЦИЯ</a:t>
            </a:r>
            <a:endParaRPr lang="ru-RU" b="1" u="sng" dirty="0"/>
          </a:p>
        </p:txBody>
      </p:sp>
      <p:sp>
        <p:nvSpPr>
          <p:cNvPr id="3" name="Объект 2"/>
          <p:cNvSpPr>
            <a:spLocks noGrp="1"/>
          </p:cNvSpPr>
          <p:nvPr>
            <p:ph sz="half" idx="1"/>
          </p:nvPr>
        </p:nvSpPr>
        <p:spPr>
          <a:xfrm>
            <a:off x="1481959" y="1807779"/>
            <a:ext cx="9648495" cy="4103443"/>
          </a:xfrm>
          <a:solidFill>
            <a:schemeClr val="bg2">
              <a:lumMod val="75000"/>
            </a:schemeClr>
          </a:solidFill>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algn="ctr"/>
            <a:r>
              <a:rPr lang="ky-KG" sz="2000" b="1" dirty="0" smtClean="0"/>
              <a:t>Бул долбоор «Кыргыз адабиятын окутуу процессинде окуучулардын экологиялык маданиятын калыптандыруу» темада 11-А класстын окуучулары: Майрамбекова Айпери, Шамбетова Эркеайым тарабынан жазылган .</a:t>
            </a:r>
          </a:p>
          <a:p>
            <a:pPr marL="0" indent="0" algn="ctr">
              <a:buNone/>
            </a:pPr>
            <a:r>
              <a:rPr lang="ky-KG" sz="2000" b="1" dirty="0" smtClean="0"/>
              <a:t>          Жазылган иште мектеп окуучуларына экологиялык билим-тарбия берүүдө кыргыз адабиятынын ролу , жаратылыш менен жөн гана тааныштырбастан , инсандын экологиялык аң-сезимин, жаратылыш дүйнөсүнө карата эмоцияларын, жаратылыш менен биримдигин, анын бүтүндүгү үчүн жоопкерчиликтүү экендигин туюуу , сезүү керек экендиги көрсөтүлгөн. Ошондой эле экологиялык маданиятты калыптандыруунун ыкмалары берилген.</a:t>
            </a:r>
            <a:endParaRPr lang="ru-RU" sz="2000" b="1" dirty="0"/>
          </a:p>
        </p:txBody>
      </p:sp>
      <p:sp>
        <p:nvSpPr>
          <p:cNvPr id="4" name="Объект 3"/>
          <p:cNvSpPr>
            <a:spLocks noGrp="1"/>
          </p:cNvSpPr>
          <p:nvPr>
            <p:ph sz="half" idx="2"/>
          </p:nvPr>
        </p:nvSpPr>
        <p:spPr>
          <a:xfrm flipH="1">
            <a:off x="12875172" y="2133600"/>
            <a:ext cx="52552" cy="115614"/>
          </a:xfrm>
        </p:spPr>
        <p:txBody>
          <a:bodyPr>
            <a:normAutofit/>
          </a:bodyPr>
          <a:lstStyle/>
          <a:p>
            <a:endParaRPr lang="ru-RU" sz="100" dirty="0"/>
          </a:p>
        </p:txBody>
      </p:sp>
    </p:spTree>
    <p:extLst>
      <p:ext uri="{BB962C8B-B14F-4D97-AF65-F5344CB8AC3E}">
        <p14:creationId xmlns:p14="http://schemas.microsoft.com/office/powerpoint/2010/main" xmlns="" val="4257308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
            <a:ext cx="12192000" cy="7033784"/>
          </a:xfrm>
          <a:prstGeom prst="rect">
            <a:avLst/>
          </a:prstGeom>
          <a:ln>
            <a:solidFill>
              <a:srgbClr val="FF0000"/>
            </a:solidFill>
          </a:ln>
          <a:effectLst>
            <a:glow rad="228600">
              <a:schemeClr val="accent2">
                <a:satMod val="175000"/>
                <a:alpha val="40000"/>
              </a:schemeClr>
            </a:glow>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a:bevelT w="127000" h="63500"/>
          </a:sp3d>
        </p:spPr>
      </p:pic>
      <p:pic>
        <p:nvPicPr>
          <p:cNvPr id="2" name="Объект 1"/>
          <p:cNvPicPr>
            <a:picLocks noGrp="1" noChangeAspect="1"/>
          </p:cNvPicPr>
          <p:nvPr>
            <p:ph sz="half" idx="2"/>
          </p:nvPr>
        </p:nvPicPr>
        <p:blipFill>
          <a:blip r:embed="rId3">
            <a:extLst>
              <a:ext uri="{28A0092B-C50C-407E-A947-70E740481C1C}">
                <a14:useLocalDpi xmlns:a14="http://schemas.microsoft.com/office/drawing/2010/main" xmlns="" val="0"/>
              </a:ext>
            </a:extLst>
          </a:blip>
          <a:stretch>
            <a:fillRect/>
          </a:stretch>
        </p:blipFill>
        <p:spPr>
          <a:xfrm flipH="1">
            <a:off x="0" y="-1"/>
            <a:ext cx="12192000" cy="7033785"/>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Заголовок 1"/>
          <p:cNvSpPr txBox="1">
            <a:spLocks noGrp="1"/>
          </p:cNvSpPr>
          <p:nvPr>
            <p:ph type="title"/>
          </p:nvPr>
        </p:nvSpPr>
        <p:spPr>
          <a:xfrm>
            <a:off x="1640156" y="426356"/>
            <a:ext cx="8911687" cy="1280890"/>
          </a:xfrm>
          <a:prstGeom prst="rect">
            <a:avLst/>
          </a:prstGeom>
          <a:solidFill>
            <a:schemeClr val="accent5">
              <a:lumMod val="60000"/>
              <a:lumOff val="40000"/>
            </a:schemeClr>
          </a:solidFill>
          <a:ln>
            <a:solidFill>
              <a:srgbClr val="FF0000"/>
            </a:solidFill>
          </a:ln>
          <a:effectLst>
            <a:glow rad="228600">
              <a:schemeClr val="accent3">
                <a:satMod val="175000"/>
                <a:alpha val="40000"/>
              </a:schemeClr>
            </a:glow>
          </a:effectLst>
          <a:scene3d>
            <a:camera prst="orthographicFront"/>
            <a:lightRig rig="threePt" dir="t"/>
          </a:scene3d>
          <a:sp3d>
            <a:bevelT w="165100" prst="coolSlant"/>
          </a:sp3d>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ky-KG" b="1" i="1" dirty="0" smtClean="0">
                <a:effectLst>
                  <a:outerShdw blurRad="38100" dist="38100" dir="2700000" algn="tl">
                    <a:srgbClr val="000000">
                      <a:alpha val="43137"/>
                    </a:srgbClr>
                  </a:outerShdw>
                </a:effectLst>
              </a:rPr>
              <a:t>Долбоорду жазуу, коргоо боюнча</a:t>
            </a:r>
            <a:br>
              <a:rPr lang="ky-KG" b="1" i="1" dirty="0" smtClean="0">
                <a:effectLst>
                  <a:outerShdw blurRad="38100" dist="38100" dir="2700000" algn="tl">
                    <a:srgbClr val="000000">
                      <a:alpha val="43137"/>
                    </a:srgbClr>
                  </a:outerShdw>
                </a:effectLst>
              </a:rPr>
            </a:br>
            <a:r>
              <a:rPr lang="ky-KG" b="1" i="1" dirty="0" smtClean="0">
                <a:effectLst>
                  <a:outerShdw blurRad="38100" dist="38100" dir="2700000" algn="tl">
                    <a:srgbClr val="000000">
                      <a:alpha val="43137"/>
                    </a:srgbClr>
                  </a:outerShdw>
                </a:effectLst>
              </a:rPr>
              <a:t> аткарылган иштер:</a:t>
            </a:r>
            <a:endParaRPr lang="ru-RU" dirty="0"/>
          </a:p>
        </p:txBody>
      </p:sp>
      <p:sp>
        <p:nvSpPr>
          <p:cNvPr id="8" name="Объект 3"/>
          <p:cNvSpPr>
            <a:spLocks noGrp="1"/>
          </p:cNvSpPr>
          <p:nvPr>
            <p:ph sz="half" idx="1"/>
          </p:nvPr>
        </p:nvSpPr>
        <p:spPr>
          <a:xfrm>
            <a:off x="1136469" y="2133601"/>
            <a:ext cx="9993085" cy="4502330"/>
          </a:xfrm>
          <a:solidFill>
            <a:schemeClr val="accent4">
              <a:lumMod val="20000"/>
              <a:lumOff val="80000"/>
            </a:schemeClr>
          </a:solidFill>
          <a:ln>
            <a:solidFill>
              <a:srgbClr val="FF0000"/>
            </a:solidFill>
          </a:ln>
          <a:effectLst>
            <a:glow rad="228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txBody>
          <a:bodyPr>
            <a:normAutofit fontScale="92500" lnSpcReduction="10000"/>
          </a:bodyPr>
          <a:lstStyle/>
          <a:p>
            <a:endParaRPr lang="ky-KG" dirty="0" smtClean="0"/>
          </a:p>
          <a:p>
            <a:r>
              <a:rPr lang="ky-KG" sz="2400" b="1" i="1" u="sng" dirty="0" smtClean="0">
                <a:latin typeface="Times New Roman" panose="02020603050405020304" pitchFamily="18" charset="0"/>
                <a:cs typeface="Times New Roman" panose="02020603050405020304" pitchFamily="18" charset="0"/>
              </a:rPr>
              <a:t>Долбоор </a:t>
            </a:r>
            <a:r>
              <a:rPr lang="ky-KG" sz="2400" b="1" i="1" u="sng" dirty="0">
                <a:latin typeface="Times New Roman" panose="02020603050405020304" pitchFamily="18" charset="0"/>
                <a:cs typeface="Times New Roman" panose="02020603050405020304" pitchFamily="18" charset="0"/>
              </a:rPr>
              <a:t>жазуу үчүн маалымат булактары менен иш алып </a:t>
            </a:r>
            <a:r>
              <a:rPr lang="ky-KG" sz="2400" b="1" i="1" u="sng" dirty="0" smtClean="0">
                <a:latin typeface="Times New Roman" panose="02020603050405020304" pitchFamily="18" charset="0"/>
                <a:cs typeface="Times New Roman" panose="02020603050405020304" pitchFamily="18" charset="0"/>
              </a:rPr>
              <a:t>бардык.</a:t>
            </a:r>
            <a:endParaRPr lang="ru-RU" sz="2400" b="1" i="1" u="sng" dirty="0">
              <a:latin typeface="Times New Roman" panose="02020603050405020304" pitchFamily="18" charset="0"/>
              <a:cs typeface="Times New Roman" panose="02020603050405020304" pitchFamily="18" charset="0"/>
            </a:endParaRPr>
          </a:p>
          <a:p>
            <a:pPr marL="0" indent="0">
              <a:buNone/>
            </a:pPr>
            <a:endParaRPr lang="ru-RU" sz="2400" b="1" i="1" u="sng" dirty="0">
              <a:latin typeface="Times New Roman" panose="02020603050405020304" pitchFamily="18" charset="0"/>
              <a:cs typeface="Times New Roman" panose="02020603050405020304" pitchFamily="18" charset="0"/>
            </a:endParaRPr>
          </a:p>
          <a:p>
            <a:r>
              <a:rPr lang="ky-KG" sz="2400" b="1" i="1" u="sng" dirty="0">
                <a:latin typeface="Times New Roman" panose="02020603050405020304" pitchFamily="18" charset="0"/>
                <a:cs typeface="Times New Roman" panose="02020603050405020304" pitchFamily="18" charset="0"/>
              </a:rPr>
              <a:t>Тема боюнча окуучунун ишмердүүлүгүн мативдештирүү үчүн план </a:t>
            </a:r>
            <a:r>
              <a:rPr lang="ky-KG" sz="2400" b="1" i="1" u="sng" dirty="0" smtClean="0">
                <a:latin typeface="Times New Roman" panose="02020603050405020304" pitchFamily="18" charset="0"/>
                <a:cs typeface="Times New Roman" panose="02020603050405020304" pitchFamily="18" charset="0"/>
              </a:rPr>
              <a:t>түзүлгөн.</a:t>
            </a:r>
            <a:endParaRPr lang="ru-RU" sz="2400" b="1" i="1" u="sng" dirty="0">
              <a:latin typeface="Times New Roman" panose="02020603050405020304" pitchFamily="18" charset="0"/>
              <a:cs typeface="Times New Roman" panose="02020603050405020304" pitchFamily="18" charset="0"/>
            </a:endParaRPr>
          </a:p>
          <a:p>
            <a:pPr marL="0" indent="0">
              <a:buNone/>
            </a:pPr>
            <a:endParaRPr lang="ru-RU" sz="2400" b="1" i="1" u="sng" dirty="0">
              <a:latin typeface="Times New Roman" panose="02020603050405020304" pitchFamily="18" charset="0"/>
              <a:cs typeface="Times New Roman" panose="02020603050405020304" pitchFamily="18" charset="0"/>
            </a:endParaRPr>
          </a:p>
          <a:p>
            <a:r>
              <a:rPr lang="ky-KG" sz="2400" b="1" i="1" u="sng" dirty="0">
                <a:latin typeface="Times New Roman" panose="02020603050405020304" pitchFamily="18" charset="0"/>
                <a:cs typeface="Times New Roman" panose="02020603050405020304" pitchFamily="18" charset="0"/>
              </a:rPr>
              <a:t>Темада ар бир бөлүм боюнча изилдене турган иштин темалары так көрсөтүлгөн.</a:t>
            </a:r>
            <a:endParaRPr lang="ru-RU" sz="2400" b="1" i="1" u="sng" dirty="0">
              <a:latin typeface="Times New Roman" panose="02020603050405020304" pitchFamily="18" charset="0"/>
              <a:cs typeface="Times New Roman" panose="02020603050405020304" pitchFamily="18" charset="0"/>
            </a:endParaRPr>
          </a:p>
          <a:p>
            <a:pPr marL="0" indent="0">
              <a:buNone/>
            </a:pPr>
            <a:endParaRPr lang="ru-RU" sz="2400" b="1" i="1" u="sng" dirty="0">
              <a:latin typeface="Times New Roman" panose="02020603050405020304" pitchFamily="18" charset="0"/>
              <a:cs typeface="Times New Roman" panose="02020603050405020304" pitchFamily="18" charset="0"/>
            </a:endParaRPr>
          </a:p>
          <a:p>
            <a:r>
              <a:rPr lang="ky-KG" sz="2400" b="1" i="1" u="sng" dirty="0">
                <a:latin typeface="Times New Roman" panose="02020603050405020304" pitchFamily="18" charset="0"/>
                <a:cs typeface="Times New Roman" panose="02020603050405020304" pitchFamily="18" charset="0"/>
              </a:rPr>
              <a:t>Маалымат булактары жалпы дискуссияда </a:t>
            </a:r>
            <a:r>
              <a:rPr lang="ky-KG" sz="2400" b="1" i="1" u="sng" dirty="0" smtClean="0">
                <a:latin typeface="Times New Roman" panose="02020603050405020304" pitchFamily="18" charset="0"/>
                <a:cs typeface="Times New Roman" panose="02020603050405020304" pitchFamily="18" charset="0"/>
              </a:rPr>
              <a:t>талкууланды </a:t>
            </a:r>
            <a:r>
              <a:rPr lang="ky-KG" sz="2400" b="1" i="1" u="sng" dirty="0">
                <a:latin typeface="Times New Roman" panose="02020603050405020304" pitchFamily="18" charset="0"/>
                <a:cs typeface="Times New Roman" panose="02020603050405020304" pitchFamily="18" charset="0"/>
              </a:rPr>
              <a:t>жана </a:t>
            </a:r>
            <a:r>
              <a:rPr lang="ky-KG" sz="2400" b="1" i="1" u="sng" dirty="0" smtClean="0">
                <a:latin typeface="Times New Roman" panose="02020603050405020304" pitchFamily="18" charset="0"/>
                <a:cs typeface="Times New Roman" panose="02020603050405020304" pitchFamily="18" charset="0"/>
              </a:rPr>
              <a:t>системаланды.</a:t>
            </a:r>
            <a:endParaRPr lang="ru-RU" sz="2400" b="1" i="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507064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
            <a:ext cx="12192000" cy="6858000"/>
          </a:xfrm>
          <a:prstGeom prst="rect">
            <a:avLst/>
          </a:prstGeom>
          <a:ln>
            <a:solidFill>
              <a:srgbClr val="FF0000"/>
            </a:solid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Текст 2"/>
          <p:cNvSpPr>
            <a:spLocks noGrp="1"/>
          </p:cNvSpPr>
          <p:nvPr>
            <p:ph type="body" idx="1"/>
          </p:nvPr>
        </p:nvSpPr>
        <p:spPr/>
        <p:txBody>
          <a:bodyPr/>
          <a:lstStyle/>
          <a:p>
            <a:endParaRPr lang="en-US"/>
          </a:p>
        </p:txBody>
      </p:sp>
      <p:sp>
        <p:nvSpPr>
          <p:cNvPr id="5" name="Текст 4"/>
          <p:cNvSpPr>
            <a:spLocks noGrp="1"/>
          </p:cNvSpPr>
          <p:nvPr>
            <p:ph type="body" sz="quarter" idx="3"/>
          </p:nvPr>
        </p:nvSpPr>
        <p:spPr/>
        <p:txBody>
          <a:bodyPr/>
          <a:lstStyle/>
          <a:p>
            <a:endParaRPr lang="en-US"/>
          </a:p>
        </p:txBody>
      </p:sp>
      <p:sp>
        <p:nvSpPr>
          <p:cNvPr id="6" name="Объект 5"/>
          <p:cNvSpPr>
            <a:spLocks noGrp="1"/>
          </p:cNvSpPr>
          <p:nvPr>
            <p:ph sz="quarter" idx="4"/>
          </p:nvPr>
        </p:nvSpPr>
        <p:spPr/>
        <p:txBody>
          <a:bodyPr/>
          <a:lstStyle/>
          <a:p>
            <a:endParaRPr lang="en-US"/>
          </a:p>
        </p:txBody>
      </p:sp>
      <p:sp>
        <p:nvSpPr>
          <p:cNvPr id="8" name="Заголовок 1"/>
          <p:cNvSpPr>
            <a:spLocks noGrp="1"/>
          </p:cNvSpPr>
          <p:nvPr>
            <p:ph type="title"/>
          </p:nvPr>
        </p:nvSpPr>
        <p:spPr>
          <a:xfrm>
            <a:off x="2031221" y="203681"/>
            <a:ext cx="8911687" cy="982621"/>
          </a:xfrm>
          <a:solidFill>
            <a:schemeClr val="tx2">
              <a:lumMod val="20000"/>
              <a:lumOff val="80000"/>
            </a:schemeClr>
          </a:solidFill>
          <a:ln>
            <a:solidFill>
              <a:srgbClr val="FF0000"/>
            </a:solidFill>
          </a:ln>
          <a:effectLst>
            <a:glow rad="228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ky-KG" b="1" i="1" u="sng" dirty="0" smtClean="0">
                <a:effectLst>
                  <a:outerShdw blurRad="38100" dist="38100" dir="2700000" algn="tl">
                    <a:srgbClr val="000000">
                      <a:alpha val="43137"/>
                    </a:srgbClr>
                  </a:outerShdw>
                </a:effectLst>
              </a:rPr>
              <a:t>Долбоор бере турган натыйжа:</a:t>
            </a:r>
            <a:endParaRPr lang="ru-RU" b="1" i="1" u="sng" dirty="0">
              <a:effectLst>
                <a:outerShdw blurRad="38100" dist="38100" dir="2700000" algn="tl">
                  <a:srgbClr val="000000">
                    <a:alpha val="43137"/>
                  </a:srgbClr>
                </a:outerShdw>
              </a:effectLst>
            </a:endParaRPr>
          </a:p>
        </p:txBody>
      </p:sp>
      <p:sp>
        <p:nvSpPr>
          <p:cNvPr id="9" name="Объект 3"/>
          <p:cNvSpPr>
            <a:spLocks noGrp="1"/>
          </p:cNvSpPr>
          <p:nvPr>
            <p:ph sz="half" idx="2"/>
          </p:nvPr>
        </p:nvSpPr>
        <p:spPr>
          <a:xfrm>
            <a:off x="640080" y="1632857"/>
            <a:ext cx="11116491" cy="4741817"/>
          </a:xfrm>
          <a:solidFill>
            <a:schemeClr val="accent4">
              <a:lumMod val="20000"/>
              <a:lumOff val="80000"/>
            </a:schemeClr>
          </a:solidFill>
          <a:ln>
            <a:solidFill>
              <a:srgbClr val="FF0000"/>
            </a:solid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r>
              <a:rPr lang="ky-KG" sz="2200" b="1" i="1" dirty="0" smtClean="0">
                <a:effectLst>
                  <a:outerShdw blurRad="38100" dist="38100" dir="2700000" algn="tl">
                    <a:srgbClr val="000000">
                      <a:alpha val="43137"/>
                    </a:srgbClr>
                  </a:outerShdw>
                </a:effectLst>
              </a:rPr>
              <a:t>Окуучулардын илимий көз караштары кеңейет жана калыптанат;</a:t>
            </a:r>
            <a:endParaRPr lang="ru-RU" sz="2200" b="1" i="1" dirty="0" smtClean="0">
              <a:effectLst>
                <a:outerShdw blurRad="38100" dist="38100" dir="2700000" algn="tl">
                  <a:srgbClr val="000000">
                    <a:alpha val="43137"/>
                  </a:srgbClr>
                </a:outerShdw>
              </a:effectLst>
            </a:endParaRPr>
          </a:p>
          <a:p>
            <a:r>
              <a:rPr lang="ky-KG" sz="2200" b="1" i="1" dirty="0" smtClean="0">
                <a:effectLst>
                  <a:outerShdw blurRad="38100" dist="38100" dir="2700000" algn="tl">
                    <a:srgbClr val="000000">
                      <a:alpha val="43137"/>
                    </a:srgbClr>
                  </a:outerShdw>
                </a:effectLst>
              </a:rPr>
              <a:t>Окуучулардын баяндоо, илимий жана публицистикалык кеби өнүгөт;</a:t>
            </a:r>
            <a:endParaRPr lang="ru-RU" sz="2200" b="1" i="1" dirty="0" smtClean="0">
              <a:effectLst>
                <a:outerShdw blurRad="38100" dist="38100" dir="2700000" algn="tl">
                  <a:srgbClr val="000000">
                    <a:alpha val="43137"/>
                  </a:srgbClr>
                </a:outerShdw>
              </a:effectLst>
            </a:endParaRPr>
          </a:p>
          <a:p>
            <a:r>
              <a:rPr lang="ky-KG" sz="2200" b="1" i="1" dirty="0" smtClean="0">
                <a:effectLst>
                  <a:outerShdw blurRad="38100" dist="38100" dir="2700000" algn="tl">
                    <a:srgbClr val="000000">
                      <a:alpha val="43137"/>
                    </a:srgbClr>
                  </a:outerShdw>
                </a:effectLst>
              </a:rPr>
              <a:t>Окуучулардын жекече жана коллективдүү биргелешкен ишмердүүлүгүнүн натыйжасында балдар өз алдынчалуулукка, сын берүү жана кабыл алууга, өз күчүнө ишенүүгө жетише алышат;</a:t>
            </a:r>
            <a:endParaRPr lang="ru-RU" sz="2200" b="1" i="1" dirty="0" smtClean="0">
              <a:effectLst>
                <a:outerShdw blurRad="38100" dist="38100" dir="2700000" algn="tl">
                  <a:srgbClr val="000000">
                    <a:alpha val="43137"/>
                  </a:srgbClr>
                </a:outerShdw>
              </a:effectLst>
            </a:endParaRPr>
          </a:p>
          <a:p>
            <a:r>
              <a:rPr lang="ky-KG" sz="2200" b="1" i="1" dirty="0">
                <a:effectLst>
                  <a:outerShdw blurRad="38100" dist="38100" dir="2700000" algn="tl">
                    <a:srgbClr val="000000">
                      <a:alpha val="43137"/>
                    </a:srgbClr>
                  </a:outerShdw>
                </a:effectLst>
              </a:rPr>
              <a:t>Жаратылышка болгон сүйүүсү артат;</a:t>
            </a:r>
            <a:endParaRPr lang="ru-RU" sz="2200" b="1" i="1" dirty="0">
              <a:effectLst>
                <a:outerShdw blurRad="38100" dist="38100" dir="2700000" algn="tl">
                  <a:srgbClr val="000000">
                    <a:alpha val="43137"/>
                  </a:srgbClr>
                </a:outerShdw>
              </a:effectLst>
            </a:endParaRPr>
          </a:p>
          <a:p>
            <a:r>
              <a:rPr lang="ky-KG" sz="2200" b="1" i="1" dirty="0" smtClean="0">
                <a:effectLst>
                  <a:outerShdw blurRad="38100" dist="38100" dir="2700000" algn="tl">
                    <a:srgbClr val="000000">
                      <a:alpha val="43137"/>
                    </a:srgbClr>
                  </a:outerShdw>
                </a:effectLst>
              </a:rPr>
              <a:t>Жаратылышка </a:t>
            </a:r>
            <a:r>
              <a:rPr lang="ky-KG" sz="2200" b="1" i="1" dirty="0">
                <a:effectLst>
                  <a:outerShdw blurRad="38100" dist="38100" dir="2700000" algn="tl">
                    <a:srgbClr val="000000">
                      <a:alpha val="43137"/>
                    </a:srgbClr>
                  </a:outerShdw>
                </a:effectLst>
              </a:rPr>
              <a:t>аяр мамиле кылууга, коргоого үйрөнүшөт. Жаратылышка болгон милдеттери жана укуктары боюнча маалымат </a:t>
            </a:r>
            <a:r>
              <a:rPr lang="ky-KG" sz="2200" b="1" i="1" dirty="0" smtClean="0">
                <a:effectLst>
                  <a:outerShdw blurRad="38100" dist="38100" dir="2700000" algn="tl">
                    <a:srgbClr val="000000">
                      <a:alpha val="43137"/>
                    </a:srgbClr>
                  </a:outerShdw>
                </a:effectLst>
              </a:rPr>
              <a:t>алышат;</a:t>
            </a:r>
            <a:endParaRPr lang="ru-RU" sz="2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446613259"/>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xmlns="" val="0"/>
              </a:ext>
            </a:extLst>
          </a:blip>
          <a:stretch>
            <a:fillRect/>
          </a:stretch>
        </p:blipFill>
        <p:spPr>
          <a:xfrm>
            <a:off x="0" y="0"/>
            <a:ext cx="12191999" cy="6858000"/>
          </a:xfrm>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Заголовок 1"/>
          <p:cNvSpPr>
            <a:spLocks noGrp="1"/>
          </p:cNvSpPr>
          <p:nvPr>
            <p:ph type="title"/>
          </p:nvPr>
        </p:nvSpPr>
        <p:spPr>
          <a:xfrm>
            <a:off x="1233506" y="329545"/>
            <a:ext cx="5038497" cy="930370"/>
          </a:xfrm>
          <a:solidFill>
            <a:schemeClr val="accent4">
              <a:lumMod val="60000"/>
              <a:lumOff val="4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ky-KG" sz="4000" b="1" u="sng" dirty="0" smtClean="0"/>
              <a:t>ПЛАН:</a:t>
            </a:r>
            <a:endParaRPr lang="en-US" sz="4000" b="1" u="sng" dirty="0"/>
          </a:p>
        </p:txBody>
      </p:sp>
      <p:sp>
        <p:nvSpPr>
          <p:cNvPr id="4" name="Объект 3"/>
          <p:cNvSpPr>
            <a:spLocks noGrp="1"/>
          </p:cNvSpPr>
          <p:nvPr>
            <p:ph sz="half" idx="2"/>
          </p:nvPr>
        </p:nvSpPr>
        <p:spPr>
          <a:xfrm>
            <a:off x="1005840" y="1589460"/>
            <a:ext cx="5185429" cy="5033409"/>
          </a:xfrm>
          <a:solidFill>
            <a:schemeClr val="accent4">
              <a:lumMod val="60000"/>
              <a:lumOff val="4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2500" lnSpcReduction="10000"/>
          </a:bodyPr>
          <a:lstStyle/>
          <a:p>
            <a:r>
              <a:rPr lang="ky-KG" sz="2000" b="1" dirty="0" smtClean="0"/>
              <a:t>Киришүү</a:t>
            </a:r>
            <a:endParaRPr lang="ky-KG" sz="2000" b="1" dirty="0"/>
          </a:p>
          <a:p>
            <a:r>
              <a:rPr lang="ky-KG" sz="2000" b="1" dirty="0" smtClean="0"/>
              <a:t>Долбоордун максаты, милдети</a:t>
            </a:r>
          </a:p>
          <a:p>
            <a:r>
              <a:rPr lang="ky-KG" sz="2000" b="1" dirty="0" smtClean="0"/>
              <a:t>Табият жана көркөм адабият</a:t>
            </a:r>
          </a:p>
          <a:p>
            <a:r>
              <a:rPr lang="ky-KG" sz="2000" b="1" dirty="0" smtClean="0"/>
              <a:t>Табият жана жазуучулар</a:t>
            </a:r>
          </a:p>
          <a:p>
            <a:r>
              <a:rPr lang="ky-KG" sz="2000" b="1" dirty="0" smtClean="0"/>
              <a:t>Ч.Айтматовдун таасири</a:t>
            </a:r>
          </a:p>
          <a:p>
            <a:r>
              <a:rPr lang="ky-KG" sz="2000" b="1" dirty="0" smtClean="0"/>
              <a:t>Адабиятта көрсөтүлгөн негизги экологиялык, этикалык көйгөйлөр</a:t>
            </a:r>
          </a:p>
          <a:p>
            <a:r>
              <a:rPr lang="ky-KG" sz="2000" b="1" dirty="0" smtClean="0"/>
              <a:t>«Карышкырдан кат»</a:t>
            </a:r>
          </a:p>
          <a:p>
            <a:r>
              <a:rPr lang="ky-KG" sz="2000" b="1" dirty="0" smtClean="0"/>
              <a:t>Экологиялык маданиятты калыптандыруу процесси</a:t>
            </a:r>
          </a:p>
          <a:p>
            <a:r>
              <a:rPr lang="ru-RU" sz="2000" b="1" dirty="0" err="1"/>
              <a:t>Окуучулардын</a:t>
            </a:r>
            <a:r>
              <a:rPr lang="ru-RU" sz="2000" b="1" dirty="0"/>
              <a:t> </a:t>
            </a:r>
            <a:r>
              <a:rPr lang="ru-RU" sz="2000" b="1" dirty="0" err="1"/>
              <a:t>экологиялык</a:t>
            </a:r>
            <a:r>
              <a:rPr lang="ru-RU" sz="2000" b="1" dirty="0"/>
              <a:t> </a:t>
            </a:r>
            <a:r>
              <a:rPr lang="ru-RU" sz="2000" b="1" dirty="0" err="1"/>
              <a:t>маданиятын</a:t>
            </a:r>
            <a:r>
              <a:rPr lang="ru-RU" sz="2000" b="1" dirty="0"/>
              <a:t> </a:t>
            </a:r>
            <a:r>
              <a:rPr lang="ru-RU" sz="2000" b="1" dirty="0" err="1"/>
              <a:t>кыргыз</a:t>
            </a:r>
            <a:r>
              <a:rPr lang="ru-RU" sz="2000" b="1" dirty="0"/>
              <a:t> </a:t>
            </a:r>
            <a:r>
              <a:rPr lang="ru-RU" sz="2000" b="1" dirty="0" err="1"/>
              <a:t>адабияты</a:t>
            </a:r>
            <a:r>
              <a:rPr lang="ru-RU" sz="2000" b="1" dirty="0"/>
              <a:t> </a:t>
            </a:r>
            <a:r>
              <a:rPr lang="ru-RU" sz="2000" b="1" dirty="0" err="1" smtClean="0"/>
              <a:t>аркылуу</a:t>
            </a:r>
            <a:endParaRPr lang="ru-RU" sz="2000" b="1" dirty="0" smtClean="0"/>
          </a:p>
          <a:p>
            <a:r>
              <a:rPr lang="ru-RU" sz="2000" b="1" dirty="0" err="1" smtClean="0"/>
              <a:t>Биздин</a:t>
            </a:r>
            <a:r>
              <a:rPr lang="ru-RU" sz="2000" b="1" dirty="0" smtClean="0"/>
              <a:t> </a:t>
            </a:r>
            <a:r>
              <a:rPr lang="ru-RU" sz="2000" b="1" dirty="0" err="1" smtClean="0"/>
              <a:t>колдон</a:t>
            </a:r>
            <a:r>
              <a:rPr lang="ru-RU" sz="2000" b="1" dirty="0" smtClean="0"/>
              <a:t> </a:t>
            </a:r>
            <a:r>
              <a:rPr lang="ru-RU" sz="2000" b="1" dirty="0" err="1" smtClean="0"/>
              <a:t>эмне</a:t>
            </a:r>
            <a:r>
              <a:rPr lang="ru-RU" sz="2000" b="1" dirty="0" smtClean="0"/>
              <a:t> </a:t>
            </a:r>
            <a:r>
              <a:rPr lang="ru-RU" sz="2000" b="1" dirty="0" err="1" smtClean="0"/>
              <a:t>келет</a:t>
            </a:r>
            <a:r>
              <a:rPr lang="ru-RU" sz="2000" b="1" dirty="0" smtClean="0"/>
              <a:t>?</a:t>
            </a:r>
            <a:endParaRPr lang="ky-KG" sz="2000" b="1" dirty="0" smtClean="0"/>
          </a:p>
          <a:p>
            <a:endParaRPr lang="ky-KG" sz="2000" b="1" dirty="0" smtClean="0"/>
          </a:p>
          <a:p>
            <a:endParaRPr lang="ky-KG" sz="2000" b="1" dirty="0" smtClean="0"/>
          </a:p>
          <a:p>
            <a:endParaRPr lang="ky-KG" sz="2000" b="1" dirty="0" smtClean="0"/>
          </a:p>
          <a:p>
            <a:endParaRPr lang="ky-KG" sz="2000" b="1" dirty="0" smtClean="0"/>
          </a:p>
        </p:txBody>
      </p:sp>
      <p:pic>
        <p:nvPicPr>
          <p:cNvPr id="3" name="Рисунок 2"/>
          <p:cNvPicPr>
            <a:picLocks noChangeAspect="1"/>
          </p:cNvPicPr>
          <p:nvPr/>
        </p:nvPicPr>
        <p:blipFill>
          <a:blip r:embed="rId3"/>
          <a:stretch>
            <a:fillRect/>
          </a:stretch>
        </p:blipFill>
        <p:spPr>
          <a:xfrm>
            <a:off x="7197109" y="687442"/>
            <a:ext cx="4360798" cy="5483115"/>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xmlns="" val="1723923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Объект 9"/>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Скругленный прямоугольник 10"/>
          <p:cNvSpPr/>
          <p:nvPr/>
        </p:nvSpPr>
        <p:spPr>
          <a:xfrm>
            <a:off x="1850947" y="189441"/>
            <a:ext cx="9230334" cy="1280890"/>
          </a:xfrm>
          <a:prstGeom prst="roundRect">
            <a:avLst/>
          </a:prstGeom>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Заголовок 4"/>
          <p:cNvSpPr>
            <a:spLocks noGrp="1"/>
          </p:cNvSpPr>
          <p:nvPr>
            <p:ph type="title"/>
          </p:nvPr>
        </p:nvSpPr>
        <p:spPr>
          <a:xfrm>
            <a:off x="3610708" y="189441"/>
            <a:ext cx="7893903" cy="1715559"/>
          </a:xfrm>
        </p:spPr>
        <p:txBody>
          <a:bodyPr/>
          <a:lstStyle/>
          <a:p>
            <a:r>
              <a:rPr lang="ky-KG" sz="5400" b="1" i="1" u="sng" spc="600" dirty="0" smtClean="0">
                <a:effectLst>
                  <a:outerShdw blurRad="38100" dist="38100" dir="2700000" algn="tl">
                    <a:srgbClr val="000000">
                      <a:alpha val="43137"/>
                    </a:srgbClr>
                  </a:outerShdw>
                </a:effectLst>
              </a:rPr>
              <a:t>Киришүү</a:t>
            </a:r>
            <a:endParaRPr lang="en-US" sz="5400" b="1" i="1" u="sng" spc="600" dirty="0">
              <a:effectLst>
                <a:outerShdw blurRad="38100" dist="38100" dir="2700000" algn="tl">
                  <a:srgbClr val="000000">
                    <a:alpha val="43137"/>
                  </a:srgbClr>
                </a:outerShdw>
              </a:effectLst>
            </a:endParaRPr>
          </a:p>
        </p:txBody>
      </p:sp>
      <p:sp>
        <p:nvSpPr>
          <p:cNvPr id="6" name="Текст 5"/>
          <p:cNvSpPr>
            <a:spLocks noGrp="1"/>
          </p:cNvSpPr>
          <p:nvPr>
            <p:ph type="body" idx="1"/>
          </p:nvPr>
        </p:nvSpPr>
        <p:spPr/>
        <p:txBody>
          <a:bodyPr/>
          <a:lstStyle/>
          <a:p>
            <a:endParaRPr lang="en-US"/>
          </a:p>
        </p:txBody>
      </p:sp>
      <p:sp>
        <p:nvSpPr>
          <p:cNvPr id="8" name="Текст 7"/>
          <p:cNvSpPr>
            <a:spLocks noGrp="1"/>
          </p:cNvSpPr>
          <p:nvPr>
            <p:ph type="body" sz="quarter" idx="3"/>
          </p:nvPr>
        </p:nvSpPr>
        <p:spPr>
          <a:xfrm>
            <a:off x="7506629" y="1969475"/>
            <a:ext cx="2643211" cy="576262"/>
          </a:xfrm>
        </p:spPr>
        <p:txBody>
          <a:bodyPr/>
          <a:lstStyle/>
          <a:p>
            <a:endParaRPr lang="en-US"/>
          </a:p>
        </p:txBody>
      </p:sp>
      <p:sp>
        <p:nvSpPr>
          <p:cNvPr id="9" name="Объект 8"/>
          <p:cNvSpPr>
            <a:spLocks noGrp="1"/>
          </p:cNvSpPr>
          <p:nvPr>
            <p:ph sz="quarter" idx="4"/>
          </p:nvPr>
        </p:nvSpPr>
        <p:spPr>
          <a:xfrm>
            <a:off x="7166957" y="2545738"/>
            <a:ext cx="3165763" cy="3354060"/>
          </a:xfrm>
        </p:spPr>
        <p:txBody>
          <a:bodyPr/>
          <a:lstStyle/>
          <a:p>
            <a:endParaRPr lang="en-US" dirty="0"/>
          </a:p>
        </p:txBody>
      </p:sp>
      <p:sp>
        <p:nvSpPr>
          <p:cNvPr id="12" name="Скругленный прямоугольник 11"/>
          <p:cNvSpPr/>
          <p:nvPr/>
        </p:nvSpPr>
        <p:spPr>
          <a:xfrm>
            <a:off x="1162594" y="1828800"/>
            <a:ext cx="10189030" cy="4735286"/>
          </a:xfrm>
          <a:prstGeom prst="roundRect">
            <a:avLst/>
          </a:prstGeom>
          <a:solidFill>
            <a:schemeClr val="accent3">
              <a:lumMod val="40000"/>
              <a:lumOff val="60000"/>
            </a:schemeClr>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y-KG" dirty="0">
                <a:solidFill>
                  <a:schemeClr val="tx1">
                    <a:lumMod val="95000"/>
                    <a:lumOff val="5000"/>
                  </a:schemeClr>
                </a:solidFill>
                <a:latin typeface="Times New Roman"/>
                <a:cs typeface="Times New Roman"/>
              </a:rPr>
              <a:t>Адам  баласынын  Жер  планетасында  жашап  жана  сакталып  калуусу, </a:t>
            </a:r>
          </a:p>
          <a:p>
            <a:pPr algn="ctr"/>
            <a:r>
              <a:rPr lang="ky-KG" dirty="0">
                <a:solidFill>
                  <a:schemeClr val="tx1">
                    <a:lumMod val="95000"/>
                    <a:lumOff val="5000"/>
                  </a:schemeClr>
                </a:solidFill>
                <a:latin typeface="Times New Roman"/>
                <a:cs typeface="Times New Roman"/>
              </a:rPr>
              <a:t>алардын  күнүмдүк  тиричилиги  акыры  келип  жаратылыш  менен  тыгыз </a:t>
            </a:r>
          </a:p>
          <a:p>
            <a:pPr algn="ctr"/>
            <a:r>
              <a:rPr lang="ky-KG" dirty="0">
                <a:solidFill>
                  <a:schemeClr val="tx1">
                    <a:lumMod val="95000"/>
                    <a:lumOff val="5000"/>
                  </a:schemeClr>
                </a:solidFill>
                <a:latin typeface="Times New Roman"/>
                <a:cs typeface="Times New Roman"/>
              </a:rPr>
              <a:t>байланышта жүрөт. Жаратылыш ресурстарынын арбын болушу адам коомунун </a:t>
            </a:r>
          </a:p>
          <a:p>
            <a:pPr algn="ctr"/>
            <a:r>
              <a:rPr lang="ky-KG" dirty="0">
                <a:solidFill>
                  <a:schemeClr val="tx1">
                    <a:lumMod val="95000"/>
                    <a:lumOff val="5000"/>
                  </a:schemeClr>
                </a:solidFill>
                <a:latin typeface="Times New Roman"/>
                <a:cs typeface="Times New Roman"/>
              </a:rPr>
              <a:t>андан  ары  жашап  калуусуна  негиз  болот.  Бирок,  бүгүнкү  күндө  адамзаттын </a:t>
            </a:r>
          </a:p>
          <a:p>
            <a:pPr algn="ctr"/>
            <a:r>
              <a:rPr lang="ky-KG" dirty="0">
                <a:solidFill>
                  <a:schemeClr val="tx1">
                    <a:lumMod val="95000"/>
                    <a:lumOff val="5000"/>
                  </a:schemeClr>
                </a:solidFill>
                <a:latin typeface="Times New Roman"/>
                <a:cs typeface="Times New Roman"/>
              </a:rPr>
              <a:t>жаратылышка  кийлигишүүсүнөн  табияттын  жапа  чегүүсү  күч  алдууда. </a:t>
            </a:r>
          </a:p>
          <a:p>
            <a:pPr algn="ctr"/>
            <a:r>
              <a:rPr lang="ky-KG" dirty="0">
                <a:solidFill>
                  <a:schemeClr val="tx1">
                    <a:lumMod val="95000"/>
                    <a:lumOff val="5000"/>
                  </a:schemeClr>
                </a:solidFill>
                <a:latin typeface="Times New Roman"/>
                <a:cs typeface="Times New Roman"/>
              </a:rPr>
              <a:t>Ошондуктан,  адамдар  курчап  турган  айлана-чөйрө  менен  байланыш  түзгөндө </a:t>
            </a:r>
          </a:p>
          <a:p>
            <a:pPr algn="ctr"/>
            <a:r>
              <a:rPr lang="ky-KG" dirty="0">
                <a:solidFill>
                  <a:schemeClr val="tx1">
                    <a:lumMod val="95000"/>
                    <a:lumOff val="5000"/>
                  </a:schemeClr>
                </a:solidFill>
                <a:latin typeface="Times New Roman"/>
                <a:cs typeface="Times New Roman"/>
              </a:rPr>
              <a:t>анын белгилүү чегин билиши керек. Ал үчүн коомдун ар бир жараны өзүн ошол </a:t>
            </a:r>
          </a:p>
          <a:p>
            <a:pPr algn="ctr"/>
            <a:r>
              <a:rPr lang="ky-KG" dirty="0">
                <a:solidFill>
                  <a:schemeClr val="tx1">
                    <a:lumMod val="95000"/>
                    <a:lumOff val="5000"/>
                  </a:schemeClr>
                </a:solidFill>
                <a:latin typeface="Times New Roman"/>
                <a:cs typeface="Times New Roman"/>
              </a:rPr>
              <a:t>системанын  бир  бөлүгү  катары  сезип,  системанын  көп  түрдүүлүгүнө,  анын </a:t>
            </a:r>
          </a:p>
          <a:p>
            <a:pPr algn="ctr"/>
            <a:r>
              <a:rPr lang="ky-KG" dirty="0">
                <a:solidFill>
                  <a:schemeClr val="tx1">
                    <a:lumMod val="95000"/>
                    <a:lumOff val="5000"/>
                  </a:schemeClr>
                </a:solidFill>
                <a:latin typeface="Times New Roman"/>
                <a:cs typeface="Times New Roman"/>
              </a:rPr>
              <a:t>өнүгүшүнө реалдуу баа берүүгө тийиш. </a:t>
            </a:r>
            <a:endParaRPr lang="ky-KG" dirty="0" smtClean="0">
              <a:solidFill>
                <a:schemeClr val="tx1">
                  <a:lumMod val="95000"/>
                  <a:lumOff val="5000"/>
                </a:schemeClr>
              </a:solidFill>
              <a:latin typeface="Times New Roman"/>
              <a:cs typeface="Times New Roman"/>
            </a:endParaRPr>
          </a:p>
          <a:p>
            <a:pPr algn="ctr"/>
            <a:r>
              <a:rPr lang="ky-KG" dirty="0" smtClean="0">
                <a:solidFill>
                  <a:schemeClr val="tx1">
                    <a:lumMod val="95000"/>
                    <a:lumOff val="5000"/>
                  </a:schemeClr>
                </a:solidFill>
                <a:latin typeface="Times New Roman"/>
                <a:cs typeface="Times New Roman"/>
              </a:rPr>
              <a:t>Учурда </a:t>
            </a:r>
            <a:r>
              <a:rPr lang="ky-KG" dirty="0">
                <a:solidFill>
                  <a:schemeClr val="tx1">
                    <a:lumMod val="95000"/>
                    <a:lumOff val="5000"/>
                  </a:schemeClr>
                </a:solidFill>
                <a:latin typeface="Times New Roman"/>
                <a:cs typeface="Times New Roman"/>
              </a:rPr>
              <a:t>адабият сабагын окутуу процессинде экологиялык маданиятты </a:t>
            </a:r>
          </a:p>
          <a:p>
            <a:pPr algn="ctr"/>
            <a:r>
              <a:rPr lang="ky-KG" dirty="0">
                <a:solidFill>
                  <a:schemeClr val="tx1">
                    <a:lumMod val="95000"/>
                    <a:lumOff val="5000"/>
                  </a:schemeClr>
                </a:solidFill>
                <a:latin typeface="Times New Roman"/>
                <a:cs typeface="Times New Roman"/>
              </a:rPr>
              <a:t>калыптандыруу  маселеси  актуалдуу  жана  кошумча  изилдөөлөргө  муктаж. </a:t>
            </a:r>
          </a:p>
          <a:p>
            <a:pPr algn="ctr"/>
            <a:r>
              <a:rPr lang="ky-KG" dirty="0">
                <a:solidFill>
                  <a:schemeClr val="tx1">
                    <a:lumMod val="95000"/>
                    <a:lumOff val="5000"/>
                  </a:schemeClr>
                </a:solidFill>
                <a:latin typeface="Times New Roman"/>
                <a:cs typeface="Times New Roman"/>
              </a:rPr>
              <a:t>Анткени,  буга  чейин  кыргыз  адабият  сабагынын  экологиялык  тарбиялоо </a:t>
            </a:r>
          </a:p>
          <a:p>
            <a:pPr algn="ctr"/>
            <a:r>
              <a:rPr lang="ky-KG" dirty="0">
                <a:solidFill>
                  <a:schemeClr val="tx1">
                    <a:lumMod val="95000"/>
                    <a:lumOff val="5000"/>
                  </a:schemeClr>
                </a:solidFill>
                <a:latin typeface="Times New Roman"/>
                <a:cs typeface="Times New Roman"/>
              </a:rPr>
              <a:t>мүмкүнчүлүктөрү  атайын  педагогикалык  изилдөөнүн  объектиси  катары </a:t>
            </a:r>
          </a:p>
          <a:p>
            <a:pPr algn="ctr"/>
            <a:r>
              <a:rPr lang="ky-KG" dirty="0">
                <a:solidFill>
                  <a:schemeClr val="tx1">
                    <a:lumMod val="95000"/>
                    <a:lumOff val="5000"/>
                  </a:schemeClr>
                </a:solidFill>
                <a:latin typeface="Times New Roman"/>
                <a:cs typeface="Times New Roman"/>
              </a:rPr>
              <a:t>жогорку класстын окуучуларынын экологиялык маданиятын калыптандыруу </a:t>
            </a:r>
          </a:p>
          <a:p>
            <a:pPr algn="ctr"/>
            <a:r>
              <a:rPr lang="ky-KG" dirty="0">
                <a:solidFill>
                  <a:schemeClr val="tx1">
                    <a:lumMod val="95000"/>
                    <a:lumOff val="5000"/>
                  </a:schemeClr>
                </a:solidFill>
                <a:latin typeface="Times New Roman"/>
                <a:cs typeface="Times New Roman"/>
              </a:rPr>
              <a:t>максатында системалуу түрдө илимий иликтөөгө алынган эмес.                                                                          </a:t>
            </a:r>
            <a:endParaRPr lang="ru-RU" dirty="0">
              <a:solidFill>
                <a:schemeClr val="tx1">
                  <a:lumMod val="95000"/>
                  <a:lumOff val="5000"/>
                </a:schemeClr>
              </a:solidFill>
            </a:endParaRPr>
          </a:p>
        </p:txBody>
      </p:sp>
    </p:spTree>
    <p:extLst>
      <p:ext uri="{BB962C8B-B14F-4D97-AF65-F5344CB8AC3E}">
        <p14:creationId xmlns:p14="http://schemas.microsoft.com/office/powerpoint/2010/main" xmlns="" val="11842185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Объект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6426" y="0"/>
            <a:ext cx="12228425" cy="6858000"/>
          </a:xfrm>
          <a:prstGeom prst="rect">
            <a:avLst/>
          </a:prstGeom>
          <a:ln>
            <a:solidFill>
              <a:srgbClr val="FF0000"/>
            </a:solid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Рисунок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426" y="0"/>
            <a:ext cx="12228426" cy="6858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Заголовок 1"/>
          <p:cNvSpPr>
            <a:spLocks noGrp="1"/>
          </p:cNvSpPr>
          <p:nvPr>
            <p:ph type="title"/>
          </p:nvPr>
        </p:nvSpPr>
        <p:spPr>
          <a:xfrm>
            <a:off x="3235957" y="239571"/>
            <a:ext cx="6208489" cy="1113250"/>
          </a:xfrm>
          <a:solidFill>
            <a:schemeClr val="accent2">
              <a:lumMod val="75000"/>
            </a:schemeClr>
          </a:solidFill>
          <a:ln>
            <a:solidFill>
              <a:srgbClr val="FF0000"/>
            </a:solidFill>
          </a:ln>
          <a:effectLst>
            <a:glow rad="228600">
              <a:schemeClr val="accent4">
                <a:satMod val="175000"/>
                <a:alpha val="40000"/>
              </a:schemeClr>
            </a:glow>
          </a:effectLst>
        </p:spPr>
        <p:txBody>
          <a:bodyPr>
            <a:noAutofit/>
          </a:bodyPr>
          <a:lstStyle/>
          <a:p>
            <a:pPr algn="ctr"/>
            <a:r>
              <a:rPr lang="ky-KG" sz="4400" b="1" i="1" u="sng" dirty="0" smtClean="0">
                <a:solidFill>
                  <a:schemeClr val="bg1"/>
                </a:solidFill>
                <a:effectLst>
                  <a:outerShdw blurRad="38100" dist="38100" dir="2700000" algn="tl">
                    <a:srgbClr val="000000">
                      <a:alpha val="43137"/>
                    </a:srgbClr>
                  </a:outerShdw>
                </a:effectLst>
              </a:rPr>
              <a:t>Долбоордун</a:t>
            </a:r>
            <a:endParaRPr lang="ru-RU" sz="4400" b="1" i="1" u="sng" dirty="0">
              <a:solidFill>
                <a:schemeClr val="bg1"/>
              </a:solidFill>
              <a:effectLst>
                <a:outerShdw blurRad="38100" dist="38100" dir="2700000" algn="tl">
                  <a:srgbClr val="000000">
                    <a:alpha val="43137"/>
                  </a:srgbClr>
                </a:outerShdw>
              </a:effectLst>
            </a:endParaRPr>
          </a:p>
        </p:txBody>
      </p:sp>
      <p:sp>
        <p:nvSpPr>
          <p:cNvPr id="7" name="Объект 6"/>
          <p:cNvSpPr>
            <a:spLocks noGrp="1"/>
          </p:cNvSpPr>
          <p:nvPr>
            <p:ph sz="half" idx="2"/>
          </p:nvPr>
        </p:nvSpPr>
        <p:spPr>
          <a:xfrm>
            <a:off x="878112" y="2353312"/>
            <a:ext cx="4715690" cy="4047487"/>
          </a:xfrm>
          <a:solidFill>
            <a:schemeClr val="accent2">
              <a:lumMod val="60000"/>
              <a:lumOff val="40000"/>
            </a:schemeClr>
          </a:solidFill>
          <a:ln>
            <a:solidFill>
              <a:srgbClr val="FF0000"/>
            </a:solid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lnSpcReduction="10000"/>
          </a:bodyPr>
          <a:lstStyle/>
          <a:p>
            <a:pPr algn="ctr"/>
            <a:r>
              <a:rPr lang="ru-RU" b="1" i="1" dirty="0"/>
              <a:t> </a:t>
            </a:r>
            <a:r>
              <a:rPr lang="ru-RU" b="1" i="1" dirty="0" smtClean="0"/>
              <a:t>1.Кыргыз  </a:t>
            </a:r>
            <a:r>
              <a:rPr lang="ru-RU" b="1" i="1" dirty="0" err="1"/>
              <a:t>адабиятын</a:t>
            </a:r>
            <a:r>
              <a:rPr lang="ru-RU" b="1" i="1" dirty="0"/>
              <a:t>  </a:t>
            </a:r>
            <a:r>
              <a:rPr lang="ru-RU" b="1" i="1" dirty="0" err="1"/>
              <a:t>окутуу</a:t>
            </a:r>
            <a:r>
              <a:rPr lang="ru-RU" b="1" i="1" dirty="0"/>
              <a:t>  </a:t>
            </a:r>
            <a:r>
              <a:rPr lang="ru-RU" b="1" i="1" dirty="0" err="1"/>
              <a:t>процессинде</a:t>
            </a:r>
            <a:r>
              <a:rPr lang="ru-RU" b="1" i="1" dirty="0"/>
              <a:t> </a:t>
            </a:r>
            <a:r>
              <a:rPr lang="ru-RU" b="1" i="1" dirty="0" err="1" smtClean="0"/>
              <a:t>жогорку</a:t>
            </a:r>
            <a:r>
              <a:rPr lang="ru-RU" b="1" i="1" dirty="0" smtClean="0"/>
              <a:t>  </a:t>
            </a:r>
            <a:r>
              <a:rPr lang="ru-RU" b="1" i="1" dirty="0" err="1"/>
              <a:t>класстын</a:t>
            </a:r>
            <a:r>
              <a:rPr lang="ru-RU" b="1" i="1" dirty="0"/>
              <a:t>  </a:t>
            </a:r>
            <a:r>
              <a:rPr lang="ru-RU" b="1" i="1" dirty="0" err="1"/>
              <a:t>окуучуларынын</a:t>
            </a:r>
            <a:r>
              <a:rPr lang="ru-RU" b="1" i="1" dirty="0"/>
              <a:t>  </a:t>
            </a:r>
            <a:r>
              <a:rPr lang="ru-RU" b="1" i="1" dirty="0" err="1"/>
              <a:t>экологиялык</a:t>
            </a:r>
            <a:r>
              <a:rPr lang="ru-RU" b="1" i="1" dirty="0"/>
              <a:t>  </a:t>
            </a:r>
            <a:r>
              <a:rPr lang="ru-RU" b="1" i="1" dirty="0" err="1"/>
              <a:t>маданиятын</a:t>
            </a:r>
            <a:r>
              <a:rPr lang="ru-RU" b="1" i="1" dirty="0"/>
              <a:t> </a:t>
            </a:r>
            <a:r>
              <a:rPr lang="ru-RU" b="1" i="1" dirty="0" err="1" smtClean="0"/>
              <a:t>калыптандыруунун</a:t>
            </a:r>
            <a:r>
              <a:rPr lang="ru-RU" b="1" i="1" dirty="0" smtClean="0"/>
              <a:t>  </a:t>
            </a:r>
            <a:r>
              <a:rPr lang="ru-RU" b="1" i="1" dirty="0" err="1"/>
              <a:t>педагогикалык</a:t>
            </a:r>
            <a:r>
              <a:rPr lang="ru-RU" b="1" i="1" dirty="0"/>
              <a:t>  </a:t>
            </a:r>
            <a:r>
              <a:rPr lang="ru-RU" b="1" i="1" dirty="0" err="1"/>
              <a:t>шарттарын</a:t>
            </a:r>
            <a:r>
              <a:rPr lang="ru-RU" b="1" i="1" dirty="0"/>
              <a:t>  </a:t>
            </a:r>
            <a:r>
              <a:rPr lang="ru-RU" b="1" i="1" dirty="0" err="1"/>
              <a:t>иштеп</a:t>
            </a:r>
            <a:r>
              <a:rPr lang="ru-RU" b="1" i="1" dirty="0"/>
              <a:t>  </a:t>
            </a:r>
            <a:r>
              <a:rPr lang="ru-RU" b="1" i="1" dirty="0" err="1"/>
              <a:t>чыгуу</a:t>
            </a:r>
            <a:r>
              <a:rPr lang="ru-RU" b="1" i="1" dirty="0"/>
              <a:t>  </a:t>
            </a:r>
            <a:r>
              <a:rPr lang="ru-RU" b="1" i="1" dirty="0" err="1"/>
              <a:t>жана</a:t>
            </a:r>
            <a:r>
              <a:rPr lang="ru-RU" b="1" i="1" dirty="0"/>
              <a:t>  </a:t>
            </a:r>
            <a:r>
              <a:rPr lang="ru-RU" b="1" i="1" dirty="0" err="1"/>
              <a:t>анын</a:t>
            </a:r>
            <a:r>
              <a:rPr lang="ru-RU" b="1" i="1" dirty="0"/>
              <a:t> </a:t>
            </a:r>
            <a:r>
              <a:rPr lang="ru-RU" b="1" i="1" dirty="0" err="1" smtClean="0"/>
              <a:t>натыйжалуулугун</a:t>
            </a:r>
            <a:r>
              <a:rPr lang="ru-RU" b="1" i="1" dirty="0" smtClean="0"/>
              <a:t> </a:t>
            </a:r>
            <a:r>
              <a:rPr lang="ru-RU" b="1" i="1" dirty="0"/>
              <a:t>эксперимент </a:t>
            </a:r>
            <a:r>
              <a:rPr lang="ru-RU" b="1" i="1" dirty="0" err="1"/>
              <a:t>аркылуу</a:t>
            </a:r>
            <a:r>
              <a:rPr lang="ru-RU" b="1" i="1" dirty="0"/>
              <a:t> </a:t>
            </a:r>
            <a:r>
              <a:rPr lang="ru-RU" b="1" i="1" dirty="0" err="1" smtClean="0"/>
              <a:t>текшерүү</a:t>
            </a:r>
            <a:r>
              <a:rPr lang="ru-RU" b="1" i="1" dirty="0" smtClean="0"/>
              <a:t>.</a:t>
            </a:r>
          </a:p>
          <a:p>
            <a:pPr algn="ctr"/>
            <a:r>
              <a:rPr lang="ru-RU" b="1" i="1" dirty="0"/>
              <a:t>2. </a:t>
            </a:r>
            <a:r>
              <a:rPr lang="ru-RU" b="1" i="1" dirty="0" err="1"/>
              <a:t>Окуучулардын</a:t>
            </a:r>
            <a:r>
              <a:rPr lang="ru-RU" b="1" i="1" dirty="0"/>
              <a:t>  </a:t>
            </a:r>
            <a:r>
              <a:rPr lang="ru-RU" b="1" i="1" dirty="0" err="1"/>
              <a:t>экологиялык</a:t>
            </a:r>
            <a:r>
              <a:rPr lang="ru-RU" b="1" i="1" dirty="0"/>
              <a:t>  </a:t>
            </a:r>
            <a:r>
              <a:rPr lang="ru-RU" b="1" i="1" dirty="0" err="1"/>
              <a:t>маданиятын</a:t>
            </a:r>
            <a:r>
              <a:rPr lang="ru-RU" b="1" i="1" dirty="0"/>
              <a:t>  </a:t>
            </a:r>
            <a:r>
              <a:rPr lang="ru-RU" b="1" i="1" dirty="0" err="1"/>
              <a:t>калыптандыруу</a:t>
            </a:r>
            <a:r>
              <a:rPr lang="ru-RU" b="1" i="1" dirty="0"/>
              <a:t> </a:t>
            </a:r>
            <a:r>
              <a:rPr lang="ru-RU" b="1" i="1" dirty="0" err="1"/>
              <a:t>проблемасынын</a:t>
            </a:r>
            <a:r>
              <a:rPr lang="ru-RU" b="1" i="1" dirty="0"/>
              <a:t> </a:t>
            </a:r>
            <a:r>
              <a:rPr lang="ru-RU" b="1" i="1" dirty="0" err="1"/>
              <a:t>педагогикалык</a:t>
            </a:r>
            <a:r>
              <a:rPr lang="ru-RU" b="1" i="1" dirty="0"/>
              <a:t> </a:t>
            </a:r>
            <a:r>
              <a:rPr lang="ru-RU" b="1" i="1" dirty="0" err="1"/>
              <a:t>теориядагы</a:t>
            </a:r>
            <a:r>
              <a:rPr lang="ru-RU" b="1" i="1" dirty="0"/>
              <a:t> </a:t>
            </a:r>
            <a:r>
              <a:rPr lang="ru-RU" b="1" i="1" dirty="0" err="1"/>
              <a:t>жана</a:t>
            </a:r>
            <a:r>
              <a:rPr lang="ru-RU" b="1" i="1" dirty="0"/>
              <a:t> </a:t>
            </a:r>
            <a:r>
              <a:rPr lang="ru-RU" b="1" i="1" dirty="0" err="1"/>
              <a:t>практикадагы</a:t>
            </a:r>
            <a:r>
              <a:rPr lang="ru-RU" b="1" i="1" dirty="0"/>
              <a:t> </a:t>
            </a:r>
            <a:r>
              <a:rPr lang="ru-RU" b="1" i="1" dirty="0" err="1"/>
              <a:t>абалын</a:t>
            </a:r>
            <a:r>
              <a:rPr lang="ru-RU" b="1" i="1" dirty="0"/>
              <a:t>, </a:t>
            </a:r>
            <a:r>
              <a:rPr lang="ru-RU" b="1" i="1" dirty="0" err="1"/>
              <a:t>анын</a:t>
            </a:r>
            <a:r>
              <a:rPr lang="ru-RU" b="1" i="1" dirty="0"/>
              <a:t> </a:t>
            </a:r>
            <a:r>
              <a:rPr lang="ru-RU" b="1" i="1" dirty="0" err="1"/>
              <a:t>методологиялык</a:t>
            </a:r>
            <a:r>
              <a:rPr lang="ru-RU" b="1" i="1" dirty="0"/>
              <a:t> </a:t>
            </a:r>
            <a:r>
              <a:rPr lang="ru-RU" b="1" i="1" dirty="0" err="1"/>
              <a:t>негиздерин</a:t>
            </a:r>
            <a:r>
              <a:rPr lang="ru-RU" b="1" i="1" dirty="0"/>
              <a:t> </a:t>
            </a:r>
            <a:r>
              <a:rPr lang="ru-RU" b="1" i="1" dirty="0" err="1"/>
              <a:t>аныктоо</a:t>
            </a:r>
            <a:r>
              <a:rPr lang="ru-RU" b="1" i="1" dirty="0"/>
              <a:t>. </a:t>
            </a:r>
            <a:endParaRPr lang="en-US" b="1" i="1" dirty="0"/>
          </a:p>
        </p:txBody>
      </p:sp>
      <p:sp>
        <p:nvSpPr>
          <p:cNvPr id="9" name="Объект 8"/>
          <p:cNvSpPr>
            <a:spLocks noGrp="1"/>
          </p:cNvSpPr>
          <p:nvPr>
            <p:ph sz="quarter" idx="4"/>
          </p:nvPr>
        </p:nvSpPr>
        <p:spPr>
          <a:xfrm>
            <a:off x="6622869" y="2353312"/>
            <a:ext cx="5000327" cy="4047487"/>
          </a:xfrm>
          <a:solidFill>
            <a:schemeClr val="accent2">
              <a:lumMod val="60000"/>
              <a:lumOff val="40000"/>
            </a:schemeClr>
          </a:solidFill>
          <a:ln>
            <a:solidFill>
              <a:srgbClr val="FF0000"/>
            </a:solid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ru-RU" b="1" i="1" dirty="0" smtClean="0"/>
              <a:t>   1. </a:t>
            </a:r>
            <a:r>
              <a:rPr lang="ru-RU" b="1" i="1" dirty="0"/>
              <a:t>10-11-класстардагы  </a:t>
            </a:r>
            <a:r>
              <a:rPr lang="ru-RU" b="1" i="1" dirty="0" err="1"/>
              <a:t>кыргыз</a:t>
            </a:r>
            <a:r>
              <a:rPr lang="ru-RU" b="1" i="1" dirty="0"/>
              <a:t>  </a:t>
            </a:r>
            <a:r>
              <a:rPr lang="ru-RU" b="1" i="1" dirty="0" err="1"/>
              <a:t>адабияты</a:t>
            </a:r>
            <a:r>
              <a:rPr lang="ru-RU" b="1" i="1" dirty="0"/>
              <a:t>  </a:t>
            </a:r>
            <a:r>
              <a:rPr lang="ru-RU" b="1" i="1" dirty="0" err="1"/>
              <a:t>сабагында</a:t>
            </a:r>
            <a:r>
              <a:rPr lang="ru-RU" b="1" i="1" dirty="0"/>
              <a:t>  </a:t>
            </a:r>
            <a:r>
              <a:rPr lang="ru-RU" b="1" i="1" dirty="0" err="1"/>
              <a:t>окуучулардын</a:t>
            </a:r>
            <a:r>
              <a:rPr lang="ru-RU" b="1" i="1" dirty="0"/>
              <a:t> </a:t>
            </a:r>
            <a:r>
              <a:rPr lang="ru-RU" b="1" i="1" dirty="0" err="1" smtClean="0"/>
              <a:t>экологиялык</a:t>
            </a:r>
            <a:r>
              <a:rPr lang="ru-RU" b="1" i="1" dirty="0" smtClean="0"/>
              <a:t> </a:t>
            </a:r>
            <a:r>
              <a:rPr lang="ru-RU" b="1" i="1" dirty="0" err="1"/>
              <a:t>маданиятын</a:t>
            </a:r>
            <a:r>
              <a:rPr lang="ru-RU" b="1" i="1" dirty="0"/>
              <a:t> </a:t>
            </a:r>
            <a:r>
              <a:rPr lang="ru-RU" b="1" i="1" dirty="0" err="1"/>
              <a:t>калыптандыруунун</a:t>
            </a:r>
            <a:r>
              <a:rPr lang="ru-RU" b="1" i="1" dirty="0"/>
              <a:t> </a:t>
            </a:r>
            <a:r>
              <a:rPr lang="ru-RU" b="1" i="1" dirty="0" err="1"/>
              <a:t>технологияларын</a:t>
            </a:r>
            <a:r>
              <a:rPr lang="ru-RU" b="1" i="1" dirty="0"/>
              <a:t>, </a:t>
            </a:r>
            <a:r>
              <a:rPr lang="ru-RU" b="1" i="1" dirty="0" err="1"/>
              <a:t>формаларын</a:t>
            </a:r>
            <a:r>
              <a:rPr lang="ru-RU" b="1" i="1" dirty="0"/>
              <a:t>, </a:t>
            </a:r>
            <a:r>
              <a:rPr lang="ru-RU" b="1" i="1" dirty="0" err="1" smtClean="0"/>
              <a:t>методдорун</a:t>
            </a:r>
            <a:r>
              <a:rPr lang="ru-RU" b="1" i="1" dirty="0" smtClean="0"/>
              <a:t> </a:t>
            </a:r>
            <a:r>
              <a:rPr lang="ru-RU" b="1" i="1" dirty="0" err="1"/>
              <a:t>жана</a:t>
            </a:r>
            <a:r>
              <a:rPr lang="ru-RU" b="1" i="1" dirty="0"/>
              <a:t> </a:t>
            </a:r>
            <a:r>
              <a:rPr lang="ru-RU" b="1" i="1" dirty="0" err="1"/>
              <a:t>каражаттарын</a:t>
            </a:r>
            <a:r>
              <a:rPr lang="ru-RU" b="1" i="1" dirty="0"/>
              <a:t> </a:t>
            </a:r>
            <a:r>
              <a:rPr lang="ru-RU" b="1" i="1" dirty="0" err="1"/>
              <a:t>иштеп</a:t>
            </a:r>
            <a:r>
              <a:rPr lang="ru-RU" b="1" i="1" dirty="0"/>
              <a:t> </a:t>
            </a:r>
            <a:r>
              <a:rPr lang="ru-RU" b="1" i="1" dirty="0" err="1"/>
              <a:t>чыгуу</a:t>
            </a:r>
            <a:r>
              <a:rPr lang="ru-RU" b="1" i="1" dirty="0" smtClean="0"/>
              <a:t>.  </a:t>
            </a:r>
            <a:endParaRPr lang="ru-RU" b="1" i="1" dirty="0"/>
          </a:p>
          <a:p>
            <a:pPr algn="ctr"/>
            <a:r>
              <a:rPr lang="ru-RU" b="1" i="1" dirty="0"/>
              <a:t>2</a:t>
            </a:r>
            <a:r>
              <a:rPr lang="ru-RU" b="1" i="1" dirty="0" smtClean="0"/>
              <a:t>. </a:t>
            </a:r>
            <a:r>
              <a:rPr lang="ru-RU" b="1" i="1" dirty="0" err="1"/>
              <a:t>Адабият</a:t>
            </a:r>
            <a:r>
              <a:rPr lang="ru-RU" b="1" i="1" dirty="0"/>
              <a:t>  </a:t>
            </a:r>
            <a:r>
              <a:rPr lang="ru-RU" b="1" i="1" dirty="0" err="1"/>
              <a:t>сабыгын</a:t>
            </a:r>
            <a:r>
              <a:rPr lang="ru-RU" b="1" i="1" dirty="0"/>
              <a:t>  </a:t>
            </a:r>
            <a:r>
              <a:rPr lang="ru-RU" b="1" i="1" dirty="0" err="1"/>
              <a:t>окутуу</a:t>
            </a:r>
            <a:r>
              <a:rPr lang="ru-RU" b="1" i="1" dirty="0"/>
              <a:t>  </a:t>
            </a:r>
            <a:r>
              <a:rPr lang="ru-RU" b="1" i="1" dirty="0" err="1"/>
              <a:t>процессинде</a:t>
            </a:r>
            <a:r>
              <a:rPr lang="ru-RU" b="1" i="1" dirty="0"/>
              <a:t>  </a:t>
            </a:r>
            <a:r>
              <a:rPr lang="ru-RU" b="1" i="1" dirty="0" err="1"/>
              <a:t>жогорку</a:t>
            </a:r>
            <a:r>
              <a:rPr lang="ru-RU" b="1" i="1" dirty="0"/>
              <a:t>  </a:t>
            </a:r>
            <a:r>
              <a:rPr lang="ru-RU" b="1" i="1" dirty="0" err="1"/>
              <a:t>класстын</a:t>
            </a:r>
            <a:r>
              <a:rPr lang="ru-RU" b="1" i="1" dirty="0"/>
              <a:t> </a:t>
            </a:r>
            <a:r>
              <a:rPr lang="ru-RU" b="1" i="1" dirty="0" err="1" smtClean="0"/>
              <a:t>окуучуларынын</a:t>
            </a:r>
            <a:r>
              <a:rPr lang="ru-RU" b="1" i="1" dirty="0" smtClean="0"/>
              <a:t> </a:t>
            </a:r>
            <a:r>
              <a:rPr lang="ru-RU" b="1" i="1" dirty="0" err="1"/>
              <a:t>экологиялык</a:t>
            </a:r>
            <a:r>
              <a:rPr lang="ru-RU" b="1" i="1" dirty="0"/>
              <a:t> </a:t>
            </a:r>
            <a:r>
              <a:rPr lang="ru-RU" b="1" i="1" dirty="0" err="1"/>
              <a:t>маданиятын</a:t>
            </a:r>
            <a:r>
              <a:rPr lang="ru-RU" b="1" i="1" dirty="0"/>
              <a:t> </a:t>
            </a:r>
            <a:r>
              <a:rPr lang="ru-RU" b="1" i="1" dirty="0" err="1"/>
              <a:t>калыптандыруунун</a:t>
            </a:r>
            <a:r>
              <a:rPr lang="ru-RU" b="1" i="1" dirty="0"/>
              <a:t> </a:t>
            </a:r>
            <a:r>
              <a:rPr lang="ru-RU" b="1" i="1" dirty="0" err="1"/>
              <a:t>педагогикалык</a:t>
            </a:r>
            <a:r>
              <a:rPr lang="ru-RU" b="1" i="1" dirty="0"/>
              <a:t> </a:t>
            </a:r>
            <a:r>
              <a:rPr lang="ru-RU" b="1" i="1" dirty="0" err="1" smtClean="0"/>
              <a:t>шарттарын</a:t>
            </a:r>
            <a:r>
              <a:rPr lang="ru-RU" b="1" i="1" dirty="0" smtClean="0"/>
              <a:t>  </a:t>
            </a:r>
            <a:r>
              <a:rPr lang="ru-RU" b="1" i="1" dirty="0" err="1"/>
              <a:t>аныктоо</a:t>
            </a:r>
            <a:r>
              <a:rPr lang="ru-RU" b="1" i="1" dirty="0"/>
              <a:t>  </a:t>
            </a:r>
            <a:r>
              <a:rPr lang="ru-RU" b="1" i="1" dirty="0" err="1"/>
              <a:t>жана</a:t>
            </a:r>
            <a:r>
              <a:rPr lang="ru-RU" b="1" i="1" dirty="0"/>
              <a:t>  </a:t>
            </a:r>
            <a:r>
              <a:rPr lang="ru-RU" b="1" i="1" dirty="0" err="1"/>
              <a:t>алардын</a:t>
            </a:r>
            <a:r>
              <a:rPr lang="ru-RU" b="1" i="1" dirty="0"/>
              <a:t>  </a:t>
            </a:r>
            <a:r>
              <a:rPr lang="ru-RU" b="1" i="1" dirty="0" err="1"/>
              <a:t>натыйжалуулугун</a:t>
            </a:r>
            <a:r>
              <a:rPr lang="ru-RU" b="1" i="1" dirty="0"/>
              <a:t>  </a:t>
            </a:r>
            <a:r>
              <a:rPr lang="ru-RU" b="1" i="1" dirty="0" smtClean="0"/>
              <a:t>эксперимент </a:t>
            </a:r>
            <a:r>
              <a:rPr lang="ru-RU" b="1" i="1" dirty="0" err="1" smtClean="0"/>
              <a:t>аркылуу</a:t>
            </a:r>
            <a:r>
              <a:rPr lang="ru-RU" b="1" i="1" dirty="0" smtClean="0"/>
              <a:t> </a:t>
            </a:r>
            <a:r>
              <a:rPr lang="ru-RU" b="1" i="1" dirty="0" err="1" smtClean="0"/>
              <a:t>текшерүү</a:t>
            </a:r>
            <a:endParaRPr lang="en-US" b="1" i="1" dirty="0"/>
          </a:p>
        </p:txBody>
      </p:sp>
      <p:sp>
        <p:nvSpPr>
          <p:cNvPr id="10" name="Текст 2"/>
          <p:cNvSpPr>
            <a:spLocks noGrp="1"/>
          </p:cNvSpPr>
          <p:nvPr>
            <p:ph type="body" idx="1"/>
          </p:nvPr>
        </p:nvSpPr>
        <p:spPr>
          <a:xfrm>
            <a:off x="940527" y="1592392"/>
            <a:ext cx="3992732" cy="576262"/>
          </a:xfrm>
          <a:solidFill>
            <a:schemeClr val="accent1">
              <a:lumMod val="20000"/>
              <a:lumOff val="80000"/>
            </a:schemeClr>
          </a:solidFill>
          <a:ln>
            <a:solidFill>
              <a:srgbClr val="FF0000"/>
            </a:solidFill>
          </a:ln>
          <a:effectLst>
            <a:glow rad="228600">
              <a:schemeClr val="accent1">
                <a:satMod val="175000"/>
                <a:alpha val="40000"/>
              </a:schemeClr>
            </a:glow>
          </a:effectLst>
        </p:spPr>
        <p:txBody>
          <a:bodyPr/>
          <a:lstStyle/>
          <a:p>
            <a:pPr algn="ctr"/>
            <a:r>
              <a:rPr lang="ky-KG" sz="3200" b="1" i="1" u="sng" dirty="0" smtClean="0">
                <a:effectLst>
                  <a:outerShdw blurRad="38100" dist="38100" dir="2700000" algn="tl">
                    <a:srgbClr val="000000">
                      <a:alpha val="43137"/>
                    </a:srgbClr>
                  </a:outerShdw>
                </a:effectLst>
              </a:rPr>
              <a:t>Максаты</a:t>
            </a:r>
            <a:endParaRPr lang="ru-RU" sz="3200" b="1" i="1" u="sng" dirty="0">
              <a:effectLst>
                <a:outerShdw blurRad="38100" dist="38100" dir="2700000" algn="tl">
                  <a:srgbClr val="000000">
                    <a:alpha val="43137"/>
                  </a:srgbClr>
                </a:outerShdw>
              </a:effectLst>
            </a:endParaRPr>
          </a:p>
        </p:txBody>
      </p:sp>
      <p:sp>
        <p:nvSpPr>
          <p:cNvPr id="11" name="Текст 4"/>
          <p:cNvSpPr>
            <a:spLocks noGrp="1"/>
          </p:cNvSpPr>
          <p:nvPr>
            <p:ph type="body" sz="quarter" idx="3"/>
          </p:nvPr>
        </p:nvSpPr>
        <p:spPr>
          <a:xfrm>
            <a:off x="7624195" y="1622550"/>
            <a:ext cx="3999001" cy="576262"/>
          </a:xfrm>
          <a:solidFill>
            <a:schemeClr val="accent1">
              <a:lumMod val="20000"/>
              <a:lumOff val="80000"/>
            </a:schemeClr>
          </a:solidFill>
          <a:ln>
            <a:solidFill>
              <a:srgbClr val="FF0000"/>
            </a:solidFill>
          </a:ln>
          <a:effectLst>
            <a:glow rad="228600">
              <a:schemeClr val="accent1">
                <a:satMod val="175000"/>
                <a:alpha val="40000"/>
              </a:schemeClr>
            </a:glow>
          </a:effectLst>
        </p:spPr>
        <p:txBody>
          <a:bodyPr/>
          <a:lstStyle/>
          <a:p>
            <a:pPr algn="ctr"/>
            <a:r>
              <a:rPr lang="ky-KG" sz="3200" b="1" i="1" u="sng" dirty="0" smtClean="0">
                <a:effectLst>
                  <a:outerShdw blurRad="38100" dist="38100" dir="2700000" algn="tl">
                    <a:srgbClr val="000000">
                      <a:alpha val="43137"/>
                    </a:srgbClr>
                  </a:outerShdw>
                </a:effectLst>
              </a:rPr>
              <a:t>Милдети</a:t>
            </a:r>
            <a:endParaRPr lang="ru-RU" sz="3200" b="1" i="1" u="sng" dirty="0">
              <a:effectLst>
                <a:outerShdw blurRad="38100" dist="38100" dir="2700000" algn="tl">
                  <a:srgbClr val="000000">
                    <a:alpha val="43137"/>
                  </a:srgbClr>
                </a:outerShdw>
              </a:effectLst>
            </a:endParaRPr>
          </a:p>
        </p:txBody>
      </p:sp>
      <p:cxnSp>
        <p:nvCxnSpPr>
          <p:cNvPr id="13" name="Прямая со стрелкой 12"/>
          <p:cNvCxnSpPr/>
          <p:nvPr/>
        </p:nvCxnSpPr>
        <p:spPr>
          <a:xfrm flipH="1">
            <a:off x="1748173" y="640973"/>
            <a:ext cx="1384663" cy="827076"/>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8" name="Прямая со стрелкой 17"/>
          <p:cNvCxnSpPr/>
          <p:nvPr/>
        </p:nvCxnSpPr>
        <p:spPr>
          <a:xfrm>
            <a:off x="9547567" y="640973"/>
            <a:ext cx="1399107" cy="827076"/>
          </a:xfrm>
          <a:prstGeom prst="straightConnector1">
            <a:avLst/>
          </a:prstGeom>
          <a:ln>
            <a:solidFill>
              <a:srgbClr val="FFC000"/>
            </a:solidFill>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192973939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786"/>
            <a:ext cx="12192000" cy="6974792"/>
          </a:xfrm>
          <a:prstGeom prst="rect">
            <a:avLst/>
          </a:prstGeom>
          <a:ln>
            <a:solidFill>
              <a:srgbClr val="FF0000"/>
            </a:solid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Текст 2"/>
          <p:cNvSpPr>
            <a:spLocks noGrp="1"/>
          </p:cNvSpPr>
          <p:nvPr>
            <p:ph type="body" idx="1"/>
          </p:nvPr>
        </p:nvSpPr>
        <p:spPr/>
        <p:txBody>
          <a:bodyPr/>
          <a:lstStyle/>
          <a:p>
            <a:endParaRPr lang="en-US"/>
          </a:p>
        </p:txBody>
      </p:sp>
      <p:sp>
        <p:nvSpPr>
          <p:cNvPr id="5" name="Текст 4"/>
          <p:cNvSpPr>
            <a:spLocks noGrp="1"/>
          </p:cNvSpPr>
          <p:nvPr>
            <p:ph type="body" sz="quarter" idx="3"/>
          </p:nvPr>
        </p:nvSpPr>
        <p:spPr>
          <a:xfrm>
            <a:off x="12814663" y="1969475"/>
            <a:ext cx="487565" cy="576262"/>
          </a:xfrm>
        </p:spPr>
        <p:txBody>
          <a:bodyPr/>
          <a:lstStyle/>
          <a:p>
            <a:endParaRPr lang="en-US" dirty="0"/>
          </a:p>
        </p:txBody>
      </p:sp>
      <p:sp>
        <p:nvSpPr>
          <p:cNvPr id="9" name="Объект 8"/>
          <p:cNvSpPr>
            <a:spLocks noGrp="1"/>
          </p:cNvSpPr>
          <p:nvPr>
            <p:ph sz="half" idx="2"/>
          </p:nvPr>
        </p:nvSpPr>
        <p:spPr>
          <a:xfrm>
            <a:off x="156754" y="587829"/>
            <a:ext cx="11639006" cy="6270171"/>
          </a:xfrm>
          <a:prstGeom prst="cloud">
            <a:avLst/>
          </a:prstGeom>
          <a:solidFill>
            <a:schemeClr val="accent2">
              <a:lumMod val="20000"/>
              <a:lumOff val="80000"/>
            </a:schemeClr>
          </a:solidFill>
          <a:ln>
            <a:noFill/>
          </a:ln>
          <a:effectLst>
            <a:glow rad="228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Заголовок 1"/>
          <p:cNvSpPr>
            <a:spLocks noGrp="1"/>
          </p:cNvSpPr>
          <p:nvPr>
            <p:ph type="title"/>
          </p:nvPr>
        </p:nvSpPr>
        <p:spPr>
          <a:xfrm>
            <a:off x="1743839" y="0"/>
            <a:ext cx="8911687" cy="824520"/>
          </a:xfrm>
          <a:solidFill>
            <a:srgbClr val="92D050"/>
          </a:solidFill>
          <a:ln>
            <a:solidFill>
              <a:srgbClr val="FF0000"/>
            </a:solidFill>
          </a:ln>
          <a:effectLst>
            <a:glow rad="228600">
              <a:schemeClr val="accent3">
                <a:satMod val="175000"/>
                <a:alpha val="40000"/>
              </a:schemeClr>
            </a:glow>
          </a:effectLst>
          <a:scene3d>
            <a:camera prst="orthographicFront"/>
            <a:lightRig rig="threePt" dir="t"/>
          </a:scene3d>
          <a:sp3d>
            <a:bevelT w="114300" prst="artDeco"/>
          </a:sp3d>
        </p:spPr>
        <p:txBody>
          <a:bodyPr/>
          <a:lstStyle/>
          <a:p>
            <a:pPr algn="ctr"/>
            <a:r>
              <a:rPr lang="ky-KG" b="1" i="1" u="sng" dirty="0">
                <a:solidFill>
                  <a:schemeClr val="bg1"/>
                </a:solidFill>
              </a:rPr>
              <a:t>Долбоордун актуалдуулугу</a:t>
            </a:r>
            <a:endParaRPr lang="ru-RU" b="1" i="1" u="sng" dirty="0">
              <a:solidFill>
                <a:schemeClr val="bg1"/>
              </a:solidFill>
            </a:endParaRPr>
          </a:p>
        </p:txBody>
      </p:sp>
      <p:sp>
        <p:nvSpPr>
          <p:cNvPr id="11" name="Объект 9"/>
          <p:cNvSpPr>
            <a:spLocks noGrp="1"/>
          </p:cNvSpPr>
          <p:nvPr>
            <p:ph sz="quarter" idx="4"/>
          </p:nvPr>
        </p:nvSpPr>
        <p:spPr>
          <a:xfrm>
            <a:off x="685800" y="939800"/>
            <a:ext cx="10580688" cy="5705475"/>
          </a:xfrm>
          <a:prstGeom prst="cloud">
            <a:avLst/>
          </a:prstGeom>
          <a:solidFill>
            <a:schemeClr val="accent1">
              <a:lumMod val="20000"/>
              <a:lumOff val="80000"/>
            </a:schemeClr>
          </a:solidFill>
          <a:effectLst>
            <a:glow rad="228600">
              <a:schemeClr val="accent1">
                <a:satMod val="175000"/>
                <a:alpha val="40000"/>
              </a:schemeClr>
            </a:glow>
          </a:effectLst>
          <a:scene3d>
            <a:camera prst="orthographicFront"/>
            <a:lightRig rig="threePt" dir="t"/>
          </a:scene3d>
          <a:sp3d>
            <a:bevelT w="165100" prst="coolSlant"/>
          </a:sp3d>
        </p:spPr>
        <p:style>
          <a:lnRef idx="2">
            <a:schemeClr val="dk1">
              <a:shade val="50000"/>
            </a:schemeClr>
          </a:lnRef>
          <a:fillRef idx="1">
            <a:schemeClr val="dk1"/>
          </a:fillRef>
          <a:effectRef idx="0">
            <a:schemeClr val="dk1"/>
          </a:effectRef>
          <a:fontRef idx="minor">
            <a:schemeClr val="lt1"/>
          </a:fontRef>
        </p:style>
        <p:txBody>
          <a:bodyPr rtlCol="0" anchor="ctr">
            <a:normAutofit fontScale="92500" lnSpcReduction="10000"/>
          </a:bodyPr>
          <a:lstStyle/>
          <a:p>
            <a:pPr marL="0" indent="0" algn="ctr">
              <a:buNone/>
            </a:pPr>
            <a:r>
              <a:rPr lang="ky-KG" sz="2400" b="1" dirty="0">
                <a:solidFill>
                  <a:schemeClr val="tx1"/>
                </a:solidFill>
              </a:rPr>
              <a:t> </a:t>
            </a:r>
            <a:r>
              <a:rPr lang="ky-KG" sz="2400" b="1" i="1" dirty="0">
                <a:solidFill>
                  <a:schemeClr val="tx1"/>
                </a:solidFill>
              </a:rPr>
              <a:t>Учурдагы  татаал  жана  карама-каршы </a:t>
            </a:r>
            <a:r>
              <a:rPr lang="ky-KG" sz="2400" b="1" i="1" dirty="0" smtClean="0">
                <a:solidFill>
                  <a:schemeClr val="tx1"/>
                </a:solidFill>
              </a:rPr>
              <a:t>тенденцияларга  </a:t>
            </a:r>
            <a:r>
              <a:rPr lang="ky-KG" sz="2400" b="1" i="1" dirty="0">
                <a:solidFill>
                  <a:schemeClr val="tx1"/>
                </a:solidFill>
              </a:rPr>
              <a:t>толгон  дүйнөдө  экологиялык  көйгөйлөр  глобалдык </a:t>
            </a:r>
            <a:r>
              <a:rPr lang="ky-KG" sz="2400" b="1" i="1" dirty="0" smtClean="0">
                <a:solidFill>
                  <a:schemeClr val="tx1"/>
                </a:solidFill>
              </a:rPr>
              <a:t>масштабга  </a:t>
            </a:r>
            <a:r>
              <a:rPr lang="ky-KG" sz="2400" b="1" i="1" dirty="0">
                <a:solidFill>
                  <a:schemeClr val="tx1"/>
                </a:solidFill>
              </a:rPr>
              <a:t>өттү.  Адамзат  менен  табияттын  ортосундагы  улам  татаалдашып </a:t>
            </a:r>
            <a:r>
              <a:rPr lang="ky-KG" sz="2400" b="1" i="1" dirty="0" smtClean="0">
                <a:solidFill>
                  <a:schemeClr val="tx1"/>
                </a:solidFill>
              </a:rPr>
              <a:t>ара  </a:t>
            </a:r>
            <a:r>
              <a:rPr lang="ky-KG" sz="2400" b="1" i="1" dirty="0">
                <a:solidFill>
                  <a:schemeClr val="tx1"/>
                </a:solidFill>
              </a:rPr>
              <a:t>жаткан  маселелер  цивилизациянын  негизине  коркунуч  алып  келүү </a:t>
            </a:r>
            <a:r>
              <a:rPr lang="ky-KG" sz="2400" b="1" i="1" dirty="0" smtClean="0">
                <a:solidFill>
                  <a:schemeClr val="tx1"/>
                </a:solidFill>
              </a:rPr>
              <a:t>менен  </a:t>
            </a:r>
            <a:r>
              <a:rPr lang="ky-KG" sz="2400" b="1" i="1" dirty="0">
                <a:solidFill>
                  <a:schemeClr val="tx1"/>
                </a:solidFill>
              </a:rPr>
              <a:t>көп  учурда  адамзат  жашоосунун  мүмкүнчүлүктөрүн  алдын  ала </a:t>
            </a:r>
            <a:r>
              <a:rPr lang="ky-KG" sz="2400" b="1" i="1" dirty="0" smtClean="0">
                <a:solidFill>
                  <a:schemeClr val="tx1"/>
                </a:solidFill>
              </a:rPr>
              <a:t>айтууну  </a:t>
            </a:r>
            <a:r>
              <a:rPr lang="ky-KG" sz="2400" b="1" i="1" dirty="0">
                <a:solidFill>
                  <a:schemeClr val="tx1"/>
                </a:solidFill>
              </a:rPr>
              <a:t>татаалдаштырат.  Ошондуктан  экологиялык  коопсуздукка  атайын </a:t>
            </a:r>
            <a:r>
              <a:rPr lang="ky-KG" sz="2400" b="1" i="1" dirty="0" smtClean="0">
                <a:solidFill>
                  <a:schemeClr val="tx1"/>
                </a:solidFill>
              </a:rPr>
              <a:t>илимдин </a:t>
            </a:r>
            <a:r>
              <a:rPr lang="ky-KG" sz="2400" b="1" i="1" dirty="0">
                <a:solidFill>
                  <a:schemeClr val="tx1"/>
                </a:solidFill>
              </a:rPr>
              <a:t>адистери гана эмес, дүйнө жүзүндөгү жалпы коомчулук абдан </a:t>
            </a:r>
            <a:r>
              <a:rPr lang="ky-KG" sz="2400" b="1" i="1" dirty="0" smtClean="0">
                <a:solidFill>
                  <a:schemeClr val="tx1"/>
                </a:solidFill>
              </a:rPr>
              <a:t>чоң көңүл </a:t>
            </a:r>
            <a:r>
              <a:rPr lang="ky-KG" sz="2400" b="1" i="1" dirty="0">
                <a:solidFill>
                  <a:schemeClr val="tx1"/>
                </a:solidFill>
              </a:rPr>
              <a:t>буруп жатышат. </a:t>
            </a:r>
            <a:endParaRPr lang="ky-KG" sz="2400" b="1" i="1" dirty="0" smtClean="0">
              <a:solidFill>
                <a:schemeClr val="tx1"/>
              </a:solidFill>
            </a:endParaRPr>
          </a:p>
        </p:txBody>
      </p:sp>
    </p:spTree>
    <p:extLst>
      <p:ext uri="{BB962C8B-B14F-4D97-AF65-F5344CB8AC3E}">
        <p14:creationId xmlns:p14="http://schemas.microsoft.com/office/powerpoint/2010/main" xmlns="" val="39509921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Легкий дым">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Flow</Template>
  <TotalTime>3836</TotalTime>
  <Words>1508</Words>
  <Application>Microsoft Office PowerPoint</Application>
  <PresentationFormat>Произвольный</PresentationFormat>
  <Paragraphs>175</Paragraphs>
  <Slides>32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Легкий дым</vt:lpstr>
      <vt:lpstr>чсч</vt:lpstr>
      <vt:lpstr>Слайд 2</vt:lpstr>
      <vt:lpstr>Слайд 3</vt:lpstr>
      <vt:lpstr>Долбоорду жазуу, коргоо боюнча  аткарылган иштер:</vt:lpstr>
      <vt:lpstr>Долбоор бере турган натыйжа:</vt:lpstr>
      <vt:lpstr>ПЛАН:</vt:lpstr>
      <vt:lpstr>Киришүү</vt:lpstr>
      <vt:lpstr>Долбоордун</vt:lpstr>
      <vt:lpstr>Долбоордун актуалдуулугу</vt:lpstr>
      <vt:lpstr>ДОЛБООРДУН ЖАҢЫЧЫЛДЫГЫ</vt:lpstr>
      <vt:lpstr>Слайд 11</vt:lpstr>
      <vt:lpstr>Табият жана көркөм адабият</vt:lpstr>
      <vt:lpstr>Табият жана жазуучулар</vt:lpstr>
      <vt:lpstr>Слайд 14</vt:lpstr>
      <vt:lpstr>Слайд 15</vt:lpstr>
      <vt:lpstr>Слайд 16</vt:lpstr>
      <vt:lpstr>Слайд 17</vt:lpstr>
      <vt:lpstr>Слайд 18</vt:lpstr>
      <vt:lpstr> Окуучулардын экологиялык маданиятын кыргыз адабияты аркылуу  </vt:lpstr>
      <vt:lpstr>Башка өлкөлөрдө</vt:lpstr>
      <vt:lpstr>Өлкөдөгү жагдай</vt:lpstr>
      <vt:lpstr>Экологиялык маданиятты калыптандыруу процесси</vt:lpstr>
      <vt:lpstr>Слайд 23</vt:lpstr>
      <vt:lpstr>Биздин колубуздан эмне келет?</vt:lpstr>
      <vt:lpstr>Слайд 25</vt:lpstr>
      <vt:lpstr>Мектепте...</vt:lpstr>
      <vt:lpstr>Слайд 27</vt:lpstr>
      <vt:lpstr>Корутунду</vt:lpstr>
      <vt:lpstr>Колдонулган адабияттар:</vt:lpstr>
      <vt:lpstr>АНКЕТА</vt:lpstr>
      <vt:lpstr>Слайд 31</vt:lpstr>
      <vt:lpstr>      АННОТАЦИЯ</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«Тил келечеги улуу муундардын чыгармаларында»</dc:title>
  <dc:creator>User</dc:creator>
  <cp:lastModifiedBy>Пользователь</cp:lastModifiedBy>
  <cp:revision>126</cp:revision>
  <dcterms:created xsi:type="dcterms:W3CDTF">2019-09-06T12:46:59Z</dcterms:created>
  <dcterms:modified xsi:type="dcterms:W3CDTF">2020-02-28T11:46:36Z</dcterms:modified>
</cp:coreProperties>
</file>