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87" r:id="rId3"/>
    <p:sldId id="288" r:id="rId4"/>
    <p:sldId id="262" r:id="rId5"/>
    <p:sldId id="335" r:id="rId6"/>
    <p:sldId id="263" r:id="rId7"/>
    <p:sldId id="332" r:id="rId8"/>
    <p:sldId id="334" r:id="rId9"/>
    <p:sldId id="320" r:id="rId10"/>
    <p:sldId id="308" r:id="rId11"/>
    <p:sldId id="256" r:id="rId12"/>
    <p:sldId id="317" r:id="rId13"/>
    <p:sldId id="328" r:id="rId14"/>
    <p:sldId id="310" r:id="rId15"/>
    <p:sldId id="311" r:id="rId16"/>
    <p:sldId id="312" r:id="rId17"/>
    <p:sldId id="313" r:id="rId18"/>
    <p:sldId id="314" r:id="rId19"/>
    <p:sldId id="315" r:id="rId20"/>
    <p:sldId id="323" r:id="rId21"/>
    <p:sldId id="293" r:id="rId22"/>
    <p:sldId id="324" r:id="rId23"/>
    <p:sldId id="327" r:id="rId24"/>
  </p:sldIdLst>
  <p:sldSz cx="9144000" cy="6858000" type="screen4x3"/>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Средний стиль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187" autoAdjust="0"/>
    <p:restoredTop sz="94660"/>
  </p:normalViewPr>
  <p:slideViewPr>
    <p:cSldViewPr>
      <p:cViewPr>
        <p:scale>
          <a:sx n="66" d="100"/>
          <a:sy n="66" d="100"/>
        </p:scale>
        <p:origin x="-1272" y="66"/>
      </p:cViewPr>
      <p:guideLst>
        <p:guide orient="horz" pos="2160"/>
        <p:guide pos="2880"/>
      </p:guideLst>
    </p:cSldViewPr>
  </p:slideViewPr>
  <p:notesTextViewPr>
    <p:cViewPr>
      <p:scale>
        <a:sx n="100" d="100"/>
        <a:sy n="100" d="100"/>
      </p:scale>
      <p:origin x="0" y="0"/>
    </p:cViewPr>
  </p:notesTextViewPr>
  <p:sorterViewPr>
    <p:cViewPr>
      <p:scale>
        <a:sx n="68" d="100"/>
        <a:sy n="68"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_____Microsoft_Office_Excel3.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27"/>
  <c:chart>
    <c:title>
      <c:tx>
        <c:rich>
          <a:bodyPr/>
          <a:lstStyle/>
          <a:p>
            <a:pPr>
              <a:defRPr sz="2400" b="1" cap="none" spc="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defRPr>
            </a:pPr>
            <a:r>
              <a:rPr lang="ru-RU" sz="2400" b="1" cap="none" spc="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№69 </a:t>
            </a:r>
            <a:r>
              <a:rPr lang="ru-RU" sz="2400" b="1" cap="none" spc="0"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ОТКГнын</a:t>
            </a:r>
            <a:r>
              <a:rPr lang="ru-RU" sz="2400" b="1" cap="none" spc="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2400" b="1" cap="none" spc="0"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окуучуларынан</a:t>
            </a:r>
            <a:r>
              <a:rPr lang="ru-RU" sz="2400" b="1" cap="none" spc="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2400" b="1" cap="none" spc="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анкета </a:t>
            </a:r>
          </a:p>
          <a:p>
            <a:pPr>
              <a:defRPr sz="2400" b="1" cap="none" spc="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defRPr>
            </a:pPr>
            <a:r>
              <a:rPr lang="ru-RU" sz="2400" b="1" cap="none" spc="0"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жүргүзгөндө</a:t>
            </a:r>
            <a:r>
              <a:rPr lang="ru-RU" sz="2400" b="1" cap="none" spc="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2400" b="1" cap="none" spc="0"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билген</a:t>
            </a:r>
            <a:r>
              <a:rPr lang="ru-RU" sz="2400" b="1" cap="none" spc="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2400" b="1" cap="none" spc="0"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бөлмө</a:t>
            </a:r>
            <a:r>
              <a:rPr lang="ru-RU" sz="2400" b="1" cap="none" spc="0"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r>
              <a:rPr lang="ru-RU" sz="2400" b="1" cap="none" spc="0"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өсүмдүктөрү</a:t>
            </a:r>
            <a:r>
              <a:rPr lang="ru-RU" sz="2400" b="1" cap="none" spc="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Times New Roman" panose="02020603050405020304" pitchFamily="18" charset="0"/>
                <a:cs typeface="Times New Roman" panose="02020603050405020304" pitchFamily="18" charset="0"/>
              </a:rPr>
              <a:t> </a:t>
            </a:r>
          </a:p>
        </c:rich>
      </c:tx>
      <c:layout>
        <c:manualLayout>
          <c:xMode val="edge"/>
          <c:yMode val="edge"/>
          <c:x val="0.10407479064121185"/>
          <c:y val="4.719512739087194E-4"/>
        </c:manualLayout>
      </c:layout>
    </c:title>
    <c:plotArea>
      <c:layout/>
      <c:barChart>
        <c:barDir val="col"/>
        <c:grouping val="clustered"/>
        <c:ser>
          <c:idx val="0"/>
          <c:order val="0"/>
          <c:tx>
            <c:strRef>
              <c:f>Лист1!$B$1</c:f>
              <c:strCache>
                <c:ptCount val="1"/>
                <c:pt idx="0">
                  <c:v>Бөлмө өсүмдүктөрүн</c:v>
                </c:pt>
              </c:strCache>
            </c:strRef>
          </c:tx>
          <c:dLbls>
            <c:dLbl>
              <c:idx val="0"/>
              <c:layout>
                <c:manualLayout>
                  <c:x val="-1.4501895226368114E-3"/>
                  <c:y val="8.8036145710727973E-2"/>
                </c:manualLayout>
              </c:layout>
              <c:showVal val="1"/>
            </c:dLbl>
            <c:dLbl>
              <c:idx val="1"/>
              <c:layout>
                <c:manualLayout>
                  <c:x val="-1.6042169603639115E-3"/>
                  <c:y val="9.2525788611356227E-2"/>
                </c:manualLayout>
              </c:layout>
              <c:showVal val="1"/>
            </c:dLbl>
            <c:dLbl>
              <c:idx val="2"/>
              <c:layout>
                <c:manualLayout>
                  <c:x val="3.3698801111894452E-3"/>
                  <c:y val="7.7325781348463143E-2"/>
                </c:manualLayout>
              </c:layout>
              <c:showVal val="1"/>
            </c:dLbl>
            <c:dLbl>
              <c:idx val="3"/>
              <c:layout>
                <c:manualLayout>
                  <c:x val="1.0750125986318828E-3"/>
                  <c:y val="8.4238346794608066E-2"/>
                </c:manualLayout>
              </c:layout>
              <c:showVal val="1"/>
            </c:dLbl>
            <c:showVal val="1"/>
          </c:dLbls>
          <c:cat>
            <c:strRef>
              <c:f>Лист1!$A$2:$A$5</c:f>
              <c:strCache>
                <c:ptCount val="4"/>
                <c:pt idx="0">
                  <c:v>Билет</c:v>
                </c:pt>
                <c:pt idx="1">
                  <c:v>Чала билет</c:v>
                </c:pt>
                <c:pt idx="2">
                  <c:v>Аз билет</c:v>
                </c:pt>
                <c:pt idx="3">
                  <c:v>Кызыкпайт</c:v>
                </c:pt>
              </c:strCache>
            </c:strRef>
          </c:cat>
          <c:val>
            <c:numRef>
              <c:f>Лист1!$B$2:$B$5</c:f>
              <c:numCache>
                <c:formatCode>General</c:formatCode>
                <c:ptCount val="4"/>
                <c:pt idx="0">
                  <c:v>10</c:v>
                </c:pt>
                <c:pt idx="1">
                  <c:v>15</c:v>
                </c:pt>
                <c:pt idx="2">
                  <c:v>18</c:v>
                </c:pt>
                <c:pt idx="3">
                  <c:v>7</c:v>
                </c:pt>
              </c:numCache>
            </c:numRef>
          </c:val>
        </c:ser>
        <c:axId val="89516288"/>
        <c:axId val="86065152"/>
      </c:barChart>
      <c:catAx>
        <c:axId val="89516288"/>
        <c:scaling>
          <c:orientation val="minMax"/>
        </c:scaling>
        <c:axPos val="b"/>
        <c:tickLblPos val="nextTo"/>
        <c:txPr>
          <a:bodyPr/>
          <a:lstStyle/>
          <a:p>
            <a:pPr>
              <a:defRPr b="1"/>
            </a:pPr>
            <a:endParaRPr lang="ru-RU"/>
          </a:p>
        </c:txPr>
        <c:crossAx val="86065152"/>
        <c:crosses val="autoZero"/>
        <c:auto val="1"/>
        <c:lblAlgn val="ctr"/>
        <c:lblOffset val="100"/>
      </c:catAx>
      <c:valAx>
        <c:axId val="86065152"/>
        <c:scaling>
          <c:orientation val="minMax"/>
        </c:scaling>
        <c:axPos val="l"/>
        <c:majorGridlines/>
        <c:numFmt formatCode="General" sourceLinked="1"/>
        <c:tickLblPos val="nextTo"/>
        <c:txPr>
          <a:bodyPr/>
          <a:lstStyle/>
          <a:p>
            <a:pPr>
              <a:defRPr b="1"/>
            </a:pPr>
            <a:endParaRPr lang="ru-RU"/>
          </a:p>
        </c:txPr>
        <c:crossAx val="89516288"/>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style val="31"/>
  <c:chart>
    <c:title>
      <c:tx>
        <c:rich>
          <a:bodyPr/>
          <a:lstStyle/>
          <a:p>
            <a:pPr>
              <a:defRPr b="1" cap="all" spc="0">
                <a:ln w="45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defRPr>
            </a:pPr>
            <a:r>
              <a:rPr lang="ru-RU" dirty="0" err="1">
                <a:solidFill>
                  <a:srgbClr val="C00000"/>
                </a:solidFill>
                <a:latin typeface="Times New Roman" panose="02020603050405020304" pitchFamily="18" charset="0"/>
                <a:cs typeface="Times New Roman" panose="02020603050405020304" pitchFamily="18" charset="0"/>
              </a:rPr>
              <a:t>Биздин</a:t>
            </a:r>
            <a:r>
              <a:rPr lang="ru-RU" dirty="0">
                <a:solidFill>
                  <a:srgbClr val="C00000"/>
                </a:solidFill>
                <a:latin typeface="Times New Roman" panose="02020603050405020304" pitchFamily="18" charset="0"/>
                <a:cs typeface="Times New Roman" panose="02020603050405020304" pitchFamily="18" charset="0"/>
              </a:rPr>
              <a:t> </a:t>
            </a:r>
            <a:r>
              <a:rPr lang="ru-RU" dirty="0" err="1">
                <a:solidFill>
                  <a:srgbClr val="C00000"/>
                </a:solidFill>
                <a:latin typeface="Times New Roman" panose="02020603050405020304" pitchFamily="18" charset="0"/>
                <a:cs typeface="Times New Roman" panose="02020603050405020304" pitchFamily="18" charset="0"/>
              </a:rPr>
              <a:t>мектепте</a:t>
            </a:r>
            <a:r>
              <a:rPr lang="ru-RU" dirty="0">
                <a:solidFill>
                  <a:srgbClr val="C00000"/>
                </a:solidFill>
                <a:latin typeface="Times New Roman" panose="02020603050405020304" pitchFamily="18" charset="0"/>
                <a:cs typeface="Times New Roman" panose="02020603050405020304" pitchFamily="18" charset="0"/>
              </a:rPr>
              <a:t>, </a:t>
            </a:r>
            <a:r>
              <a:rPr lang="ru-RU" dirty="0" err="1">
                <a:solidFill>
                  <a:srgbClr val="C00000"/>
                </a:solidFill>
                <a:latin typeface="Times New Roman" panose="02020603050405020304" pitchFamily="18" charset="0"/>
                <a:cs typeface="Times New Roman" panose="02020603050405020304" pitchFamily="18" charset="0"/>
              </a:rPr>
              <a:t>класстарда</a:t>
            </a:r>
            <a:r>
              <a:rPr lang="ru-RU" dirty="0">
                <a:solidFill>
                  <a:srgbClr val="C00000"/>
                </a:solidFill>
                <a:latin typeface="Times New Roman" panose="02020603050405020304" pitchFamily="18" charset="0"/>
                <a:cs typeface="Times New Roman" panose="02020603050405020304" pitchFamily="18" charset="0"/>
              </a:rPr>
              <a:t> </a:t>
            </a:r>
            <a:r>
              <a:rPr lang="ru-RU" dirty="0" err="1">
                <a:solidFill>
                  <a:srgbClr val="C00000"/>
                </a:solidFill>
                <a:latin typeface="Times New Roman" panose="02020603050405020304" pitchFamily="18" charset="0"/>
                <a:cs typeface="Times New Roman" panose="02020603050405020304" pitchFamily="18" charset="0"/>
              </a:rPr>
              <a:t>кайсы</a:t>
            </a:r>
            <a:r>
              <a:rPr lang="ru-RU" dirty="0">
                <a:solidFill>
                  <a:srgbClr val="C00000"/>
                </a:solidFill>
                <a:latin typeface="Times New Roman" panose="02020603050405020304" pitchFamily="18" charset="0"/>
                <a:cs typeface="Times New Roman" panose="02020603050405020304" pitchFamily="18" charset="0"/>
              </a:rPr>
              <a:t> </a:t>
            </a:r>
            <a:r>
              <a:rPr lang="ru-RU" dirty="0" err="1">
                <a:solidFill>
                  <a:srgbClr val="C00000"/>
                </a:solidFill>
                <a:latin typeface="Times New Roman" panose="02020603050405020304" pitchFamily="18" charset="0"/>
                <a:cs typeface="Times New Roman" panose="02020603050405020304" pitchFamily="18" charset="0"/>
              </a:rPr>
              <a:t>бөлмө</a:t>
            </a:r>
            <a:r>
              <a:rPr lang="ru-RU" dirty="0">
                <a:solidFill>
                  <a:srgbClr val="C00000"/>
                </a:solidFill>
                <a:latin typeface="Times New Roman" panose="02020603050405020304" pitchFamily="18" charset="0"/>
                <a:cs typeface="Times New Roman" panose="02020603050405020304" pitchFamily="18" charset="0"/>
              </a:rPr>
              <a:t> </a:t>
            </a:r>
            <a:r>
              <a:rPr lang="ru-RU" dirty="0" err="1">
                <a:solidFill>
                  <a:srgbClr val="C00000"/>
                </a:solidFill>
                <a:latin typeface="Times New Roman" panose="02020603050405020304" pitchFamily="18" charset="0"/>
                <a:cs typeface="Times New Roman" panose="02020603050405020304" pitchFamily="18" charset="0"/>
              </a:rPr>
              <a:t>өсүмдүктөрү</a:t>
            </a:r>
            <a:r>
              <a:rPr lang="ru-RU" dirty="0">
                <a:solidFill>
                  <a:srgbClr val="C00000"/>
                </a:solidFill>
                <a:latin typeface="Times New Roman" panose="02020603050405020304" pitchFamily="18" charset="0"/>
                <a:cs typeface="Times New Roman" panose="02020603050405020304" pitchFamily="18" charset="0"/>
              </a:rPr>
              <a:t> </a:t>
            </a:r>
            <a:r>
              <a:rPr lang="ru-RU" dirty="0" err="1">
                <a:solidFill>
                  <a:srgbClr val="C00000"/>
                </a:solidFill>
                <a:latin typeface="Times New Roman" panose="02020603050405020304" pitchFamily="18" charset="0"/>
                <a:cs typeface="Times New Roman" panose="02020603050405020304" pitchFamily="18" charset="0"/>
              </a:rPr>
              <a:t>көп</a:t>
            </a:r>
            <a:endParaRPr lang="ru-RU" dirty="0">
              <a:solidFill>
                <a:srgbClr val="C00000"/>
              </a:solidFill>
              <a:latin typeface="Times New Roman" panose="02020603050405020304" pitchFamily="18" charset="0"/>
              <a:cs typeface="Times New Roman" panose="02020603050405020304" pitchFamily="18" charset="0"/>
            </a:endParaRPr>
          </a:p>
          <a:p>
            <a:pPr>
              <a:defRPr b="1" cap="all" spc="0">
                <a:ln w="45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defRPr>
            </a:pPr>
            <a:r>
              <a:rPr lang="ru-RU" sz="1400" dirty="0" err="1">
                <a:solidFill>
                  <a:srgbClr val="C00000"/>
                </a:solidFill>
                <a:latin typeface="Times New Roman" panose="02020603050405020304" pitchFamily="18" charset="0"/>
                <a:cs typeface="Times New Roman" panose="02020603050405020304" pitchFamily="18" charset="0"/>
              </a:rPr>
              <a:t>жалпы</a:t>
            </a:r>
            <a:r>
              <a:rPr lang="ru-RU" sz="1400" dirty="0">
                <a:solidFill>
                  <a:srgbClr val="C00000"/>
                </a:solidFill>
                <a:latin typeface="Times New Roman" panose="02020603050405020304" pitchFamily="18" charset="0"/>
                <a:cs typeface="Times New Roman" panose="02020603050405020304" pitchFamily="18" charset="0"/>
              </a:rPr>
              <a:t> 839 г</a:t>
            </a:r>
            <a:r>
              <a:rPr lang="ky-KG" sz="1400" dirty="0">
                <a:solidFill>
                  <a:srgbClr val="C00000"/>
                </a:solidFill>
                <a:latin typeface="Times New Roman" panose="02020603050405020304" pitchFamily="18" charset="0"/>
                <a:cs typeface="Times New Roman" panose="02020603050405020304" pitchFamily="18" charset="0"/>
              </a:rPr>
              <a:t>үл</a:t>
            </a:r>
            <a:endParaRPr lang="ru-RU" sz="1400" dirty="0">
              <a:solidFill>
                <a:srgbClr val="C00000"/>
              </a:solidFill>
              <a:latin typeface="Times New Roman" panose="02020603050405020304" pitchFamily="18" charset="0"/>
              <a:cs typeface="Times New Roman" panose="02020603050405020304" pitchFamily="18" charset="0"/>
            </a:endParaRPr>
          </a:p>
        </c:rich>
      </c:tx>
      <c:layout>
        <c:manualLayout>
          <c:xMode val="edge"/>
          <c:yMode val="edge"/>
          <c:x val="8.0705988140371498E-2"/>
          <c:y val="0"/>
        </c:manualLayout>
      </c:layout>
    </c:title>
    <c:plotArea>
      <c:layout/>
      <c:barChart>
        <c:barDir val="col"/>
        <c:grouping val="clustered"/>
        <c:ser>
          <c:idx val="0"/>
          <c:order val="0"/>
          <c:tx>
            <c:strRef>
              <c:f>Лист1!$B$1</c:f>
              <c:strCache>
                <c:ptCount val="1"/>
                <c:pt idx="0">
                  <c:v>Биздин мектепте, класстарда кайсы бөлмө өсүмдүктөрү көп</c:v>
                </c:pt>
              </c:strCache>
            </c:strRef>
          </c:tx>
          <c:dLbls>
            <c:dLbl>
              <c:idx val="0"/>
              <c:layout/>
              <c:showVal val="1"/>
            </c:dLbl>
            <c:dLbl>
              <c:idx val="1"/>
              <c:layout/>
              <c:showVal val="1"/>
            </c:dLbl>
            <c:dLbl>
              <c:idx val="2"/>
              <c:layout/>
              <c:showVal val="1"/>
            </c:dLbl>
            <c:dLbl>
              <c:idx val="3"/>
              <c:layout/>
              <c:showVal val="1"/>
            </c:dLbl>
            <c:delete val="1"/>
          </c:dLbls>
          <c:cat>
            <c:strRef>
              <c:f>Лист1!$A$2:$A$7</c:f>
              <c:strCache>
                <c:ptCount val="6"/>
                <c:pt idx="0">
                  <c:v>Хлорофитум</c:v>
                </c:pt>
                <c:pt idx="1">
                  <c:v>Герань</c:v>
                </c:pt>
                <c:pt idx="2">
                  <c:v>Сансевиерия</c:v>
                </c:pt>
                <c:pt idx="3">
                  <c:v>Фикус</c:v>
                </c:pt>
                <c:pt idx="4">
                  <c:v>китайская роза</c:v>
                </c:pt>
                <c:pt idx="5">
                  <c:v>ж.б.</c:v>
                </c:pt>
              </c:strCache>
            </c:strRef>
          </c:cat>
          <c:val>
            <c:numRef>
              <c:f>Лист1!$B$2:$B$7</c:f>
              <c:numCache>
                <c:formatCode>General</c:formatCode>
                <c:ptCount val="6"/>
                <c:pt idx="0">
                  <c:v>151</c:v>
                </c:pt>
                <c:pt idx="1">
                  <c:v>62</c:v>
                </c:pt>
                <c:pt idx="2">
                  <c:v>126</c:v>
                </c:pt>
                <c:pt idx="3">
                  <c:v>45</c:v>
                </c:pt>
                <c:pt idx="4">
                  <c:v>20</c:v>
                </c:pt>
                <c:pt idx="5">
                  <c:v>435</c:v>
                </c:pt>
              </c:numCache>
            </c:numRef>
          </c:val>
        </c:ser>
        <c:axId val="98771712"/>
        <c:axId val="98773248"/>
      </c:barChart>
      <c:catAx>
        <c:axId val="98771712"/>
        <c:scaling>
          <c:orientation val="minMax"/>
        </c:scaling>
        <c:axPos val="b"/>
        <c:tickLblPos val="nextTo"/>
        <c:txPr>
          <a:bodyPr/>
          <a:lstStyle/>
          <a:p>
            <a:pPr>
              <a:defRPr b="1">
                <a:latin typeface="Times New Roman" panose="02020603050405020304" pitchFamily="18" charset="0"/>
                <a:cs typeface="Times New Roman" panose="02020603050405020304" pitchFamily="18" charset="0"/>
              </a:defRPr>
            </a:pPr>
            <a:endParaRPr lang="ru-RU"/>
          </a:p>
        </c:txPr>
        <c:crossAx val="98773248"/>
        <c:crosses val="autoZero"/>
        <c:auto val="1"/>
        <c:lblAlgn val="ctr"/>
        <c:lblOffset val="100"/>
      </c:catAx>
      <c:valAx>
        <c:axId val="98773248"/>
        <c:scaling>
          <c:orientation val="minMax"/>
        </c:scaling>
        <c:axPos val="l"/>
        <c:majorGridlines/>
        <c:numFmt formatCode="General" sourceLinked="1"/>
        <c:tickLblPos val="nextTo"/>
        <c:txPr>
          <a:bodyPr/>
          <a:lstStyle/>
          <a:p>
            <a:pPr>
              <a:defRPr b="1"/>
            </a:pPr>
            <a:endParaRPr lang="ru-RU"/>
          </a:p>
        </c:txPr>
        <c:crossAx val="98771712"/>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501047212760723E-2"/>
          <c:y val="0.24339782107834623"/>
          <c:w val="0.95374764377128873"/>
          <c:h val="0.6285270247170105"/>
        </c:manualLayout>
      </c:layout>
      <c:pieChart>
        <c:varyColors val="1"/>
        <c:ser>
          <c:idx val="0"/>
          <c:order val="0"/>
          <c:tx>
            <c:strRef>
              <c:f>Лист1!$B$1</c:f>
              <c:strCache>
                <c:ptCount val="1"/>
                <c:pt idx="0">
                  <c:v>Продажи</c:v>
                </c:pt>
              </c:strCache>
            </c:strRef>
          </c:tx>
          <c:dLbls>
            <c:dLbl>
              <c:idx val="0"/>
              <c:layout>
                <c:manualLayout>
                  <c:x val="-0.10294639146848318"/>
                  <c:y val="7.1971212834332998E-2"/>
                </c:manualLayout>
              </c:layout>
              <c:tx>
                <c:rich>
                  <a:bodyPr/>
                  <a:lstStyle/>
                  <a:p>
                    <a:r>
                      <a:rPr lang="ru-RU" sz="1400" b="1" dirty="0" smtClean="0">
                        <a:solidFill>
                          <a:schemeClr val="bg1"/>
                        </a:solidFill>
                        <a:effectLst>
                          <a:glow rad="228600">
                            <a:schemeClr val="accent1">
                              <a:satMod val="175000"/>
                              <a:alpha val="40000"/>
                            </a:schemeClr>
                          </a:glow>
                        </a:effectLst>
                        <a:latin typeface="Times New Roman" panose="02020603050405020304" pitchFamily="18" charset="0"/>
                        <a:cs typeface="Times New Roman" panose="02020603050405020304" pitchFamily="18" charset="0"/>
                      </a:rPr>
                      <a:t> </a:t>
                    </a:r>
                    <a:r>
                      <a:rPr lang="ru-RU" sz="1400" b="1" dirty="0" err="1">
                        <a:solidFill>
                          <a:schemeClr val="bg1"/>
                        </a:solidFill>
                        <a:effectLst>
                          <a:glow rad="228600">
                            <a:schemeClr val="accent1">
                              <a:satMod val="175000"/>
                              <a:alpha val="40000"/>
                            </a:schemeClr>
                          </a:glow>
                        </a:effectLst>
                        <a:latin typeface="Times New Roman" panose="02020603050405020304" pitchFamily="18" charset="0"/>
                        <a:cs typeface="Times New Roman" panose="02020603050405020304" pitchFamily="18" charset="0"/>
                      </a:rPr>
                      <a:t>хлорофитум</a:t>
                    </a:r>
                    <a:endParaRPr lang="ru-RU" sz="1400" b="1" dirty="0">
                      <a:solidFill>
                        <a:schemeClr val="bg1"/>
                      </a:solidFill>
                      <a:effectLst>
                        <a:glow rad="228600">
                          <a:schemeClr val="accent1">
                            <a:satMod val="175000"/>
                            <a:alpha val="40000"/>
                          </a:schemeClr>
                        </a:glow>
                      </a:effectLst>
                      <a:latin typeface="Times New Roman" panose="02020603050405020304" pitchFamily="18" charset="0"/>
                      <a:cs typeface="Times New Roman" panose="02020603050405020304" pitchFamily="18" charset="0"/>
                    </a:endParaRPr>
                  </a:p>
                </c:rich>
              </c:tx>
              <c:showCatName val="1"/>
              <c:showPercent val="1"/>
            </c:dLbl>
            <c:dLbl>
              <c:idx val="1"/>
              <c:layout>
                <c:manualLayout>
                  <c:x val="-0.13057786106747191"/>
                  <c:y val="4.8191559129975976E-2"/>
                </c:manualLayout>
              </c:layout>
              <c:tx>
                <c:rich>
                  <a:bodyPr/>
                  <a:lstStyle/>
                  <a:p>
                    <a:r>
                      <a:rPr lang="ky-KG" sz="1400" b="1" baseline="0" dirty="0" smtClean="0">
                        <a:solidFill>
                          <a:schemeClr val="bg1"/>
                        </a:solidFill>
                        <a:effectLst>
                          <a:glow rad="228600">
                            <a:schemeClr val="accent1">
                              <a:satMod val="175000"/>
                              <a:alpha val="40000"/>
                            </a:schemeClr>
                          </a:glow>
                        </a:effectLst>
                        <a:latin typeface="Times New Roman" panose="02020603050405020304" pitchFamily="18" charset="0"/>
                        <a:cs typeface="Times New Roman" panose="02020603050405020304" pitchFamily="18" charset="0"/>
                      </a:rPr>
                      <a:t>1 минутада</a:t>
                    </a:r>
                    <a:endParaRPr lang="en-US" sz="1400" b="1" dirty="0">
                      <a:solidFill>
                        <a:schemeClr val="bg1"/>
                      </a:solidFill>
                      <a:effectLst>
                        <a:glow rad="228600">
                          <a:schemeClr val="accent1">
                            <a:satMod val="175000"/>
                            <a:alpha val="40000"/>
                          </a:schemeClr>
                        </a:glow>
                      </a:effectLst>
                      <a:latin typeface="Times New Roman" panose="02020603050405020304" pitchFamily="18" charset="0"/>
                      <a:cs typeface="Times New Roman" panose="02020603050405020304" pitchFamily="18" charset="0"/>
                    </a:endParaRPr>
                  </a:p>
                </c:rich>
              </c:tx>
              <c:showCatName val="1"/>
              <c:showPercent val="1"/>
            </c:dLbl>
            <c:dLbl>
              <c:idx val="2"/>
              <c:layout>
                <c:manualLayout>
                  <c:x val="-0.17347749035180499"/>
                  <c:y val="-9.1552719687966896E-2"/>
                </c:manualLayout>
              </c:layout>
              <c:tx>
                <c:rich>
                  <a:bodyPr/>
                  <a:lstStyle/>
                  <a:p>
                    <a:r>
                      <a:rPr lang="ru-RU" sz="1400" b="1">
                        <a:solidFill>
                          <a:schemeClr val="bg1"/>
                        </a:solidFill>
                        <a:effectLst>
                          <a:glow rad="228600">
                            <a:schemeClr val="accent1">
                              <a:satMod val="175000"/>
                              <a:alpha val="40000"/>
                            </a:schemeClr>
                          </a:glow>
                        </a:effectLst>
                        <a:latin typeface="Times New Roman" panose="02020603050405020304" pitchFamily="18" charset="0"/>
                        <a:cs typeface="Times New Roman" panose="02020603050405020304" pitchFamily="18" charset="0"/>
                      </a:rPr>
                      <a:t>50 мл кычкылтекти бөлүп чыгарат</a:t>
                    </a:r>
                    <a:endParaRPr lang="ru-RU" sz="1400" b="1">
                      <a:solidFill>
                        <a:schemeClr val="bg1"/>
                      </a:solidFill>
                      <a:effectLst>
                        <a:glow rad="228600">
                          <a:schemeClr val="accent1">
                            <a:satMod val="175000"/>
                            <a:alpha val="40000"/>
                          </a:schemeClr>
                        </a:glow>
                      </a:effectLst>
                    </a:endParaRPr>
                  </a:p>
                </c:rich>
              </c:tx>
              <c:showCatName val="1"/>
              <c:showPercent val="1"/>
            </c:dLbl>
            <c:dLbl>
              <c:idx val="3"/>
              <c:layout>
                <c:manualLayout>
                  <c:x val="-6.8622039235953614E-2"/>
                  <c:y val="-9.6122902832008944E-2"/>
                </c:manualLayout>
              </c:layout>
              <c:tx>
                <c:rich>
                  <a:bodyPr/>
                  <a:lstStyle/>
                  <a:p>
                    <a:r>
                      <a:rPr lang="ru-RU" sz="1400" b="1">
                        <a:solidFill>
                          <a:schemeClr val="bg1"/>
                        </a:solidFill>
                        <a:effectLst>
                          <a:glow rad="228600">
                            <a:schemeClr val="accent1">
                              <a:satMod val="175000"/>
                              <a:alpha val="40000"/>
                            </a:schemeClr>
                          </a:glow>
                        </a:effectLst>
                        <a:latin typeface="Times New Roman" panose="02020603050405020304" pitchFamily="18" charset="0"/>
                        <a:cs typeface="Times New Roman" panose="02020603050405020304" pitchFamily="18" charset="0"/>
                      </a:rPr>
                      <a:t>24 саат</a:t>
                    </a:r>
                    <a:endParaRPr lang="ru-RU" sz="1400" b="1">
                      <a:solidFill>
                        <a:schemeClr val="bg1"/>
                      </a:solidFill>
                      <a:effectLst>
                        <a:glow rad="228600">
                          <a:schemeClr val="accent1">
                            <a:satMod val="175000"/>
                            <a:alpha val="40000"/>
                          </a:schemeClr>
                        </a:glow>
                      </a:effectLst>
                    </a:endParaRPr>
                  </a:p>
                </c:rich>
              </c:tx>
              <c:showCatName val="1"/>
              <c:showPercent val="1"/>
            </c:dLbl>
            <c:dLbl>
              <c:idx val="4"/>
              <c:layout>
                <c:manualLayout>
                  <c:x val="0.12381960271509647"/>
                  <c:y val="-0.15135521237425092"/>
                </c:manualLayout>
              </c:layout>
              <c:tx>
                <c:rich>
                  <a:bodyPr/>
                  <a:lstStyle/>
                  <a:p>
                    <a:r>
                      <a:rPr lang="ru-RU" sz="1400" b="1">
                        <a:solidFill>
                          <a:schemeClr val="bg1"/>
                        </a:solidFill>
                        <a:effectLst>
                          <a:glow rad="228600">
                            <a:schemeClr val="accent1">
                              <a:satMod val="175000"/>
                              <a:alpha val="40000"/>
                            </a:schemeClr>
                          </a:glow>
                        </a:effectLst>
                        <a:latin typeface="Times New Roman" panose="02020603050405020304" pitchFamily="18" charset="0"/>
                        <a:cs typeface="Times New Roman" panose="02020603050405020304" pitchFamily="18" charset="0"/>
                      </a:rPr>
                      <a:t>1200мл кычкылтекти дем алат
</a:t>
                    </a:r>
                    <a:endParaRPr lang="ru-RU" sz="1400" b="1">
                      <a:solidFill>
                        <a:schemeClr val="bg1"/>
                      </a:solidFill>
                      <a:effectLst>
                        <a:glow rad="228600">
                          <a:schemeClr val="accent1">
                            <a:satMod val="175000"/>
                            <a:alpha val="40000"/>
                          </a:schemeClr>
                        </a:glow>
                      </a:effectLst>
                    </a:endParaRPr>
                  </a:p>
                </c:rich>
              </c:tx>
              <c:showCatName val="1"/>
              <c:showPercent val="1"/>
            </c:dLbl>
            <c:dLbl>
              <c:idx val="5"/>
              <c:layout>
                <c:manualLayout>
                  <c:x val="0.19415551049883337"/>
                  <c:y val="-7.9217044311595333E-2"/>
                </c:manualLayout>
              </c:layout>
              <c:tx>
                <c:rich>
                  <a:bodyPr/>
                  <a:lstStyle/>
                  <a:p>
                    <a:r>
                      <a:rPr lang="ru-RU" sz="1400" b="1" dirty="0" err="1">
                        <a:solidFill>
                          <a:schemeClr val="bg1"/>
                        </a:solidFill>
                        <a:effectLst>
                          <a:glow rad="228600">
                            <a:schemeClr val="accent1">
                              <a:satMod val="175000"/>
                              <a:alpha val="40000"/>
                            </a:schemeClr>
                          </a:glow>
                        </a:effectLst>
                        <a:latin typeface="Times New Roman" panose="02020603050405020304" pitchFamily="18" charset="0"/>
                        <a:cs typeface="Times New Roman" panose="02020603050405020304" pitchFamily="18" charset="0"/>
                      </a:rPr>
                      <a:t>эгерде</a:t>
                    </a:r>
                    <a:r>
                      <a:rPr lang="ru-RU" sz="1400" b="1" dirty="0">
                        <a:solidFill>
                          <a:schemeClr val="bg1"/>
                        </a:solidFill>
                        <a:effectLst>
                          <a:glow rad="228600">
                            <a:schemeClr val="accent1">
                              <a:satMod val="175000"/>
                              <a:alpha val="40000"/>
                            </a:schemeClr>
                          </a:glow>
                        </a:effectLst>
                        <a:latin typeface="Times New Roman" panose="02020603050405020304" pitchFamily="18" charset="0"/>
                        <a:cs typeface="Times New Roman" panose="02020603050405020304" pitchFamily="18" charset="0"/>
                      </a:rPr>
                      <a:t> </a:t>
                    </a:r>
                    <a:r>
                      <a:rPr lang="ru-RU" sz="1400" b="1" dirty="0" err="1" smtClean="0">
                        <a:solidFill>
                          <a:schemeClr val="bg1"/>
                        </a:solidFill>
                        <a:effectLst>
                          <a:glow rad="228600">
                            <a:schemeClr val="accent1">
                              <a:satMod val="175000"/>
                              <a:alpha val="40000"/>
                            </a:schemeClr>
                          </a:glow>
                        </a:effectLst>
                        <a:latin typeface="Times New Roman" panose="02020603050405020304" pitchFamily="18" charset="0"/>
                        <a:cs typeface="Times New Roman" panose="02020603050405020304" pitchFamily="18" charset="0"/>
                      </a:rPr>
                      <a:t>өсүмдуктө</a:t>
                    </a:r>
                    <a:endParaRPr lang="ru-RU" sz="1400" b="1" dirty="0">
                      <a:solidFill>
                        <a:schemeClr val="bg1"/>
                      </a:solidFill>
                      <a:effectLst>
                        <a:glow rad="228600">
                          <a:schemeClr val="accent1">
                            <a:satMod val="175000"/>
                            <a:alpha val="40000"/>
                          </a:schemeClr>
                        </a:glow>
                      </a:effectLst>
                      <a:latin typeface="Times New Roman" panose="02020603050405020304" pitchFamily="18" charset="0"/>
                      <a:cs typeface="Times New Roman" panose="02020603050405020304" pitchFamily="18" charset="0"/>
                    </a:endParaRPr>
                  </a:p>
                  <a:p>
                    <a:r>
                      <a:rPr lang="ru-RU" sz="1400" b="1" dirty="0">
                        <a:solidFill>
                          <a:schemeClr val="bg1"/>
                        </a:solidFill>
                        <a:effectLst>
                          <a:glow rad="228600">
                            <a:schemeClr val="accent1">
                              <a:satMod val="175000"/>
                              <a:alpha val="40000"/>
                            </a:schemeClr>
                          </a:glow>
                        </a:effectLst>
                        <a:latin typeface="Times New Roman" panose="02020603050405020304" pitchFamily="18" charset="0"/>
                        <a:cs typeface="Times New Roman" panose="02020603050405020304" pitchFamily="18" charset="0"/>
                      </a:rPr>
                      <a:t>40 </a:t>
                    </a:r>
                    <a:r>
                      <a:rPr lang="ru-RU" sz="1400" b="1" dirty="0" err="1">
                        <a:solidFill>
                          <a:schemeClr val="bg1"/>
                        </a:solidFill>
                        <a:effectLst>
                          <a:glow rad="228600">
                            <a:schemeClr val="accent1">
                              <a:satMod val="175000"/>
                              <a:alpha val="40000"/>
                            </a:schemeClr>
                          </a:glow>
                        </a:effectLst>
                        <a:latin typeface="Times New Roman" panose="02020603050405020304" pitchFamily="18" charset="0"/>
                        <a:cs typeface="Times New Roman" panose="02020603050405020304" pitchFamily="18" charset="0"/>
                      </a:rPr>
                      <a:t>жалбырагы</a:t>
                    </a:r>
                    <a:r>
                      <a:rPr lang="ru-RU" sz="1400" b="1" dirty="0">
                        <a:solidFill>
                          <a:schemeClr val="bg1"/>
                        </a:solidFill>
                        <a:effectLst>
                          <a:glow rad="228600">
                            <a:schemeClr val="accent1">
                              <a:satMod val="175000"/>
                              <a:alpha val="40000"/>
                            </a:schemeClr>
                          </a:glow>
                        </a:effectLst>
                        <a:latin typeface="Times New Roman" panose="02020603050405020304" pitchFamily="18" charset="0"/>
                        <a:cs typeface="Times New Roman" panose="02020603050405020304" pitchFamily="18" charset="0"/>
                      </a:rPr>
                      <a:t> </a:t>
                    </a:r>
                    <a:r>
                      <a:rPr lang="ru-RU" sz="1400" b="1" dirty="0" smtClean="0">
                        <a:solidFill>
                          <a:schemeClr val="bg1"/>
                        </a:solidFill>
                        <a:effectLst>
                          <a:glow rad="228600">
                            <a:schemeClr val="accent1">
                              <a:satMod val="175000"/>
                              <a:alpha val="40000"/>
                            </a:schemeClr>
                          </a:glow>
                        </a:effectLst>
                        <a:latin typeface="Times New Roman" panose="02020603050405020304" pitchFamily="18" charset="0"/>
                        <a:cs typeface="Times New Roman" panose="02020603050405020304" pitchFamily="18" charset="0"/>
                      </a:rPr>
                      <a:t>бар </a:t>
                    </a:r>
                    <a:r>
                      <a:rPr lang="ru-RU" sz="1400" b="1" dirty="0" err="1" smtClean="0">
                        <a:solidFill>
                          <a:schemeClr val="bg1"/>
                        </a:solidFill>
                        <a:effectLst>
                          <a:glow rad="228600">
                            <a:schemeClr val="accent1">
                              <a:satMod val="175000"/>
                              <a:alpha val="40000"/>
                            </a:schemeClr>
                          </a:glow>
                        </a:effectLst>
                        <a:latin typeface="Times New Roman" panose="02020603050405020304" pitchFamily="18" charset="0"/>
                        <a:cs typeface="Times New Roman" panose="02020603050405020304" pitchFamily="18" charset="0"/>
                      </a:rPr>
                      <a:t>болсо</a:t>
                    </a:r>
                    <a:endParaRPr lang="ru-RU" sz="1400" b="1" dirty="0">
                      <a:solidFill>
                        <a:schemeClr val="bg1"/>
                      </a:solidFill>
                      <a:effectLst>
                        <a:glow rad="228600">
                          <a:schemeClr val="accent1">
                            <a:satMod val="175000"/>
                            <a:alpha val="40000"/>
                          </a:schemeClr>
                        </a:glow>
                      </a:effectLst>
                      <a:latin typeface="Times New Roman" panose="02020603050405020304" pitchFamily="18" charset="0"/>
                      <a:cs typeface="Times New Roman" panose="02020603050405020304" pitchFamily="18" charset="0"/>
                    </a:endParaRPr>
                  </a:p>
                </c:rich>
              </c:tx>
              <c:showCatName val="1"/>
              <c:showPercent val="1"/>
            </c:dLbl>
            <c:dLbl>
              <c:idx val="6"/>
              <c:layout>
                <c:manualLayout>
                  <c:x val="0.1954020653344555"/>
                  <c:y val="8.4867141497598261E-2"/>
                </c:manualLayout>
              </c:layout>
              <c:tx>
                <c:rich>
                  <a:bodyPr/>
                  <a:lstStyle/>
                  <a:p>
                    <a:r>
                      <a:rPr lang="ru-RU" sz="1400" b="1">
                        <a:solidFill>
                          <a:schemeClr val="bg1"/>
                        </a:solidFill>
                        <a:effectLst>
                          <a:glow rad="228600">
                            <a:schemeClr val="accent1">
                              <a:satMod val="175000"/>
                              <a:alpha val="40000"/>
                            </a:schemeClr>
                          </a:glow>
                        </a:effectLst>
                        <a:latin typeface="Times New Roman" panose="02020603050405020304" pitchFamily="18" charset="0"/>
                        <a:cs typeface="Times New Roman" panose="02020603050405020304" pitchFamily="18" charset="0"/>
                      </a:rPr>
                      <a:t>4 кишиге бир карапа гүл керек
</a:t>
                    </a:r>
                    <a:endParaRPr lang="ru-RU" sz="1400" b="1">
                      <a:solidFill>
                        <a:schemeClr val="bg1"/>
                      </a:solidFill>
                      <a:effectLst>
                        <a:glow rad="228600">
                          <a:schemeClr val="accent1">
                            <a:satMod val="175000"/>
                            <a:alpha val="40000"/>
                          </a:schemeClr>
                        </a:glow>
                      </a:effectLst>
                    </a:endParaRPr>
                  </a:p>
                </c:rich>
              </c:tx>
              <c:showCatName val="1"/>
              <c:showPercent val="1"/>
            </c:dLbl>
            <c:dLbl>
              <c:idx val="7"/>
              <c:delete val="1"/>
            </c:dLbl>
            <c:txPr>
              <a:bodyPr/>
              <a:lstStyle/>
              <a:p>
                <a:pPr>
                  <a:defRPr sz="1400" b="1">
                    <a:solidFill>
                      <a:schemeClr val="bg1"/>
                    </a:solidFill>
                    <a:effectLst>
                      <a:glow rad="228600">
                        <a:schemeClr val="accent1">
                          <a:satMod val="175000"/>
                          <a:alpha val="40000"/>
                        </a:schemeClr>
                      </a:glow>
                    </a:effectLst>
                    <a:latin typeface="Times New Roman" panose="02020603050405020304" pitchFamily="18" charset="0"/>
                    <a:cs typeface="Times New Roman" panose="02020603050405020304" pitchFamily="18" charset="0"/>
                  </a:defRPr>
                </a:pPr>
                <a:endParaRPr lang="ru-RU"/>
              </a:p>
            </c:txPr>
            <c:showCatName val="1"/>
            <c:showPercent val="1"/>
            <c:showLeaderLines val="1"/>
          </c:dLbls>
          <c:cat>
            <c:strRef>
              <c:f>Лист1!$A$2:$A$9</c:f>
              <c:strCache>
                <c:ptCount val="8"/>
                <c:pt idx="0">
                  <c:v>Өсүмдүк хлорофитум</c:v>
                </c:pt>
                <c:pt idx="1">
                  <c:v>60</c:v>
                </c:pt>
                <c:pt idx="2">
                  <c:v>50 мл кычкылтекти бөлүп чыгарат</c:v>
                </c:pt>
                <c:pt idx="3">
                  <c:v>24 саат</c:v>
                </c:pt>
                <c:pt idx="4">
                  <c:v>1200мл кычкылтекти дем алат</c:v>
                </c:pt>
                <c:pt idx="5">
                  <c:v>эгерде өсүмдүктүн 40 жалбырагы болсо</c:v>
                </c:pt>
                <c:pt idx="6">
                  <c:v>4 кишиге бир карапа гүл керек</c:v>
                </c:pt>
                <c:pt idx="7">
                  <c:v>Адам</c:v>
                </c:pt>
              </c:strCache>
            </c:strRef>
          </c:cat>
          <c:val>
            <c:numRef>
              <c:f>Лист1!$B$2:$B$9</c:f>
              <c:numCache>
                <c:formatCode>General</c:formatCode>
                <c:ptCount val="8"/>
                <c:pt idx="0">
                  <c:v>1</c:v>
                </c:pt>
                <c:pt idx="1">
                  <c:v>1</c:v>
                </c:pt>
                <c:pt idx="2">
                  <c:v>1</c:v>
                </c:pt>
                <c:pt idx="3">
                  <c:v>1</c:v>
                </c:pt>
                <c:pt idx="4">
                  <c:v>1</c:v>
                </c:pt>
                <c:pt idx="5">
                  <c:v>1</c:v>
                </c:pt>
                <c:pt idx="6">
                  <c:v>1</c:v>
                </c:pt>
                <c:pt idx="7">
                  <c:v>1</c:v>
                </c:pt>
              </c:numCache>
            </c:numRef>
          </c:val>
        </c:ser>
        <c:dLbls>
          <c:showCatName val="1"/>
          <c:showPercent val="1"/>
        </c:dLbls>
        <c:firstSliceAng val="0"/>
      </c:pieChart>
    </c:plotArea>
    <c:plotVisOnly val="1"/>
    <c:dispBlanksAs val="zero"/>
  </c:chart>
  <c:externalData r:id="rId2"/>
  <c:userShapes r:id="rId3"/>
</c:chartSpace>
</file>

<file path=ppt/drawings/_rels/drawing1.xml.rels><?xml version="1.0" encoding="UTF-8" standalone="yes"?>
<Relationships xmlns="http://schemas.openxmlformats.org/package/2006/relationships"><Relationship Id="rId1" Type="http://schemas.openxmlformats.org/officeDocument/2006/relationships/image" Target="../media/image36.png"/></Relationships>
</file>

<file path=ppt/drawings/drawing1.xml><?xml version="1.0" encoding="utf-8"?>
<c:userShapes xmlns:c="http://schemas.openxmlformats.org/drawingml/2006/chart">
  <cdr:relSizeAnchor xmlns:cdr="http://schemas.openxmlformats.org/drawingml/2006/chartDrawing">
    <cdr:from>
      <cdr:x>0.51702</cdr:x>
      <cdr:y>0.34557</cdr:y>
    </cdr:from>
    <cdr:to>
      <cdr:x>0.60199</cdr:x>
      <cdr:y>0.43126</cdr:y>
    </cdr:to>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173614" y="2452832"/>
          <a:ext cx="685920" cy="608224"/>
        </a:xfrm>
        <a:prstGeom xmlns:a="http://schemas.openxmlformats.org/drawingml/2006/main" prst="rect">
          <a:avLst/>
        </a:prstGeom>
      </cdr:spPr>
    </cdr:pic>
  </cdr:relSizeAnchor>
  <cdr:relSizeAnchor xmlns:cdr="http://schemas.openxmlformats.org/drawingml/2006/chartDrawing">
    <cdr:from>
      <cdr:x>0.86215</cdr:x>
      <cdr:y>0.14428</cdr:y>
    </cdr:from>
    <cdr:to>
      <cdr:x>0.97542</cdr:x>
      <cdr:y>0.2731</cdr:y>
    </cdr:to>
    <cdr:sp macro="" textlink="">
      <cdr:nvSpPr>
        <cdr:cNvPr id="3" name="TextBox 2"/>
        <cdr:cNvSpPr txBox="1"/>
      </cdr:nvSpPr>
      <cdr:spPr>
        <a:xfrm xmlns:a="http://schemas.openxmlformats.org/drawingml/2006/main">
          <a:off x="6959696" y="1024072"/>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0.871</cdr:x>
      <cdr:y>0.10402</cdr:y>
    </cdr:from>
    <cdr:to>
      <cdr:x>0.98427</cdr:x>
      <cdr:y>0.23284</cdr:y>
    </cdr:to>
    <cdr:sp macro="" textlink="">
      <cdr:nvSpPr>
        <cdr:cNvPr id="4" name="TextBox 3"/>
        <cdr:cNvSpPr txBox="1"/>
      </cdr:nvSpPr>
      <cdr:spPr>
        <a:xfrm xmlns:a="http://schemas.openxmlformats.org/drawingml/2006/main">
          <a:off x="7031134" y="73832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0.85841</cdr:x>
      <cdr:y>0.11071</cdr:y>
    </cdr:from>
    <cdr:to>
      <cdr:x>0.97168</cdr:x>
      <cdr:y>0.23954</cdr:y>
    </cdr:to>
    <cdr:sp macro="" textlink="">
      <cdr:nvSpPr>
        <cdr:cNvPr id="5" name="TextBox 4"/>
        <cdr:cNvSpPr txBox="1"/>
      </cdr:nvSpPr>
      <cdr:spPr>
        <a:xfrm xmlns:a="http://schemas.openxmlformats.org/drawingml/2006/main">
          <a:off x="6929486" y="785818"/>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ky-KG" sz="1800" b="1" dirty="0"/>
            <a:t>?</a:t>
          </a:r>
          <a:endParaRPr lang="ru-RU" sz="1800" b="1"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9016D7D-5191-4C3D-B9DD-1A7935276CD6}" type="datetimeFigureOut">
              <a:rPr lang="ru-RU" smtClean="0"/>
              <a:pPr/>
              <a:t>28.02.2020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FC654C9A-943C-4935-8989-225413E73DB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9016D7D-5191-4C3D-B9DD-1A7935276CD6}" type="datetimeFigureOut">
              <a:rPr lang="ru-RU" smtClean="0"/>
              <a:pPr/>
              <a:t>28.02.2020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654C9A-943C-4935-8989-225413E73DB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9016D7D-5191-4C3D-B9DD-1A7935276CD6}" type="datetimeFigureOut">
              <a:rPr lang="ru-RU" smtClean="0"/>
              <a:pPr/>
              <a:t>28.02.2020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654C9A-943C-4935-8989-225413E73DB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9016D7D-5191-4C3D-B9DD-1A7935276CD6}" type="datetimeFigureOut">
              <a:rPr lang="ru-RU" smtClean="0"/>
              <a:pPr/>
              <a:t>28.02.2020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654C9A-943C-4935-8989-225413E73DB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9016D7D-5191-4C3D-B9DD-1A7935276CD6}" type="datetimeFigureOut">
              <a:rPr lang="ru-RU" smtClean="0"/>
              <a:pPr/>
              <a:t>28.02.2020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654C9A-943C-4935-8989-225413E73DB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9016D7D-5191-4C3D-B9DD-1A7935276CD6}" type="datetimeFigureOut">
              <a:rPr lang="ru-RU" smtClean="0"/>
              <a:pPr/>
              <a:t>28.02.2020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654C9A-943C-4935-8989-225413E73DB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9016D7D-5191-4C3D-B9DD-1A7935276CD6}" type="datetimeFigureOut">
              <a:rPr lang="ru-RU" smtClean="0"/>
              <a:pPr/>
              <a:t>28.02.2020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C654C9A-943C-4935-8989-225413E73DB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9016D7D-5191-4C3D-B9DD-1A7935276CD6}" type="datetimeFigureOut">
              <a:rPr lang="ru-RU" smtClean="0"/>
              <a:pPr/>
              <a:t>28.02.2020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C654C9A-943C-4935-8989-225413E73DB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9016D7D-5191-4C3D-B9DD-1A7935276CD6}" type="datetimeFigureOut">
              <a:rPr lang="ru-RU" smtClean="0"/>
              <a:pPr/>
              <a:t>28.02.2020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C654C9A-943C-4935-8989-225413E73DB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9016D7D-5191-4C3D-B9DD-1A7935276CD6}" type="datetimeFigureOut">
              <a:rPr lang="ru-RU" smtClean="0"/>
              <a:pPr/>
              <a:t>28.02.2020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654C9A-943C-4935-8989-225413E73DB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9016D7D-5191-4C3D-B9DD-1A7935276CD6}" type="datetimeFigureOut">
              <a:rPr lang="ru-RU" smtClean="0"/>
              <a:pPr/>
              <a:t>28.02.2020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FC654C9A-943C-4935-8989-225413E73DBC}"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9016D7D-5191-4C3D-B9DD-1A7935276CD6}" type="datetimeFigureOut">
              <a:rPr lang="ru-RU" smtClean="0"/>
              <a:pPr/>
              <a:t>28.02.2020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C654C9A-943C-4935-8989-225413E73DBC}"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7.pn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00108"/>
          </a:xfrm>
        </p:spPr>
        <p:txBody>
          <a:bodyPr>
            <a:normAutofit/>
          </a:bodyPr>
          <a:lstStyle/>
          <a:p>
            <a:pPr algn="ctr"/>
            <a:r>
              <a:rPr lang="ru-RU" sz="2400" dirty="0" smtClean="0"/>
              <a:t>Бишкек </a:t>
            </a:r>
            <a:r>
              <a:rPr lang="ru-RU" sz="2400" dirty="0" err="1" smtClean="0"/>
              <a:t>шаарындагы</a:t>
            </a:r>
            <a:r>
              <a:rPr lang="ru-RU" sz="2400" dirty="0" smtClean="0"/>
              <a:t> </a:t>
            </a:r>
            <a:r>
              <a:rPr lang="ru-RU" sz="2400" dirty="0" err="1" smtClean="0"/>
              <a:t>Т.Сатылганов</a:t>
            </a:r>
            <a:r>
              <a:rPr lang="ru-RU" sz="2400" dirty="0" smtClean="0"/>
              <a:t> </a:t>
            </a:r>
            <a:r>
              <a:rPr lang="ru-RU" sz="2400" dirty="0" err="1" smtClean="0"/>
              <a:t>атындагы</a:t>
            </a:r>
            <a:r>
              <a:rPr lang="ru-RU" sz="2400" dirty="0" smtClean="0"/>
              <a:t> №69 </a:t>
            </a:r>
            <a:r>
              <a:rPr lang="ru-RU" sz="2400" dirty="0" err="1" smtClean="0"/>
              <a:t>окуу-тарбия</a:t>
            </a:r>
            <a:r>
              <a:rPr lang="ru-RU" sz="2400" dirty="0" smtClean="0"/>
              <a:t> </a:t>
            </a:r>
            <a:r>
              <a:rPr lang="ru-RU" sz="2400" dirty="0" err="1" smtClean="0"/>
              <a:t>комплекс-гимназиясы</a:t>
            </a:r>
            <a:endParaRPr lang="ru-RU" sz="2400" dirty="0"/>
          </a:p>
        </p:txBody>
      </p:sp>
      <p:sp>
        <p:nvSpPr>
          <p:cNvPr id="3" name="Содержимое 2"/>
          <p:cNvSpPr>
            <a:spLocks noGrp="1"/>
          </p:cNvSpPr>
          <p:nvPr>
            <p:ph idx="1"/>
          </p:nvPr>
        </p:nvSpPr>
        <p:spPr>
          <a:xfrm>
            <a:off x="457200" y="1142984"/>
            <a:ext cx="8229600" cy="5143535"/>
          </a:xfrm>
        </p:spPr>
        <p:txBody>
          <a:bodyPr>
            <a:normAutofit/>
          </a:bodyPr>
          <a:lstStyle/>
          <a:p>
            <a:pPr algn="ctr">
              <a:buNone/>
            </a:pPr>
            <a:r>
              <a:rPr lang="ru-RU" sz="4800" b="1" dirty="0" err="1" smtClean="0">
                <a:solidFill>
                  <a:srgbClr val="FF0000"/>
                </a:solidFill>
              </a:rPr>
              <a:t>«</a:t>
            </a:r>
            <a:r>
              <a:rPr lang="ru-RU" sz="4800" b="1" dirty="0" err="1" smtClean="0">
                <a:solidFill>
                  <a:srgbClr val="FF0000"/>
                </a:solidFill>
                <a:latin typeface="Times New Roman" pitchFamily="18" charset="0"/>
                <a:cs typeface="Times New Roman" pitchFamily="18" charset="0"/>
              </a:rPr>
              <a:t>Бөлмө өсүмдүктөрү-биздин  турмушта</a:t>
            </a:r>
            <a:r>
              <a:rPr lang="ru-RU" sz="4800" b="1" dirty="0" smtClean="0">
                <a:solidFill>
                  <a:srgbClr val="FF0000"/>
                </a:solidFill>
                <a:latin typeface="Times New Roman" pitchFamily="18" charset="0"/>
                <a:cs typeface="Times New Roman" pitchFamily="18" charset="0"/>
              </a:rPr>
              <a:t> »</a:t>
            </a:r>
          </a:p>
          <a:p>
            <a:pPr algn="ctr">
              <a:buNone/>
            </a:pPr>
            <a:r>
              <a:rPr lang="ky-KG" sz="2400" b="1" dirty="0" smtClean="0">
                <a:latin typeface="Times New Roman" pitchFamily="18" charset="0"/>
                <a:cs typeface="Times New Roman" pitchFamily="18" charset="0"/>
              </a:rPr>
              <a:t>Долбоорду   жазгандар:</a:t>
            </a:r>
          </a:p>
          <a:p>
            <a:pPr algn="ctr">
              <a:buNone/>
            </a:pPr>
            <a:r>
              <a:rPr lang="ky-KG" sz="2400" b="1" dirty="0" smtClean="0">
                <a:latin typeface="Times New Roman" pitchFamily="18" charset="0"/>
                <a:cs typeface="Times New Roman" pitchFamily="18" charset="0"/>
              </a:rPr>
              <a:t>8-а класс</a:t>
            </a:r>
          </a:p>
          <a:p>
            <a:pPr algn="ctr">
              <a:buNone/>
            </a:pP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Ишенбекова</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Айчүрөк</a:t>
            </a:r>
            <a:endParaRPr lang="ru-RU" sz="2400" b="1" dirty="0" smtClean="0">
              <a:latin typeface="Times New Roman" pitchFamily="18" charset="0"/>
              <a:cs typeface="Times New Roman" pitchFamily="18" charset="0"/>
            </a:endParaRPr>
          </a:p>
          <a:p>
            <a:pPr algn="ctr">
              <a:buNone/>
            </a:pPr>
            <a:r>
              <a:rPr lang="ky-KG" sz="2400" b="1" dirty="0" smtClean="0">
                <a:latin typeface="Times New Roman" pitchFamily="18" charset="0"/>
                <a:cs typeface="Times New Roman" pitchFamily="18" charset="0"/>
              </a:rPr>
              <a:t>Темирбаева   Бермет</a:t>
            </a:r>
            <a:endParaRPr lang="ru-RU" sz="2400" b="1" dirty="0" smtClean="0">
              <a:latin typeface="Times New Roman" pitchFamily="18" charset="0"/>
              <a:cs typeface="Times New Roman" pitchFamily="18" charset="0"/>
            </a:endParaRPr>
          </a:p>
          <a:p>
            <a:pPr algn="ctr">
              <a:buNone/>
            </a:pPr>
            <a:r>
              <a:rPr lang="ky-KG" sz="2400" b="1" dirty="0" smtClean="0">
                <a:latin typeface="Times New Roman" pitchFamily="18" charset="0"/>
                <a:cs typeface="Times New Roman" pitchFamily="18" charset="0"/>
              </a:rPr>
              <a:t>Долбоордун  жетекчиси:Токтомамбетова Аймира </a:t>
            </a:r>
          </a:p>
          <a:p>
            <a:pPr algn="ctr">
              <a:buNone/>
            </a:pPr>
            <a:endParaRPr lang="ky-KG" sz="2400" b="1" dirty="0" smtClean="0">
              <a:latin typeface="Times New Roman" pitchFamily="18" charset="0"/>
              <a:cs typeface="Times New Roman" pitchFamily="18" charset="0"/>
            </a:endParaRPr>
          </a:p>
        </p:txBody>
      </p:sp>
      <p:sp>
        <p:nvSpPr>
          <p:cNvPr id="4" name="Заголовок 1"/>
          <p:cNvSpPr>
            <a:spLocks noGrp="1"/>
          </p:cNvSpPr>
          <p:nvPr/>
        </p:nvSpPr>
        <p:spPr>
          <a:xfrm>
            <a:off x="457200" y="2857500"/>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421854472"/>
              </p:ext>
            </p:extLst>
          </p:nvPr>
        </p:nvGraphicFramePr>
        <p:xfrm>
          <a:off x="457200" y="764705"/>
          <a:ext cx="8435280" cy="55598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793072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3691" y="-87086"/>
            <a:ext cx="8640960" cy="1612776"/>
          </a:xfrm>
        </p:spPr>
        <p:txBody>
          <a:bodyPr>
            <a:normAutofit/>
          </a:bodyPr>
          <a:lstStyle/>
          <a:p>
            <a:pPr algn="ctr"/>
            <a:r>
              <a:rPr lang="ky-KG" sz="3600" dirty="0" smtClean="0">
                <a:solidFill>
                  <a:srgbClr val="C00000"/>
                </a:solidFill>
                <a:latin typeface="Times New Roman" pitchFamily="18" charset="0"/>
                <a:cs typeface="Times New Roman" pitchFamily="18" charset="0"/>
              </a:rPr>
              <a:t>Бөлмө  өсүмдүктөрүнүн пайдалуу жана  зыяндуу жактары</a:t>
            </a:r>
            <a:r>
              <a:rPr lang="ky-KG" sz="3600" dirty="0" smtClean="0">
                <a:solidFill>
                  <a:srgbClr val="C00000"/>
                </a:solidFill>
              </a:rPr>
              <a:t>.</a:t>
            </a:r>
            <a:endParaRPr lang="ru-RU" sz="3600" dirty="0">
              <a:solidFill>
                <a:srgbClr val="C00000"/>
              </a:solidFill>
            </a:endParaRPr>
          </a:p>
        </p:txBody>
      </p:sp>
      <p:pic>
        <p:nvPicPr>
          <p:cNvPr id="1026" name="Picture 2" descr="Картинки по запросу &quot;комнатные растения&quo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44848" y="1700808"/>
            <a:ext cx="8208912" cy="446449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2657248721"/>
              </p:ext>
            </p:extLst>
          </p:nvPr>
        </p:nvGraphicFramePr>
        <p:xfrm>
          <a:off x="457200" y="836713"/>
          <a:ext cx="8229600" cy="5487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123218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3101910241"/>
              </p:ext>
            </p:extLst>
          </p:nvPr>
        </p:nvGraphicFramePr>
        <p:xfrm>
          <a:off x="225189" y="1405720"/>
          <a:ext cx="8465024" cy="4707587"/>
        </p:xfrm>
        <a:graphic>
          <a:graphicData uri="http://schemas.openxmlformats.org/drawingml/2006/table">
            <a:tbl>
              <a:tblPr firstRow="1" bandRow="1">
                <a:tableStyleId>{5C22544A-7EE6-4342-B048-85BDC9FD1C3A}</a:tableStyleId>
              </a:tblPr>
              <a:tblGrid>
                <a:gridCol w="2116256">
                  <a:extLst>
                    <a:ext uri="{9D8B030D-6E8A-4147-A177-3AD203B41FA5}">
                      <a16:colId xmlns="" xmlns:a16="http://schemas.microsoft.com/office/drawing/2014/main" val="385700601"/>
                    </a:ext>
                  </a:extLst>
                </a:gridCol>
                <a:gridCol w="2116256">
                  <a:extLst>
                    <a:ext uri="{9D8B030D-6E8A-4147-A177-3AD203B41FA5}">
                      <a16:colId xmlns="" xmlns:a16="http://schemas.microsoft.com/office/drawing/2014/main" val="1897763343"/>
                    </a:ext>
                  </a:extLst>
                </a:gridCol>
                <a:gridCol w="2116256">
                  <a:extLst>
                    <a:ext uri="{9D8B030D-6E8A-4147-A177-3AD203B41FA5}">
                      <a16:colId xmlns="" xmlns:a16="http://schemas.microsoft.com/office/drawing/2014/main" val="4106674419"/>
                    </a:ext>
                  </a:extLst>
                </a:gridCol>
                <a:gridCol w="2116256">
                  <a:extLst>
                    <a:ext uri="{9D8B030D-6E8A-4147-A177-3AD203B41FA5}">
                      <a16:colId xmlns="" xmlns:a16="http://schemas.microsoft.com/office/drawing/2014/main" val="1963515271"/>
                    </a:ext>
                  </a:extLst>
                </a:gridCol>
              </a:tblGrid>
              <a:tr h="1094019">
                <a:tc>
                  <a:txBody>
                    <a:bodyPr/>
                    <a:lstStyle/>
                    <a:p>
                      <a:r>
                        <a:rPr lang="ky-KG" sz="2800" dirty="0" smtClean="0">
                          <a:solidFill>
                            <a:schemeClr val="tx1"/>
                          </a:solidFill>
                        </a:rPr>
                        <a:t>   Кабинет</a:t>
                      </a:r>
                      <a:endParaRPr lang="ru-RU" sz="280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ky-KG" sz="2800" dirty="0" smtClean="0">
                          <a:solidFill>
                            <a:schemeClr val="tx1"/>
                          </a:solidFill>
                        </a:rPr>
                        <a:t>   Аянт</a:t>
                      </a:r>
                      <a:endParaRPr lang="ru-RU" sz="280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ky-KG" sz="2800" dirty="0" smtClean="0">
                          <a:solidFill>
                            <a:schemeClr val="tx1"/>
                          </a:solidFill>
                        </a:rPr>
                        <a:t>Гүлдөрдүн</a:t>
                      </a:r>
                      <a:r>
                        <a:rPr lang="ky-KG" sz="2800" baseline="0" dirty="0" smtClean="0">
                          <a:solidFill>
                            <a:schemeClr val="tx1"/>
                          </a:solidFill>
                        </a:rPr>
                        <a:t> саны</a:t>
                      </a:r>
                      <a:endParaRPr lang="ru-RU" sz="280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ky-KG" sz="2800" dirty="0" smtClean="0">
                          <a:solidFill>
                            <a:schemeClr val="tx1"/>
                          </a:solidFill>
                        </a:rPr>
                        <a:t>Канча</a:t>
                      </a:r>
                      <a:r>
                        <a:rPr lang="ky-KG" sz="2800" baseline="0" dirty="0" smtClean="0">
                          <a:solidFill>
                            <a:schemeClr val="tx1"/>
                          </a:solidFill>
                        </a:rPr>
                        <a:t> гүл керек?</a:t>
                      </a:r>
                      <a:endParaRPr lang="ru-RU" sz="280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 xmlns:a16="http://schemas.microsoft.com/office/drawing/2014/main" val="2490506252"/>
                  </a:ext>
                </a:extLst>
              </a:tr>
              <a:tr h="8365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y-KG" sz="2800" b="1" dirty="0" smtClean="0"/>
                        <a:t>К</a:t>
                      </a:r>
                      <a:r>
                        <a:rPr lang="ky-KG" sz="2800" b="1" baseline="0" dirty="0" smtClean="0"/>
                        <a:t>ыргыз тили</a:t>
                      </a:r>
                      <a:endParaRPr lang="ru-RU" sz="28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ky-KG" sz="2800" b="1" dirty="0" smtClean="0"/>
                        <a:t>48м²</a:t>
                      </a:r>
                      <a:endParaRPr lang="ru-RU" sz="28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ky-KG" sz="2800" b="1" dirty="0" smtClean="0"/>
                        <a:t>30</a:t>
                      </a:r>
                      <a:endParaRPr lang="ru-RU" sz="28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ky-KG" sz="2800" b="1" dirty="0" smtClean="0"/>
                        <a:t>18</a:t>
                      </a:r>
                      <a:endParaRPr lang="ru-RU" sz="28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67649314"/>
                  </a:ext>
                </a:extLst>
              </a:tr>
              <a:tr h="836589">
                <a:tc>
                  <a:txBody>
                    <a:bodyPr/>
                    <a:lstStyle/>
                    <a:p>
                      <a:r>
                        <a:rPr lang="ky-KG" sz="2800" b="1" dirty="0" smtClean="0"/>
                        <a:t>Биология </a:t>
                      </a:r>
                      <a:endParaRPr lang="ru-RU" sz="28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ky-KG" sz="2800" b="1" dirty="0" smtClean="0"/>
                        <a:t>66м²</a:t>
                      </a:r>
                      <a:endParaRPr lang="ru-RU" sz="28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2800" b="1" dirty="0" smtClean="0"/>
                        <a:t>38</a:t>
                      </a:r>
                      <a:endParaRPr lang="ru-RU" sz="28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800" b="1" dirty="0" smtClean="0"/>
                        <a:t>28</a:t>
                      </a:r>
                      <a:endParaRPr lang="ru-RU" sz="28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76194770"/>
                  </a:ext>
                </a:extLst>
              </a:tr>
              <a:tr h="836589">
                <a:tc>
                  <a:txBody>
                    <a:bodyPr/>
                    <a:lstStyle/>
                    <a:p>
                      <a:r>
                        <a:rPr lang="ky-KG" sz="2800" b="1" dirty="0" smtClean="0"/>
                        <a:t>Китепкана </a:t>
                      </a:r>
                      <a:endParaRPr lang="ru-RU" sz="28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2800" b="1" dirty="0" smtClean="0"/>
                        <a:t>54м²</a:t>
                      </a:r>
                      <a:endParaRPr lang="ru-RU" sz="28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2800" b="1" dirty="0" smtClean="0"/>
                        <a:t>35</a:t>
                      </a:r>
                      <a:endParaRPr lang="ru-RU" sz="28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2800" b="1" dirty="0" smtClean="0"/>
                        <a:t>24</a:t>
                      </a:r>
                      <a:endParaRPr lang="ru-RU" sz="28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88009596"/>
                  </a:ext>
                </a:extLst>
              </a:tr>
              <a:tr h="995510">
                <a:tc>
                  <a:txBody>
                    <a:bodyPr/>
                    <a:lstStyle/>
                    <a:p>
                      <a:r>
                        <a:rPr lang="ru-RU" sz="2800" b="1" dirty="0" smtClean="0"/>
                        <a:t>Метод кабинет </a:t>
                      </a:r>
                      <a:endParaRPr lang="ru-RU" sz="28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2800" b="1" dirty="0" smtClean="0"/>
                        <a:t>50м²</a:t>
                      </a:r>
                      <a:endParaRPr lang="ru-RU" sz="28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2800" b="1" dirty="0" smtClean="0"/>
                        <a:t>28</a:t>
                      </a:r>
                      <a:endParaRPr lang="ru-RU" sz="28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2800" b="1" dirty="0" smtClean="0"/>
                        <a:t>22</a:t>
                      </a:r>
                      <a:endParaRPr lang="ru-RU" sz="2800" b="1" dirty="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694756026"/>
                  </a:ext>
                </a:extLst>
              </a:tr>
            </a:tbl>
          </a:graphicData>
        </a:graphic>
      </p:graphicFrame>
      <p:sp>
        <p:nvSpPr>
          <p:cNvPr id="5" name="TextBox 4"/>
          <p:cNvSpPr txBox="1"/>
          <p:nvPr/>
        </p:nvSpPr>
        <p:spPr>
          <a:xfrm>
            <a:off x="2067637" y="259307"/>
            <a:ext cx="184731" cy="369332"/>
          </a:xfrm>
          <a:prstGeom prst="rect">
            <a:avLst/>
          </a:prstGeom>
          <a:noFill/>
        </p:spPr>
        <p:txBody>
          <a:bodyPr wrap="none" rtlCol="0">
            <a:spAutoFit/>
          </a:bodyPr>
          <a:lstStyle/>
          <a:p>
            <a:endParaRPr lang="ru-RU"/>
          </a:p>
        </p:txBody>
      </p:sp>
    </p:spTree>
    <p:extLst>
      <p:ext uri="{BB962C8B-B14F-4D97-AF65-F5344CB8AC3E}">
        <p14:creationId xmlns:p14="http://schemas.microsoft.com/office/powerpoint/2010/main" xmlns="" val="1568487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9832" y="188640"/>
            <a:ext cx="3168352" cy="926976"/>
          </a:xfrm>
        </p:spPr>
        <p:txBody>
          <a:bodyPr>
            <a:normAutofit fontScale="90000"/>
          </a:bodyPr>
          <a:lstStyle/>
          <a:p>
            <a:r>
              <a:rPr lang="ru-RU" sz="4400" b="1" i="1" dirty="0" err="1" smtClean="0"/>
              <a:t>Хлорофитум</a:t>
            </a:r>
            <a:endParaRPr lang="ru-RU" sz="4400" b="1" i="1"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41765" y="1747363"/>
            <a:ext cx="2736305"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07504" y="1012086"/>
            <a:ext cx="2448272" cy="369332"/>
          </a:xfrm>
          <a:prstGeom prst="rect">
            <a:avLst/>
          </a:prstGeom>
          <a:noFill/>
        </p:spPr>
        <p:txBody>
          <a:bodyPr wrap="square" rtlCol="0">
            <a:spAutoFit/>
          </a:bodyPr>
          <a:lstStyle/>
          <a:p>
            <a:r>
              <a:rPr lang="ky-KG" b="1" dirty="0" smtClean="0">
                <a:ln w="22225">
                  <a:solidFill>
                    <a:schemeClr val="accent2"/>
                  </a:solidFill>
                  <a:prstDash val="solid"/>
                </a:ln>
                <a:solidFill>
                  <a:schemeClr val="accent2">
                    <a:lumMod val="40000"/>
                    <a:lumOff val="60000"/>
                  </a:schemeClr>
                </a:solidFill>
              </a:rPr>
              <a:t>                 </a:t>
            </a:r>
            <a:r>
              <a:rPr lang="ky-KG" b="1" i="1" dirty="0" smtClean="0">
                <a:ln w="22225">
                  <a:solidFill>
                    <a:schemeClr val="accent2"/>
                  </a:solidFill>
                  <a:prstDash val="solid"/>
                </a:ln>
                <a:solidFill>
                  <a:schemeClr val="accent2">
                    <a:lumMod val="40000"/>
                    <a:lumOff val="60000"/>
                  </a:schemeClr>
                </a:solidFill>
              </a:rPr>
              <a:t>ПАЙДАСЫ</a:t>
            </a:r>
          </a:p>
        </p:txBody>
      </p:sp>
      <p:sp>
        <p:nvSpPr>
          <p:cNvPr id="6" name="Прямоугольник 5"/>
          <p:cNvSpPr/>
          <p:nvPr/>
        </p:nvSpPr>
        <p:spPr>
          <a:xfrm>
            <a:off x="122649" y="1690935"/>
            <a:ext cx="3563888" cy="307777"/>
          </a:xfrm>
          <a:prstGeom prst="rect">
            <a:avLst/>
          </a:prstGeom>
        </p:spPr>
        <p:txBody>
          <a:bodyPr wrap="square">
            <a:spAutoFit/>
          </a:bodyPr>
          <a:lstStyle/>
          <a:p>
            <a:r>
              <a:rPr lang="ky-KG" sz="1400" b="1" i="1" dirty="0" smtClean="0">
                <a:latin typeface="Times New Roman" panose="02020603050405020304" pitchFamily="18" charset="0"/>
                <a:cs typeface="Times New Roman" panose="02020603050405020304" pitchFamily="18" charset="0"/>
              </a:rPr>
              <a:t>АБАНЫ </a:t>
            </a:r>
            <a:r>
              <a:rPr lang="ky-KG" sz="1400" b="1" i="1" dirty="0">
                <a:latin typeface="Times New Roman" panose="02020603050405020304" pitchFamily="18" charset="0"/>
                <a:cs typeface="Times New Roman" panose="02020603050405020304" pitchFamily="18" charset="0"/>
              </a:rPr>
              <a:t>ТАЗАЛАЙТ </a:t>
            </a:r>
            <a:r>
              <a:rPr lang="ky-KG" sz="1400" b="1" i="1" dirty="0" smtClean="0">
                <a:latin typeface="Times New Roman" panose="02020603050405020304" pitchFamily="18" charset="0"/>
                <a:cs typeface="Times New Roman" panose="02020603050405020304" pitchFamily="18" charset="0"/>
              </a:rPr>
              <a:t>ЖАНА НЫМДАЙТ</a:t>
            </a:r>
            <a:r>
              <a:rPr lang="ky-KG" sz="1400" b="1" dirty="0">
                <a:latin typeface="Times New Roman" panose="02020603050405020304" pitchFamily="18" charset="0"/>
                <a:cs typeface="Times New Roman" panose="02020603050405020304" pitchFamily="18" charset="0"/>
              </a:rPr>
              <a:t>.</a:t>
            </a:r>
          </a:p>
        </p:txBody>
      </p:sp>
      <p:sp>
        <p:nvSpPr>
          <p:cNvPr id="7" name="Прямоугольник 6"/>
          <p:cNvSpPr/>
          <p:nvPr/>
        </p:nvSpPr>
        <p:spPr>
          <a:xfrm>
            <a:off x="136171" y="2194991"/>
            <a:ext cx="3105594" cy="307777"/>
          </a:xfrm>
          <a:prstGeom prst="rect">
            <a:avLst/>
          </a:prstGeom>
        </p:spPr>
        <p:txBody>
          <a:bodyPr wrap="none">
            <a:spAutoFit/>
          </a:bodyPr>
          <a:lstStyle/>
          <a:p>
            <a:r>
              <a:rPr lang="ky-KG" sz="1400" b="1" i="1" dirty="0" smtClean="0">
                <a:latin typeface="Times New Roman" panose="02020603050405020304" pitchFamily="18" charset="0"/>
                <a:cs typeface="Times New Roman" panose="02020603050405020304" pitchFamily="18" charset="0"/>
              </a:rPr>
              <a:t>ДЕН-СООЛУККА </a:t>
            </a:r>
            <a:r>
              <a:rPr lang="ky-KG" sz="1400" b="1" i="1" dirty="0">
                <a:latin typeface="Times New Roman" panose="02020603050405020304" pitchFamily="18" charset="0"/>
                <a:cs typeface="Times New Roman" panose="02020603050405020304" pitchFamily="18" charset="0"/>
              </a:rPr>
              <a:t>ЭҢ </a:t>
            </a:r>
            <a:r>
              <a:rPr lang="ky-KG" sz="1400" b="1" i="1" dirty="0" smtClean="0">
                <a:latin typeface="Times New Roman" panose="02020603050405020304" pitchFamily="18" charset="0"/>
                <a:cs typeface="Times New Roman" panose="02020603050405020304" pitchFamily="18" charset="0"/>
              </a:rPr>
              <a:t>ПАЙДАЛУУ.</a:t>
            </a:r>
            <a:endParaRPr lang="ky-KG" sz="1400" b="1" i="1" dirty="0">
              <a:latin typeface="Times New Roman" panose="02020603050405020304" pitchFamily="18" charset="0"/>
              <a:cs typeface="Times New Roman" panose="02020603050405020304" pitchFamily="18" charset="0"/>
            </a:endParaRPr>
          </a:p>
        </p:txBody>
      </p:sp>
      <p:cxnSp>
        <p:nvCxnSpPr>
          <p:cNvPr id="9" name="Прямая соединительная линия 8"/>
          <p:cNvCxnSpPr/>
          <p:nvPr/>
        </p:nvCxnSpPr>
        <p:spPr>
          <a:xfrm>
            <a:off x="3686537" y="1844823"/>
            <a:ext cx="525423" cy="6579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3241765" y="2348879"/>
            <a:ext cx="707483" cy="792089"/>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Картинки по запросу &quot;девочка мультяшная&quo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0264" y="2556806"/>
            <a:ext cx="2653718" cy="3680506"/>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Прямоугольник 11"/>
          <p:cNvSpPr/>
          <p:nvPr/>
        </p:nvSpPr>
        <p:spPr>
          <a:xfrm>
            <a:off x="5652120" y="1736477"/>
            <a:ext cx="3168352" cy="523220"/>
          </a:xfrm>
          <a:prstGeom prst="rect">
            <a:avLst/>
          </a:prstGeom>
        </p:spPr>
        <p:txBody>
          <a:bodyPr wrap="square">
            <a:spAutoFit/>
          </a:bodyPr>
          <a:lstStyle/>
          <a:p>
            <a:r>
              <a:rPr lang="ky-KG" sz="1400" b="1" dirty="0" smtClean="0">
                <a:latin typeface="Times New Roman" panose="02020603050405020304" pitchFamily="18" charset="0"/>
                <a:cs typeface="Times New Roman" panose="02020603050405020304" pitchFamily="18" charset="0"/>
              </a:rPr>
              <a:t>БӨЛМӨНҮ </a:t>
            </a:r>
            <a:r>
              <a:rPr lang="ky-KG" sz="1400" b="1" dirty="0">
                <a:latin typeface="Times New Roman" panose="02020603050405020304" pitchFamily="18" charset="0"/>
                <a:cs typeface="Times New Roman" panose="02020603050405020304" pitchFamily="18" charset="0"/>
              </a:rPr>
              <a:t>БАКТЕРИЯЛАРДАН </a:t>
            </a:r>
          </a:p>
          <a:p>
            <a:r>
              <a:rPr lang="ky-KG" sz="1400" b="1" dirty="0" smtClean="0">
                <a:latin typeface="Times New Roman" panose="02020603050405020304" pitchFamily="18" charset="0"/>
                <a:cs typeface="Times New Roman" panose="02020603050405020304" pitchFamily="18" charset="0"/>
              </a:rPr>
              <a:t>ТАЗАЛАЙТ</a:t>
            </a:r>
            <a:endParaRPr lang="ky-KG" sz="1600" b="1" dirty="0">
              <a:latin typeface="Times New Roman" panose="02020603050405020304" pitchFamily="18" charset="0"/>
              <a:cs typeface="Times New Roman" panose="02020603050405020304" pitchFamily="18" charset="0"/>
            </a:endParaRPr>
          </a:p>
        </p:txBody>
      </p:sp>
      <p:cxnSp>
        <p:nvCxnSpPr>
          <p:cNvPr id="14" name="Прямая соединительная линия 13"/>
          <p:cNvCxnSpPr/>
          <p:nvPr/>
        </p:nvCxnSpPr>
        <p:spPr>
          <a:xfrm flipH="1">
            <a:off x="5148064" y="2105809"/>
            <a:ext cx="504056" cy="639114"/>
          </a:xfrm>
          <a:prstGeom prst="line">
            <a:avLst/>
          </a:prstGeom>
        </p:spPr>
        <p:style>
          <a:lnRef idx="1">
            <a:schemeClr val="accent1"/>
          </a:lnRef>
          <a:fillRef idx="0">
            <a:schemeClr val="accent1"/>
          </a:fillRef>
          <a:effectRef idx="0">
            <a:schemeClr val="accent1"/>
          </a:effectRef>
          <a:fontRef idx="minor">
            <a:schemeClr val="tx1"/>
          </a:fontRef>
        </p:style>
      </p:cxnSp>
      <p:pic>
        <p:nvPicPr>
          <p:cNvPr id="1028" name="Picture 4" descr="Картинки по запросу &quot;мультяшные бактерии&quo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84169" y="2412790"/>
            <a:ext cx="2808312" cy="2213084"/>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AutoShape 6" descr="Картинки по запросу &quot;икс&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8" name="AutoShape 8" descr="Картинки по запросу &quot;икс&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9" name="AutoShape 10" descr="Картинки по запросу &quot;икс&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0" name="AutoShape 12" descr="Картинки по запросу &quot;икс&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1" name="AutoShape 14" descr="Картинки по запросу &quot;икс&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2" name="Прямоугольник 21"/>
          <p:cNvSpPr/>
          <p:nvPr/>
        </p:nvSpPr>
        <p:spPr>
          <a:xfrm>
            <a:off x="2703539" y="4180493"/>
            <a:ext cx="4572000" cy="523220"/>
          </a:xfrm>
          <a:prstGeom prst="rect">
            <a:avLst/>
          </a:prstGeom>
        </p:spPr>
        <p:txBody>
          <a:bodyPr>
            <a:spAutoFit/>
          </a:bodyPr>
          <a:lstStyle/>
          <a:p>
            <a:r>
              <a:rPr lang="ky-KG" sz="1400" b="1" i="1" dirty="0" smtClean="0">
                <a:latin typeface="Times New Roman" panose="02020603050405020304" pitchFamily="18" charset="0"/>
                <a:cs typeface="Times New Roman" panose="02020603050405020304" pitchFamily="18" charset="0"/>
              </a:rPr>
              <a:t>УУЛУУ </a:t>
            </a:r>
            <a:r>
              <a:rPr lang="ky-KG" sz="1400" b="1" i="1" dirty="0">
                <a:latin typeface="Times New Roman" panose="02020603050405020304" pitchFamily="18" charset="0"/>
                <a:cs typeface="Times New Roman" panose="02020603050405020304" pitchFamily="18" charset="0"/>
              </a:rPr>
              <a:t>ЗАТТАРДЫ ӨЗҮНӨ СИҢИРЕТ.</a:t>
            </a:r>
          </a:p>
          <a:p>
            <a:endParaRPr lang="ru-RU" sz="1400" b="1" i="1" dirty="0">
              <a:latin typeface="Times New Roman" panose="02020603050405020304" pitchFamily="18" charset="0"/>
              <a:cs typeface="Times New Roman" panose="02020603050405020304" pitchFamily="18" charset="0"/>
            </a:endParaRPr>
          </a:p>
        </p:txBody>
      </p:sp>
      <p:sp>
        <p:nvSpPr>
          <p:cNvPr id="25" name="AutoShape 16" descr="Картинки по запросу &quot;белый фон&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6" name="AutoShape 18" descr="Картинки по запросу &quot;белый фон&quot;"/>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 name="AutoShape 20" descr="Картинки по запросу &quot;белый фон&quot;"/>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8" name="AutoShape 22" descr="Картинки по запросу &quot;белый фон&quot;"/>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9" name="AutoShape 24" descr="Картинки по запросу &quot;ядовитые вещества&quot;"/>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0" name="AutoShape 26" descr="Картинки по запросу &quot;ядовитые вещества&quot;"/>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1" name="AutoShape 28" descr="Картинки по запросу &quot;ядовитые вещества&quot;"/>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24" name="AutoShape 30" descr="Картинки по запросу &quot;ядовитые вещества&quot;"/>
          <p:cNvSpPr>
            <a:spLocks noChangeAspect="1" noChangeArrowheads="1"/>
          </p:cNvSpPr>
          <p:nvPr/>
        </p:nvSpPr>
        <p:spPr bwMode="auto">
          <a:xfrm>
            <a:off x="1984375" y="1684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25" name="AutoShape 32" descr="Картинки по запросу &quot;ядовитые вещества&quot;"/>
          <p:cNvSpPr>
            <a:spLocks noChangeAspect="1" noChangeArrowheads="1"/>
          </p:cNvSpPr>
          <p:nvPr/>
        </p:nvSpPr>
        <p:spPr bwMode="auto">
          <a:xfrm>
            <a:off x="2136775" y="1836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2" descr="Картинки по запросу &quot;ядовитые вещества&quot;"/>
          <p:cNvSpPr>
            <a:spLocks noChangeAspect="1" noChangeArrowheads="1"/>
          </p:cNvSpPr>
          <p:nvPr/>
        </p:nvSpPr>
        <p:spPr bwMode="auto">
          <a:xfrm>
            <a:off x="2289175" y="1989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2" name="Picture 18" descr="Картинки по запросу &quot;ядовитые вещества&quo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48064" y="4629902"/>
            <a:ext cx="2074791" cy="222809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3" name="Прямая со стрелкой 22"/>
          <p:cNvCxnSpPr/>
          <p:nvPr/>
        </p:nvCxnSpPr>
        <p:spPr>
          <a:xfrm>
            <a:off x="4989539" y="4442103"/>
            <a:ext cx="878605" cy="6430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91350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73387" y="350850"/>
            <a:ext cx="1666528" cy="722344"/>
          </a:xfrm>
        </p:spPr>
        <p:txBody>
          <a:bodyPr>
            <a:normAutofit/>
          </a:bodyPr>
          <a:lstStyle/>
          <a:p>
            <a:r>
              <a:rPr lang="ru-RU" sz="4400" b="1" dirty="0" smtClean="0">
                <a:latin typeface="Times New Roman" pitchFamily="18" charset="0"/>
                <a:cs typeface="Times New Roman" pitchFamily="18" charset="0"/>
              </a:rPr>
              <a:t>Фикус</a:t>
            </a:r>
            <a:endParaRPr lang="ru-RU" sz="4400" b="1" dirty="0">
              <a:latin typeface="Times New Roman" pitchFamily="18" charset="0"/>
              <a:cs typeface="Times New Roman" pitchFamily="18" charset="0"/>
            </a:endParaRPr>
          </a:p>
        </p:txBody>
      </p:sp>
      <p:pic>
        <p:nvPicPr>
          <p:cNvPr id="4" name="Объект 3" descr="&lt;strong&gt;Комнатный&lt;/strong&gt; цветок &lt;strong&gt;фикус&lt;/strong&gt; фото"/>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419872" y="1412776"/>
            <a:ext cx="2304256" cy="2376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Картинки по запросу &quot;аминокислоты формулы&quo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0375" y="1142746"/>
            <a:ext cx="2319809" cy="18002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Картинки по запросу &quot;зубная боль мультяшные картинки&quo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19872" y="4725144"/>
            <a:ext cx="1872208" cy="1728192"/>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Картинки по запросу &quot;спинная боль мультяшные картинки&quot;"/>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12775" y="4725144"/>
            <a:ext cx="1585941" cy="172819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AutoShape 8" descr="Картинки по запросу &quot;открытая рана мультяшные картинки&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0" descr="Картинки по запросу &quot;открытая рана мультяшные картинки&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2" descr="Картинки по запросу &quot;открытая рана мультяшные картинки&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4" descr="Картинки по запросу &quot;открытая рана мультяшные картинки&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16" descr="Картинки по запросу &quot;открытая рана мультяшные картинки&quo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Прямоугольник 9"/>
          <p:cNvSpPr/>
          <p:nvPr/>
        </p:nvSpPr>
        <p:spPr>
          <a:xfrm>
            <a:off x="1168463" y="524657"/>
            <a:ext cx="1417824" cy="369332"/>
          </a:xfrm>
          <a:prstGeom prst="rect">
            <a:avLst/>
          </a:prstGeom>
        </p:spPr>
        <p:txBody>
          <a:bodyPr wrap="none">
            <a:spAutoFit/>
          </a:bodyPr>
          <a:lstStyle/>
          <a:p>
            <a:r>
              <a:rPr lang="ky-KG" b="1" dirty="0" smtClean="0">
                <a:ln w="22225">
                  <a:solidFill>
                    <a:schemeClr val="accent2"/>
                  </a:solidFill>
                  <a:prstDash val="solid"/>
                </a:ln>
                <a:solidFill>
                  <a:srgbClr val="C00000"/>
                </a:solidFill>
              </a:rPr>
              <a:t>ПАЙДАСЫ</a:t>
            </a:r>
            <a:endParaRPr lang="ru-RU" b="1" dirty="0">
              <a:ln w="22225">
                <a:solidFill>
                  <a:schemeClr val="accent2"/>
                </a:solidFill>
                <a:prstDash val="solid"/>
              </a:ln>
              <a:solidFill>
                <a:srgbClr val="C00000"/>
              </a:solidFill>
            </a:endParaRPr>
          </a:p>
        </p:txBody>
      </p:sp>
      <p:sp>
        <p:nvSpPr>
          <p:cNvPr id="11" name="Прямоугольник 10"/>
          <p:cNvSpPr/>
          <p:nvPr/>
        </p:nvSpPr>
        <p:spPr>
          <a:xfrm>
            <a:off x="7020272" y="465138"/>
            <a:ext cx="1127232" cy="369332"/>
          </a:xfrm>
          <a:prstGeom prst="rect">
            <a:avLst/>
          </a:prstGeom>
        </p:spPr>
        <p:txBody>
          <a:bodyPr wrap="none">
            <a:spAutoFit/>
          </a:bodyPr>
          <a:lstStyle/>
          <a:p>
            <a:r>
              <a:rPr lang="ky-KG" b="1" dirty="0">
                <a:ln w="22225">
                  <a:solidFill>
                    <a:schemeClr val="accent2"/>
                  </a:solidFill>
                  <a:prstDash val="solid"/>
                </a:ln>
                <a:solidFill>
                  <a:schemeClr val="accent2">
                    <a:lumMod val="40000"/>
                    <a:lumOff val="60000"/>
                  </a:schemeClr>
                </a:solidFill>
              </a:rPr>
              <a:t>ЗЫЯНЫ</a:t>
            </a:r>
            <a:endParaRPr lang="ru-RU" b="1" dirty="0">
              <a:ln w="22225">
                <a:solidFill>
                  <a:schemeClr val="accent2"/>
                </a:solidFill>
                <a:prstDash val="solid"/>
              </a:ln>
              <a:solidFill>
                <a:schemeClr val="accent2">
                  <a:lumMod val="40000"/>
                  <a:lumOff val="60000"/>
                </a:schemeClr>
              </a:solidFill>
            </a:endParaRPr>
          </a:p>
        </p:txBody>
      </p:sp>
      <p:pic>
        <p:nvPicPr>
          <p:cNvPr id="22" name="Рисунок 21"/>
          <p:cNvPicPr>
            <a:picLocks noChangeAspect="1"/>
          </p:cNvPicPr>
          <p:nvPr/>
        </p:nvPicPr>
        <p:blipFill>
          <a:blip r:embed="rId6"/>
          <a:stretch>
            <a:fillRect/>
          </a:stretch>
        </p:blipFill>
        <p:spPr>
          <a:xfrm>
            <a:off x="166007" y="3290103"/>
            <a:ext cx="3646042" cy="1253129"/>
          </a:xfrm>
          <a:prstGeom prst="rect">
            <a:avLst/>
          </a:prstGeom>
        </p:spPr>
      </p:pic>
      <p:cxnSp>
        <p:nvCxnSpPr>
          <p:cNvPr id="19" name="Прямая соединительная линия 18"/>
          <p:cNvCxnSpPr>
            <a:endCxn id="22" idx="0"/>
          </p:cNvCxnSpPr>
          <p:nvPr/>
        </p:nvCxnSpPr>
        <p:spPr>
          <a:xfrm flipH="1">
            <a:off x="1989028" y="2455000"/>
            <a:ext cx="1640465" cy="835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a:endCxn id="22" idx="0"/>
          </p:cNvCxnSpPr>
          <p:nvPr/>
        </p:nvCxnSpPr>
        <p:spPr>
          <a:xfrm>
            <a:off x="1843132" y="2743032"/>
            <a:ext cx="145896" cy="547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1069975" y="4293096"/>
            <a:ext cx="189657"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3491880" y="4293096"/>
            <a:ext cx="347599"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5868144" y="1142746"/>
            <a:ext cx="3168352" cy="954107"/>
          </a:xfrm>
          <a:prstGeom prst="rect">
            <a:avLst/>
          </a:prstGeom>
        </p:spPr>
        <p:txBody>
          <a:bodyPr wrap="square">
            <a:spAutoFit/>
          </a:bodyPr>
          <a:lstStyle/>
          <a:p>
            <a:r>
              <a:rPr lang="ky-KG" sz="1400" b="1" dirty="0" smtClean="0">
                <a:latin typeface="Times New Roman" panose="02020603050405020304" pitchFamily="18" charset="0"/>
                <a:cs typeface="Times New Roman" panose="02020603050405020304" pitchFamily="18" charset="0"/>
              </a:rPr>
              <a:t>  КҮЧТҮҮ </a:t>
            </a:r>
            <a:r>
              <a:rPr lang="ky-KG" sz="1400" b="1" dirty="0">
                <a:latin typeface="Times New Roman" panose="02020603050405020304" pitchFamily="18" charset="0"/>
                <a:cs typeface="Times New Roman" panose="02020603050405020304" pitchFamily="18" charset="0"/>
              </a:rPr>
              <a:t>АЛЛЕРГЕН. ЭГЕРДЕ </a:t>
            </a:r>
            <a:r>
              <a:rPr lang="ky-KG" sz="1400" b="1" dirty="0" smtClean="0">
                <a:latin typeface="Times New Roman" panose="02020603050405020304" pitchFamily="18" charset="0"/>
                <a:cs typeface="Times New Roman" panose="02020603050405020304" pitchFamily="18" charset="0"/>
              </a:rPr>
              <a:t>ҮЙ-БҮЛӨДӨ АСТМАТИКТЕР </a:t>
            </a:r>
            <a:r>
              <a:rPr lang="ky-KG" sz="1400" b="1" dirty="0">
                <a:latin typeface="Times New Roman" panose="02020603050405020304" pitchFamily="18" charset="0"/>
                <a:cs typeface="Times New Roman" panose="02020603050405020304" pitchFamily="18" charset="0"/>
              </a:rPr>
              <a:t>БАР БОЛСО, ФИКУСТУ </a:t>
            </a:r>
            <a:r>
              <a:rPr lang="ky-KG" sz="1400" b="1" dirty="0" smtClean="0">
                <a:latin typeface="Times New Roman" panose="02020603050405020304" pitchFamily="18" charset="0"/>
                <a:cs typeface="Times New Roman" panose="02020603050405020304" pitchFamily="18" charset="0"/>
              </a:rPr>
              <a:t>ӨСТҮРҮҮГӨ </a:t>
            </a:r>
            <a:r>
              <a:rPr lang="ky-KG" sz="1400" b="1" dirty="0">
                <a:latin typeface="Times New Roman" panose="02020603050405020304" pitchFamily="18" charset="0"/>
                <a:cs typeface="Times New Roman" panose="02020603050405020304" pitchFamily="18" charset="0"/>
              </a:rPr>
              <a:t>БОЛБОЙТ.</a:t>
            </a:r>
          </a:p>
        </p:txBody>
      </p:sp>
      <p:pic>
        <p:nvPicPr>
          <p:cNvPr id="2066" name="Picture 18" descr="Картинки по запросу &quot;аллергия мультяшная&quot;"/>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771034" y="2096852"/>
            <a:ext cx="3307766" cy="297926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048" name="Прямая соединительная линия 2047"/>
          <p:cNvCxnSpPr/>
          <p:nvPr/>
        </p:nvCxnSpPr>
        <p:spPr>
          <a:xfrm flipV="1">
            <a:off x="5292080" y="1412776"/>
            <a:ext cx="576064"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2053" name="Прямоугольник 2052"/>
          <p:cNvSpPr/>
          <p:nvPr/>
        </p:nvSpPr>
        <p:spPr>
          <a:xfrm>
            <a:off x="5868144" y="5127575"/>
            <a:ext cx="2633592" cy="584775"/>
          </a:xfrm>
          <a:prstGeom prst="rect">
            <a:avLst/>
          </a:prstGeom>
        </p:spPr>
        <p:txBody>
          <a:bodyPr wrap="square">
            <a:spAutoFit/>
          </a:bodyPr>
          <a:lstStyle/>
          <a:p>
            <a:r>
              <a:rPr lang="ky-KG" sz="1400" b="1" dirty="0" smtClean="0">
                <a:latin typeface="Times New Roman" panose="02020603050405020304" pitchFamily="18" charset="0"/>
                <a:cs typeface="Times New Roman" panose="02020603050405020304" pitchFamily="18" charset="0"/>
              </a:rPr>
              <a:t>АЧЫК </a:t>
            </a:r>
            <a:r>
              <a:rPr lang="ky-KG" sz="1400" b="1" dirty="0">
                <a:latin typeface="Times New Roman" panose="02020603050405020304" pitchFamily="18" charset="0"/>
                <a:cs typeface="Times New Roman" panose="02020603050405020304" pitchFamily="18" charset="0"/>
              </a:rPr>
              <a:t>ЖАРАГА ФИКУСТУН ШИРЕСИ ЗЫЯНДУУ</a:t>
            </a:r>
            <a:r>
              <a:rPr lang="ky-KG" dirty="0"/>
              <a:t>.</a:t>
            </a:r>
            <a:endParaRPr lang="ru-RU" dirty="0"/>
          </a:p>
        </p:txBody>
      </p:sp>
      <p:sp>
        <p:nvSpPr>
          <p:cNvPr id="2055" name="AutoShape 20" descr="Картинки по запросу &quot;открытая рана мультяшные картинки&quo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056" name="AutoShape 22" descr="Картинки по запросу &quot;открытая рана мультяшные картинки&quot;"/>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057" name="AutoShape 24" descr="Картинки по запросу &quot;открытая рана мультяшные картинки&quot;"/>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74" name="Picture 26" descr="Картинки по запросу &quot;открытая рана мультяшные картинки&quot;"/>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228184" y="5712350"/>
            <a:ext cx="2161971" cy="1145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4085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35896" y="188640"/>
            <a:ext cx="1738536" cy="650336"/>
          </a:xfrm>
        </p:spPr>
        <p:txBody>
          <a:bodyPr>
            <a:normAutofit fontScale="90000"/>
          </a:bodyPr>
          <a:lstStyle/>
          <a:p>
            <a:r>
              <a:rPr lang="ru-RU" sz="4400" b="1" i="1" dirty="0" smtClean="0">
                <a:solidFill>
                  <a:srgbClr val="C00000"/>
                </a:solidFill>
                <a:latin typeface="Times New Roman" pitchFamily="18" charset="0"/>
                <a:cs typeface="Times New Roman" pitchFamily="18" charset="0"/>
              </a:rPr>
              <a:t>Плющ</a:t>
            </a:r>
            <a:endParaRPr lang="ru-RU" sz="4400" b="1" i="1" dirty="0">
              <a:solidFill>
                <a:srgbClr val="C00000"/>
              </a:solidFill>
              <a:latin typeface="Times New Roman" pitchFamily="18" charset="0"/>
              <a:cs typeface="Times New Roman" pitchFamily="18" charset="0"/>
            </a:endParaRPr>
          </a:p>
        </p:txBody>
      </p:sp>
      <p:pic>
        <p:nvPicPr>
          <p:cNvPr id="4" name="Объект 3" descr="Хедера — &lt;strong&gt;комнатный плющ&lt;/strong&gt;: там, где другие не растут. Уход в ..."/>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03848" y="908720"/>
            <a:ext cx="2448272" cy="2304256"/>
          </a:xfrm>
          <a:prstGeom prst="rect">
            <a:avLst/>
          </a:prstGeom>
        </p:spPr>
      </p:pic>
      <p:sp>
        <p:nvSpPr>
          <p:cNvPr id="5" name="Прямоугольник 4"/>
          <p:cNvSpPr/>
          <p:nvPr/>
        </p:nvSpPr>
        <p:spPr>
          <a:xfrm>
            <a:off x="827584" y="476672"/>
            <a:ext cx="1417824" cy="369332"/>
          </a:xfrm>
          <a:prstGeom prst="rect">
            <a:avLst/>
          </a:prstGeom>
        </p:spPr>
        <p:txBody>
          <a:bodyPr wrap="none">
            <a:spAutoFit/>
          </a:bodyPr>
          <a:lstStyle/>
          <a:p>
            <a:r>
              <a:rPr lang="ky-KG" b="1" dirty="0">
                <a:ln w="22225">
                  <a:solidFill>
                    <a:schemeClr val="accent2"/>
                  </a:solidFill>
                  <a:prstDash val="solid"/>
                </a:ln>
                <a:solidFill>
                  <a:schemeClr val="accent2">
                    <a:lumMod val="40000"/>
                    <a:lumOff val="60000"/>
                  </a:schemeClr>
                </a:solidFill>
              </a:rPr>
              <a:t>ПАЙДАСЫ</a:t>
            </a:r>
            <a:endParaRPr lang="ru-RU" b="1" dirty="0">
              <a:ln w="22225">
                <a:solidFill>
                  <a:schemeClr val="accent2"/>
                </a:solidFill>
                <a:prstDash val="solid"/>
              </a:ln>
              <a:solidFill>
                <a:schemeClr val="accent2">
                  <a:lumMod val="40000"/>
                  <a:lumOff val="60000"/>
                </a:schemeClr>
              </a:solidFill>
            </a:endParaRPr>
          </a:p>
        </p:txBody>
      </p:sp>
      <p:sp>
        <p:nvSpPr>
          <p:cNvPr id="6" name="Прямоугольник 5"/>
          <p:cNvSpPr/>
          <p:nvPr/>
        </p:nvSpPr>
        <p:spPr>
          <a:xfrm>
            <a:off x="6804248" y="498052"/>
            <a:ext cx="1127232" cy="369332"/>
          </a:xfrm>
          <a:prstGeom prst="rect">
            <a:avLst/>
          </a:prstGeom>
        </p:spPr>
        <p:txBody>
          <a:bodyPr wrap="none">
            <a:spAutoFit/>
          </a:bodyPr>
          <a:lstStyle/>
          <a:p>
            <a:r>
              <a:rPr lang="ky-KG" b="1" dirty="0">
                <a:ln w="22225">
                  <a:solidFill>
                    <a:schemeClr val="accent2"/>
                  </a:solidFill>
                  <a:prstDash val="solid"/>
                </a:ln>
                <a:solidFill>
                  <a:schemeClr val="accent2">
                    <a:lumMod val="40000"/>
                    <a:lumOff val="60000"/>
                  </a:schemeClr>
                </a:solidFill>
              </a:rPr>
              <a:t>ЗЫЯНЫ</a:t>
            </a:r>
            <a:endParaRPr lang="ru-RU" b="1" dirty="0">
              <a:ln w="22225">
                <a:solidFill>
                  <a:schemeClr val="accent2"/>
                </a:solidFill>
                <a:prstDash val="solid"/>
              </a:ln>
              <a:solidFill>
                <a:schemeClr val="accent2">
                  <a:lumMod val="40000"/>
                  <a:lumOff val="60000"/>
                </a:schemeClr>
              </a:solidFill>
            </a:endParaRPr>
          </a:p>
        </p:txBody>
      </p:sp>
      <p:pic>
        <p:nvPicPr>
          <p:cNvPr id="3074" name="Picture 2" descr="Картинки по запросу &quot;боль горло мультяшные картинки&quo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07566" y="1393259"/>
            <a:ext cx="1837842" cy="205756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Картинки по запросу &quot;головная боль мультяшные картинки&quo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34884" y="4587442"/>
            <a:ext cx="2140968" cy="223224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AutoShape 6" descr="Картинки по запросу &quot;обожонное рука мультяшные картинки&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descr="Картинки по запросу &quot;обожонное рука мультяшные картинки&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82" name="Picture 10" descr="Картинки по запросу &quot;обожонное рука мультяшные картинки&quo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4620370"/>
            <a:ext cx="1776725" cy="2252573"/>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Прямоугольник 9"/>
          <p:cNvSpPr/>
          <p:nvPr/>
        </p:nvSpPr>
        <p:spPr>
          <a:xfrm>
            <a:off x="307975" y="846004"/>
            <a:ext cx="2286000" cy="523220"/>
          </a:xfrm>
          <a:prstGeom prst="rect">
            <a:avLst/>
          </a:prstGeom>
        </p:spPr>
        <p:txBody>
          <a:bodyPr wrap="square">
            <a:spAutoFit/>
          </a:bodyPr>
          <a:lstStyle/>
          <a:p>
            <a:r>
              <a:rPr lang="ky-KG" sz="1400" b="1" dirty="0" smtClean="0">
                <a:latin typeface="Times New Roman" panose="02020603050405020304" pitchFamily="18" charset="0"/>
                <a:cs typeface="Times New Roman" panose="02020603050405020304" pitchFamily="18" charset="0"/>
              </a:rPr>
              <a:t>АНТИБАКТЕРИАЛДЫК</a:t>
            </a:r>
            <a:endParaRPr lang="ky-KG" sz="1400" b="1" dirty="0">
              <a:latin typeface="Times New Roman" panose="02020603050405020304" pitchFamily="18" charset="0"/>
              <a:cs typeface="Times New Roman" panose="02020603050405020304" pitchFamily="18" charset="0"/>
            </a:endParaRPr>
          </a:p>
          <a:p>
            <a:r>
              <a:rPr lang="ky-KG" sz="1400" b="1" dirty="0">
                <a:latin typeface="Times New Roman" panose="02020603050405020304" pitchFamily="18" charset="0"/>
                <a:cs typeface="Times New Roman" panose="02020603050405020304" pitchFamily="18" charset="0"/>
              </a:rPr>
              <a:t>КАСИЕТТЕРГЕ ЭЭ.</a:t>
            </a:r>
          </a:p>
        </p:txBody>
      </p:sp>
      <p:sp>
        <p:nvSpPr>
          <p:cNvPr id="11" name="Прямоугольник 10"/>
          <p:cNvSpPr/>
          <p:nvPr/>
        </p:nvSpPr>
        <p:spPr>
          <a:xfrm>
            <a:off x="1518105" y="3450818"/>
            <a:ext cx="3060331" cy="1169551"/>
          </a:xfrm>
          <a:prstGeom prst="rect">
            <a:avLst/>
          </a:prstGeom>
        </p:spPr>
        <p:txBody>
          <a:bodyPr wrap="square">
            <a:spAutoFit/>
          </a:bodyPr>
          <a:lstStyle/>
          <a:p>
            <a:r>
              <a:rPr lang="ky-KG" sz="1400" b="1" dirty="0" smtClean="0">
                <a:latin typeface="Times New Roman" panose="02020603050405020304" pitchFamily="18" charset="0"/>
                <a:cs typeface="Times New Roman" panose="02020603050405020304" pitchFamily="18" charset="0"/>
              </a:rPr>
              <a:t>КАЙНАТЫЛГАН </a:t>
            </a:r>
            <a:r>
              <a:rPr lang="ky-KG" sz="1400" b="1" dirty="0">
                <a:latin typeface="Times New Roman" panose="02020603050405020304" pitchFamily="18" charset="0"/>
                <a:cs typeface="Times New Roman" panose="02020603050405020304" pitchFamily="18" charset="0"/>
              </a:rPr>
              <a:t>ПЛЮЩ</a:t>
            </a:r>
          </a:p>
          <a:p>
            <a:r>
              <a:rPr lang="ky-KG" sz="1400" b="1" dirty="0">
                <a:latin typeface="Times New Roman" panose="02020603050405020304" pitchFamily="18" charset="0"/>
                <a:cs typeface="Times New Roman" panose="02020603050405020304" pitchFamily="18" charset="0"/>
              </a:rPr>
              <a:t>ТАМАК ООРУДАН,</a:t>
            </a:r>
          </a:p>
          <a:p>
            <a:r>
              <a:rPr lang="ky-KG" sz="1400" b="1" dirty="0">
                <a:latin typeface="Times New Roman" panose="02020603050405020304" pitchFamily="18" charset="0"/>
                <a:cs typeface="Times New Roman" panose="02020603050405020304" pitchFamily="18" charset="0"/>
              </a:rPr>
              <a:t>БАШТЫН ООРУСУНАН ,КҮЙҮП КАЛГАН ЖЕРГЕ ЖАРДАМ БЕРЕТ</a:t>
            </a:r>
            <a:endParaRPr lang="ru-RU" sz="1400" dirty="0"/>
          </a:p>
        </p:txBody>
      </p:sp>
      <p:cxnSp>
        <p:nvCxnSpPr>
          <p:cNvPr id="13" name="Прямая соединительная линия 12"/>
          <p:cNvCxnSpPr/>
          <p:nvPr/>
        </p:nvCxnSpPr>
        <p:spPr>
          <a:xfrm>
            <a:off x="1536496" y="2348880"/>
            <a:ext cx="587232" cy="1101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a:endCxn id="3082" idx="0"/>
          </p:cNvCxnSpPr>
          <p:nvPr/>
        </p:nvCxnSpPr>
        <p:spPr>
          <a:xfrm flipH="1">
            <a:off x="888363" y="3933056"/>
            <a:ext cx="731309" cy="687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2593975" y="4412922"/>
            <a:ext cx="504056" cy="3490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a:stCxn id="4" idx="1"/>
          </p:cNvCxnSpPr>
          <p:nvPr/>
        </p:nvCxnSpPr>
        <p:spPr>
          <a:xfrm flipH="1" flipV="1">
            <a:off x="2245408" y="1107614"/>
            <a:ext cx="958440" cy="953234"/>
          </a:xfrm>
          <a:prstGeom prst="line">
            <a:avLst/>
          </a:prstGeom>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5796136" y="999455"/>
            <a:ext cx="3240360" cy="1169551"/>
          </a:xfrm>
          <a:prstGeom prst="rect">
            <a:avLst/>
          </a:prstGeom>
        </p:spPr>
        <p:txBody>
          <a:bodyPr wrap="square">
            <a:spAutoFit/>
          </a:bodyPr>
          <a:lstStyle/>
          <a:p>
            <a:r>
              <a:rPr lang="ky-KG" sz="1400" b="1" dirty="0">
                <a:latin typeface="Times New Roman" panose="02020603050405020304" pitchFamily="18" charset="0"/>
                <a:cs typeface="Times New Roman" panose="02020603050405020304" pitchFamily="18" charset="0"/>
              </a:rPr>
              <a:t>1.АЛЛЕРГИЯЛЫК КАСИЕТКЕ ЭЭ.</a:t>
            </a:r>
          </a:p>
          <a:p>
            <a:r>
              <a:rPr lang="ky-KG" sz="1400" b="1" dirty="0">
                <a:latin typeface="Times New Roman" panose="02020603050405020304" pitchFamily="18" charset="0"/>
                <a:cs typeface="Times New Roman" panose="02020603050405020304" pitchFamily="18" charset="0"/>
              </a:rPr>
              <a:t>2.АДАМ ЖАШООСУНА ЗЫЯН КЕЛТИРҮҮЧҮ УУЛУ ЗАТТАР БАР.</a:t>
            </a:r>
          </a:p>
          <a:p>
            <a:r>
              <a:rPr lang="ky-KG" sz="1400" b="1" dirty="0">
                <a:latin typeface="Times New Roman" panose="02020603050405020304" pitchFamily="18" charset="0"/>
                <a:cs typeface="Times New Roman" panose="02020603050405020304" pitchFamily="18" charset="0"/>
              </a:rPr>
              <a:t>3. ГҮЛДӨГӨН УЧУРДА ЖАМАН</a:t>
            </a:r>
          </a:p>
          <a:p>
            <a:r>
              <a:rPr lang="ky-KG" sz="1400" b="1" dirty="0">
                <a:latin typeface="Times New Roman" panose="02020603050405020304" pitchFamily="18" charset="0"/>
                <a:cs typeface="Times New Roman" panose="02020603050405020304" pitchFamily="18" charset="0"/>
              </a:rPr>
              <a:t>ЖЫТТЫ ПАЙДА КЫЛАТ.</a:t>
            </a:r>
            <a:r>
              <a:rPr lang="ky-KG" sz="1400" dirty="0"/>
              <a:t>  </a:t>
            </a:r>
            <a:endParaRPr lang="ru-RU" sz="1400" dirty="0"/>
          </a:p>
        </p:txBody>
      </p:sp>
      <p:sp>
        <p:nvSpPr>
          <p:cNvPr id="23" name="AutoShape 12" descr="Картинки по запросу &quot;чихать мультяшные картинки&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4" name="AutoShape 14" descr="Картинки по запросу &quot;чихать мультяшные картинки&quo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88" name="Picture 16" descr="Картинки по запросу &quot;чихать мультяшные картинки&quot;"/>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156176" y="2169005"/>
            <a:ext cx="2883465" cy="2694825"/>
          </a:xfrm>
          <a:prstGeom prst="rect">
            <a:avLst/>
          </a:prstGeom>
          <a:noFill/>
          <a:extLst>
            <a:ext uri="{909E8E84-426E-40DD-AFC4-6F175D3DCCD1}">
              <a14:hiddenFill xmlns:a14="http://schemas.microsoft.com/office/drawing/2010/main" xmlns="">
                <a:solidFill>
                  <a:srgbClr val="FFFFFF"/>
                </a:solidFill>
              </a14:hiddenFill>
            </a:ext>
          </a:extLst>
        </p:spPr>
      </p:pic>
      <p:pic>
        <p:nvPicPr>
          <p:cNvPr id="3090" name="Picture 18" descr="Картинки по запросу &quot;ядовитые вещества&quot;"/>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004048" y="3901887"/>
            <a:ext cx="2074791" cy="222809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6" name="Прямая соединительная линия 25"/>
          <p:cNvCxnSpPr>
            <a:endCxn id="3090" idx="0"/>
          </p:cNvCxnSpPr>
          <p:nvPr/>
        </p:nvCxnSpPr>
        <p:spPr>
          <a:xfrm flipH="1">
            <a:off x="6041444" y="2169006"/>
            <a:ext cx="474772" cy="17328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flipH="1">
            <a:off x="7740352" y="2060848"/>
            <a:ext cx="504056" cy="108012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6323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7824" y="260648"/>
            <a:ext cx="3106688" cy="506320"/>
          </a:xfrm>
        </p:spPr>
        <p:txBody>
          <a:bodyPr>
            <a:normAutofit fontScale="90000"/>
          </a:bodyPr>
          <a:lstStyle/>
          <a:p>
            <a:r>
              <a:rPr lang="ru-RU" sz="4400" b="1" i="1" dirty="0" err="1" smtClean="0">
                <a:solidFill>
                  <a:srgbClr val="C00000"/>
                </a:solidFill>
                <a:latin typeface="Times New Roman" pitchFamily="18" charset="0"/>
                <a:cs typeface="Times New Roman" pitchFamily="18" charset="0"/>
              </a:rPr>
              <a:t>Сансевиерия</a:t>
            </a:r>
            <a:endParaRPr lang="ru-RU" sz="4400" b="1" i="1" dirty="0">
              <a:solidFill>
                <a:srgbClr val="C00000"/>
              </a:solidFill>
              <a:latin typeface="Times New Roman" pitchFamily="18" charset="0"/>
              <a:cs typeface="Times New Roman" pitchFamily="18" charset="0"/>
            </a:endParaRPr>
          </a:p>
        </p:txBody>
      </p:sp>
      <p:sp>
        <p:nvSpPr>
          <p:cNvPr id="3" name="Объект 2"/>
          <p:cNvSpPr>
            <a:spLocks noGrp="1"/>
          </p:cNvSpPr>
          <p:nvPr>
            <p:ph idx="1"/>
          </p:nvPr>
        </p:nvSpPr>
        <p:spPr>
          <a:xfrm>
            <a:off x="0" y="692696"/>
            <a:ext cx="9144000" cy="6165304"/>
          </a:xfrm>
        </p:spPr>
        <p:txBody>
          <a:bodyPr/>
          <a:lstStyle/>
          <a:p>
            <a:r>
              <a:rPr lang="ky-KG" sz="2400" b="1" dirty="0" smtClean="0">
                <a:ln w="22225">
                  <a:solidFill>
                    <a:schemeClr val="accent2"/>
                  </a:solidFill>
                  <a:prstDash val="solid"/>
                </a:ln>
                <a:solidFill>
                  <a:schemeClr val="accent2">
                    <a:lumMod val="40000"/>
                    <a:lumOff val="60000"/>
                  </a:schemeClr>
                </a:solidFill>
              </a:rPr>
              <a:t>     ПАЙДАСЫ                                                                ЗЫЯНЫ</a:t>
            </a:r>
          </a:p>
          <a:p>
            <a:r>
              <a:rPr lang="ky-KG" sz="1400" b="1" dirty="0" smtClean="0">
                <a:latin typeface="Times New Roman" panose="02020603050405020304" pitchFamily="18" charset="0"/>
                <a:cs typeface="Times New Roman" panose="02020603050405020304" pitchFamily="18" charset="0"/>
              </a:rPr>
              <a:t>1.БАШКА ӨСҮМДҮКТӨРГӨ                                                            </a:t>
            </a:r>
            <a:r>
              <a:rPr lang="ky-KG" sz="1400" b="1" dirty="0">
                <a:latin typeface="Times New Roman" panose="02020603050405020304" pitchFamily="18" charset="0"/>
                <a:cs typeface="Times New Roman" panose="02020603050405020304" pitchFamily="18" charset="0"/>
              </a:rPr>
              <a:t>1.ЭНЕРГЕТИКАСЫ АБДАН КҮЧТҮҮ</a:t>
            </a:r>
            <a:r>
              <a:rPr lang="ky-KG" sz="1400" b="1" dirty="0" smtClean="0">
                <a:latin typeface="Times New Roman" panose="02020603050405020304" pitchFamily="18" charset="0"/>
                <a:cs typeface="Times New Roman" panose="02020603050405020304" pitchFamily="18" charset="0"/>
              </a:rPr>
              <a:t>. </a:t>
            </a:r>
            <a:endParaRPr lang="ky-KG" sz="1400" b="1" dirty="0">
              <a:latin typeface="Times New Roman" panose="02020603050405020304" pitchFamily="18" charset="0"/>
              <a:cs typeface="Times New Roman" panose="02020603050405020304" pitchFamily="18" charset="0"/>
            </a:endParaRPr>
          </a:p>
          <a:p>
            <a:r>
              <a:rPr lang="ky-KG" sz="1400" b="1" dirty="0">
                <a:latin typeface="Times New Roman" panose="02020603050405020304" pitchFamily="18" charset="0"/>
                <a:cs typeface="Times New Roman" panose="02020603050405020304" pitchFamily="18" charset="0"/>
              </a:rPr>
              <a:t>САЛЫШТЫРМАЛУУ </a:t>
            </a:r>
            <a:r>
              <a:rPr lang="ky-KG" sz="1400" b="1" dirty="0" smtClean="0">
                <a:latin typeface="Times New Roman" panose="02020603050405020304" pitchFamily="18" charset="0"/>
                <a:cs typeface="Times New Roman" panose="02020603050405020304" pitchFamily="18" charset="0"/>
              </a:rPr>
              <a:t>                                                                         ОШОНДУКТАН </a:t>
            </a:r>
            <a:r>
              <a:rPr lang="ky-KG" sz="1400" b="1" dirty="0">
                <a:latin typeface="Times New Roman" panose="02020603050405020304" pitchFamily="18" charset="0"/>
                <a:cs typeface="Times New Roman" panose="02020603050405020304" pitchFamily="18" charset="0"/>
              </a:rPr>
              <a:t>БАЛДАР </a:t>
            </a:r>
            <a:r>
              <a:rPr lang="ky-KG" sz="1400" b="1" dirty="0" smtClean="0">
                <a:latin typeface="Times New Roman" panose="02020603050405020304" pitchFamily="18" charset="0"/>
                <a:cs typeface="Times New Roman" panose="02020603050405020304" pitchFamily="18" charset="0"/>
              </a:rPr>
              <a:t>ОЙНОГОН                                                                 </a:t>
            </a:r>
            <a:endParaRPr lang="ky-KG" sz="1400" b="1" dirty="0">
              <a:latin typeface="Times New Roman" panose="02020603050405020304" pitchFamily="18" charset="0"/>
              <a:cs typeface="Times New Roman" panose="02020603050405020304" pitchFamily="18" charset="0"/>
            </a:endParaRPr>
          </a:p>
          <a:p>
            <a:r>
              <a:rPr lang="ky-KG" sz="1400" b="1" dirty="0">
                <a:latin typeface="Times New Roman" panose="02020603050405020304" pitchFamily="18" charset="0"/>
                <a:cs typeface="Times New Roman" panose="02020603050405020304" pitchFamily="18" charset="0"/>
              </a:rPr>
              <a:t>КЫЧКЫЛТЕКТИ ЧОҢ </a:t>
            </a:r>
            <a:r>
              <a:rPr lang="ky-KG" sz="1400" b="1" dirty="0" smtClean="0">
                <a:latin typeface="Times New Roman" panose="02020603050405020304" pitchFamily="18" charset="0"/>
                <a:cs typeface="Times New Roman" panose="02020603050405020304" pitchFamily="18" charset="0"/>
              </a:rPr>
              <a:t>                                                                                                       </a:t>
            </a:r>
            <a:endParaRPr lang="ky-KG" sz="1400" b="1" dirty="0">
              <a:latin typeface="Times New Roman" panose="02020603050405020304" pitchFamily="18" charset="0"/>
              <a:cs typeface="Times New Roman" panose="02020603050405020304" pitchFamily="18" charset="0"/>
            </a:endParaRPr>
          </a:p>
          <a:p>
            <a:r>
              <a:rPr lang="ky-KG" sz="1400" b="1" dirty="0">
                <a:latin typeface="Times New Roman" panose="02020603050405020304" pitchFamily="18" charset="0"/>
                <a:cs typeface="Times New Roman" panose="02020603050405020304" pitchFamily="18" charset="0"/>
              </a:rPr>
              <a:t>ӨЛЧӨМДӨ БӨЛҮП ЧЫГАРАТ. </a:t>
            </a:r>
            <a:r>
              <a:rPr lang="ky-KG" sz="1400" b="1" dirty="0" smtClean="0">
                <a:latin typeface="Times New Roman" panose="02020603050405020304" pitchFamily="18" charset="0"/>
                <a:cs typeface="Times New Roman" panose="02020603050405020304" pitchFamily="18" charset="0"/>
              </a:rPr>
              <a:t>                                                          БӨЛМӨГӨ КОЮУГА </a:t>
            </a:r>
            <a:r>
              <a:rPr lang="ky-KG" sz="1400" b="1" dirty="0">
                <a:latin typeface="Times New Roman" panose="02020603050405020304" pitchFamily="18" charset="0"/>
                <a:cs typeface="Times New Roman" panose="02020603050405020304" pitchFamily="18" charset="0"/>
              </a:rPr>
              <a:t>БОЛБОЙТ        </a:t>
            </a:r>
          </a:p>
          <a:p>
            <a:r>
              <a:rPr lang="ky-KG" sz="1400" b="1" dirty="0" smtClean="0">
                <a:latin typeface="Times New Roman" panose="02020603050405020304" pitchFamily="18" charset="0"/>
                <a:cs typeface="Times New Roman" panose="02020603050405020304" pitchFamily="18" charset="0"/>
              </a:rPr>
              <a:t>                                                                                                                   </a:t>
            </a:r>
            <a:endParaRPr lang="ru-RU" sz="2400" b="1" dirty="0">
              <a:ln w="22225">
                <a:solidFill>
                  <a:schemeClr val="accent2"/>
                </a:solidFill>
                <a:prstDash val="solid"/>
              </a:ln>
              <a:solidFill>
                <a:schemeClr val="accent2">
                  <a:lumMod val="40000"/>
                  <a:lumOff val="60000"/>
                </a:schemeClr>
              </a:solidFill>
            </a:endParaRPr>
          </a:p>
          <a:p>
            <a:endParaRPr lang="ru-RU" sz="2400" b="1" dirty="0">
              <a:ln w="22225">
                <a:solidFill>
                  <a:schemeClr val="accent2"/>
                </a:solidFill>
                <a:prstDash val="solid"/>
              </a:ln>
              <a:solidFill>
                <a:schemeClr val="accent2">
                  <a:lumMod val="40000"/>
                  <a:lumOff val="60000"/>
                </a:schemeClr>
              </a:solidFill>
            </a:endParaRPr>
          </a:p>
          <a:p>
            <a:endParaRPr lang="ru-RU" dirty="0"/>
          </a:p>
        </p:txBody>
      </p:sp>
      <p:pic>
        <p:nvPicPr>
          <p:cNvPr id="4" name="Рисунок 3" descr="&lt;strong&gt;Сансевиерия&lt;/strong&gt; уход и размножение в домашних условиях, фото и ..."/>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47863" y="836712"/>
            <a:ext cx="2016225" cy="23586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Прямоугольник 7"/>
          <p:cNvSpPr/>
          <p:nvPr/>
        </p:nvSpPr>
        <p:spPr>
          <a:xfrm>
            <a:off x="251520" y="4005064"/>
            <a:ext cx="2952328" cy="738664"/>
          </a:xfrm>
          <a:prstGeom prst="rect">
            <a:avLst/>
          </a:prstGeom>
        </p:spPr>
        <p:txBody>
          <a:bodyPr wrap="square">
            <a:spAutoFit/>
          </a:bodyPr>
          <a:lstStyle/>
          <a:p>
            <a:r>
              <a:rPr lang="ky-KG" sz="1400" b="1" dirty="0">
                <a:latin typeface="Times New Roman" panose="02020603050405020304" pitchFamily="18" charset="0"/>
                <a:cs typeface="Times New Roman" panose="02020603050405020304" pitchFamily="18" charset="0"/>
              </a:rPr>
              <a:t>2.АБАНЫ ЖАКШЫ ТАЗАЛАП,</a:t>
            </a:r>
          </a:p>
          <a:p>
            <a:r>
              <a:rPr lang="ky-KG" sz="1400" b="1" dirty="0">
                <a:latin typeface="Times New Roman" panose="02020603050405020304" pitchFamily="18" charset="0"/>
                <a:cs typeface="Times New Roman" panose="02020603050405020304" pitchFamily="18" charset="0"/>
              </a:rPr>
              <a:t>БАКТЕРИЯЛАРДЫ ЖОК КЫЛАТ.</a:t>
            </a:r>
            <a:endParaRPr lang="ru-RU" sz="1400" b="1" dirty="0">
              <a:latin typeface="Times New Roman" panose="02020603050405020304" pitchFamily="18" charset="0"/>
              <a:cs typeface="Times New Roman" panose="02020603050405020304" pitchFamily="18" charset="0"/>
            </a:endParaRPr>
          </a:p>
        </p:txBody>
      </p:sp>
      <p:pic>
        <p:nvPicPr>
          <p:cNvPr id="6" name="Picture 2" descr="Картинки по запросу &quot;кислород&quo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520" y="1925535"/>
            <a:ext cx="2657475" cy="250808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Картинки по запросу &quot;сапонийды&quo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540491" y="3418731"/>
            <a:ext cx="3209925" cy="2592288"/>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Картинки по запросу &quot;мультяшные бактерии&quot;"/>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7045" y="4714875"/>
            <a:ext cx="2143125" cy="21431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Картинки по запросу &quot;мультяшные бактерии&quot;"/>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146572" y="4743728"/>
            <a:ext cx="3001491" cy="21142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21192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6412" y="125785"/>
            <a:ext cx="1666528" cy="722344"/>
          </a:xfrm>
        </p:spPr>
        <p:txBody>
          <a:bodyPr>
            <a:normAutofit/>
          </a:bodyPr>
          <a:lstStyle/>
          <a:p>
            <a:r>
              <a:rPr lang="ru-RU" sz="4400" b="1" i="1" dirty="0" smtClean="0">
                <a:solidFill>
                  <a:srgbClr val="C00000"/>
                </a:solidFill>
                <a:latin typeface="Times New Roman" pitchFamily="18" charset="0"/>
                <a:cs typeface="Times New Roman" pitchFamily="18" charset="0"/>
              </a:rPr>
              <a:t>Алоэ</a:t>
            </a:r>
            <a:endParaRPr lang="ru-RU" sz="4400" b="1" i="1" dirty="0">
              <a:solidFill>
                <a:srgbClr val="C00000"/>
              </a:solidFill>
              <a:latin typeface="Times New Roman" pitchFamily="18" charset="0"/>
              <a:cs typeface="Times New Roman" pitchFamily="18" charset="0"/>
            </a:endParaRPr>
          </a:p>
        </p:txBody>
      </p:sp>
      <p:pic>
        <p:nvPicPr>
          <p:cNvPr id="4" name="Picture 6" descr="Картинки по запросу &quot;дыхательные органы мультяшные картинки&quot;"/>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1232" y="2563904"/>
            <a:ext cx="2277328" cy="2136387"/>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Картинки по запросу &quot;боль мышцы мультяшные картинки&quo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520" y="5192978"/>
            <a:ext cx="1650504" cy="1637397"/>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Картинки по запросу &quot;боль зубов мультяшные картинки&quo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34540" y="3878047"/>
            <a:ext cx="2559003" cy="2952328"/>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Картинки по запросу &quot;формальдегиды&quo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09676" y="4409700"/>
            <a:ext cx="1996952" cy="1781274"/>
          </a:xfrm>
          <a:prstGeom prst="rect">
            <a:avLst/>
          </a:prstGeom>
          <a:noFill/>
          <a:extLst>
            <a:ext uri="{909E8E84-426E-40DD-AFC4-6F175D3DCCD1}">
              <a14:hiddenFill xmlns:a14="http://schemas.microsoft.com/office/drawing/2010/main" xmlns="">
                <a:solidFill>
                  <a:srgbClr val="FFFFFF"/>
                </a:solidFill>
              </a14:hiddenFill>
            </a:ext>
          </a:extLst>
        </p:spPr>
      </p:pic>
      <p:pic>
        <p:nvPicPr>
          <p:cNvPr id="2056" name="Picture 8" descr="Картинки по запросу &quot;антрагликозиды&quot;"/>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669558" y="4437112"/>
            <a:ext cx="2266950" cy="139065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755576" y="545126"/>
            <a:ext cx="1472326" cy="369332"/>
          </a:xfrm>
          <a:prstGeom prst="rect">
            <a:avLst/>
          </a:prstGeom>
        </p:spPr>
        <p:txBody>
          <a:bodyPr wrap="none">
            <a:spAutoFit/>
          </a:bodyPr>
          <a:lstStyle/>
          <a:p>
            <a:r>
              <a:rPr lang="ky-KG" b="1" dirty="0">
                <a:ln w="22225">
                  <a:solidFill>
                    <a:schemeClr val="accent2"/>
                  </a:solidFill>
                  <a:prstDash val="solid"/>
                </a:ln>
                <a:solidFill>
                  <a:schemeClr val="accent2">
                    <a:lumMod val="40000"/>
                    <a:lumOff val="60000"/>
                  </a:schemeClr>
                </a:solidFill>
              </a:rPr>
              <a:t>ПАЙДАСЫ </a:t>
            </a:r>
            <a:endParaRPr lang="ru-RU" dirty="0"/>
          </a:p>
        </p:txBody>
      </p:sp>
      <p:sp>
        <p:nvSpPr>
          <p:cNvPr id="6" name="Прямоугольник 5"/>
          <p:cNvSpPr/>
          <p:nvPr/>
        </p:nvSpPr>
        <p:spPr>
          <a:xfrm>
            <a:off x="7236296" y="545125"/>
            <a:ext cx="1133475" cy="369332"/>
          </a:xfrm>
          <a:prstGeom prst="rect">
            <a:avLst/>
          </a:prstGeom>
        </p:spPr>
        <p:txBody>
          <a:bodyPr wrap="square">
            <a:spAutoFit/>
          </a:bodyPr>
          <a:lstStyle/>
          <a:p>
            <a:r>
              <a:rPr lang="ky-KG" b="1" dirty="0">
                <a:ln w="22225">
                  <a:solidFill>
                    <a:schemeClr val="accent2"/>
                  </a:solidFill>
                  <a:prstDash val="solid"/>
                </a:ln>
                <a:solidFill>
                  <a:schemeClr val="accent2">
                    <a:lumMod val="40000"/>
                    <a:lumOff val="60000"/>
                  </a:schemeClr>
                </a:solidFill>
              </a:rPr>
              <a:t>ЗЫЯНЫ</a:t>
            </a:r>
            <a:endParaRPr lang="ru-RU" dirty="0"/>
          </a:p>
        </p:txBody>
      </p:sp>
      <p:sp>
        <p:nvSpPr>
          <p:cNvPr id="8" name="Прямоугольник 7"/>
          <p:cNvSpPr/>
          <p:nvPr/>
        </p:nvSpPr>
        <p:spPr>
          <a:xfrm>
            <a:off x="0" y="921507"/>
            <a:ext cx="2944143" cy="646331"/>
          </a:xfrm>
          <a:prstGeom prst="rect">
            <a:avLst/>
          </a:prstGeom>
        </p:spPr>
        <p:txBody>
          <a:bodyPr wrap="square">
            <a:spAutoFit/>
          </a:bodyPr>
          <a:lstStyle/>
          <a:p>
            <a:r>
              <a:rPr lang="ky-KG"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Адамдын кан </a:t>
            </a:r>
            <a:r>
              <a:rPr lang="ky-KG"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ky-KG"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ky-KG"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ky-KG"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айлануусун жакшыртат </a:t>
            </a:r>
            <a:endParaRPr lang="ru-RU" dirty="0"/>
          </a:p>
        </p:txBody>
      </p:sp>
      <p:sp>
        <p:nvSpPr>
          <p:cNvPr id="10" name="Прямоугольник 9"/>
          <p:cNvSpPr/>
          <p:nvPr/>
        </p:nvSpPr>
        <p:spPr>
          <a:xfrm>
            <a:off x="0" y="1610216"/>
            <a:ext cx="2699792" cy="923330"/>
          </a:xfrm>
          <a:prstGeom prst="rect">
            <a:avLst/>
          </a:prstGeom>
        </p:spPr>
        <p:txBody>
          <a:bodyPr wrap="square">
            <a:spAutoFit/>
          </a:bodyPr>
          <a:lstStyle/>
          <a:p>
            <a:r>
              <a:rPr lang="ky-KG"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2.Дем алуу </a:t>
            </a:r>
            <a:r>
              <a:rPr lang="ky-KG"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органдары</a:t>
            </a:r>
            <a:r>
              <a:rPr lang="ky-KG"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ky-KG"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ky-KG"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ооруганда дары </a:t>
            </a:r>
            <a:r>
              <a:rPr lang="ky-KG"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катары</a:t>
            </a:r>
            <a:r>
              <a:rPr lang="ky-KG"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ky-KG"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ky-KG"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пайдаланылат. </a:t>
            </a:r>
            <a:endParaRPr lang="ru-RU" dirty="0"/>
          </a:p>
        </p:txBody>
      </p:sp>
      <p:sp>
        <p:nvSpPr>
          <p:cNvPr id="11" name="Прямоугольник 10"/>
          <p:cNvSpPr/>
          <p:nvPr/>
        </p:nvSpPr>
        <p:spPr>
          <a:xfrm>
            <a:off x="85918" y="4437112"/>
            <a:ext cx="2613874" cy="646331"/>
          </a:xfrm>
          <a:prstGeom prst="rect">
            <a:avLst/>
          </a:prstGeom>
        </p:spPr>
        <p:txBody>
          <a:bodyPr wrap="square">
            <a:spAutoFit/>
          </a:bodyPr>
          <a:lstStyle/>
          <a:p>
            <a:r>
              <a:rPr lang="ky-KG"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Булчуң жана тиш                                                                                                       </a:t>
            </a:r>
            <a:r>
              <a:rPr lang="ky-KG"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ky-KG"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r>
            <a:br>
              <a:rPr lang="ky-KG"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ky-KG"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ооруларын кетирет.</a:t>
            </a:r>
            <a:endParaRPr lang="ru-RU" dirty="0"/>
          </a:p>
        </p:txBody>
      </p:sp>
      <p:sp>
        <p:nvSpPr>
          <p:cNvPr id="12" name="Прямоугольник 11"/>
          <p:cNvSpPr/>
          <p:nvPr/>
        </p:nvSpPr>
        <p:spPr>
          <a:xfrm>
            <a:off x="2510033" y="3212976"/>
            <a:ext cx="3799287" cy="923330"/>
          </a:xfrm>
          <a:prstGeom prst="rect">
            <a:avLst/>
          </a:prstGeom>
        </p:spPr>
        <p:txBody>
          <a:bodyPr wrap="square">
            <a:spAutoFit/>
          </a:bodyPr>
          <a:lstStyle/>
          <a:p>
            <a:r>
              <a:rPr lang="ky-KG"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4.Дарылык </a:t>
            </a:r>
            <a:r>
              <a:rPr lang="ky-KG"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касиети   күчтүү.</a:t>
            </a:r>
            <a:br>
              <a:rPr lang="ky-KG"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ky-KG"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5.Абаны  формальдегиддерден  </a:t>
            </a:r>
            <a:br>
              <a:rPr lang="ky-KG"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ky-KG"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тазалайт.</a:t>
            </a:r>
            <a:endParaRPr lang="ru-RU" dirty="0"/>
          </a:p>
        </p:txBody>
      </p:sp>
      <p:cxnSp>
        <p:nvCxnSpPr>
          <p:cNvPr id="14" name="Прямая со стрелкой 13"/>
          <p:cNvCxnSpPr/>
          <p:nvPr/>
        </p:nvCxnSpPr>
        <p:spPr>
          <a:xfrm flipH="1">
            <a:off x="1491739" y="2348880"/>
            <a:ext cx="343957"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1979712" y="5083443"/>
            <a:ext cx="248190" cy="4337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2227902" y="4760277"/>
            <a:ext cx="716241" cy="5400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4409676" y="3878047"/>
            <a:ext cx="738388" cy="8822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6309320" y="848129"/>
            <a:ext cx="2593124" cy="3139321"/>
          </a:xfrm>
          <a:prstGeom prst="rect">
            <a:avLst/>
          </a:prstGeom>
        </p:spPr>
        <p:txBody>
          <a:bodyPr wrap="square">
            <a:spAutoFit/>
          </a:bodyPr>
          <a:lstStyle/>
          <a:p>
            <a:pPr algn="just"/>
            <a:r>
              <a:rPr lang="ky-KG"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1.Өсүмдүктө өзгөчө </a:t>
            </a:r>
            <a:r>
              <a:rPr lang="ky-KG"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ферменттер                                                                                              </a:t>
            </a:r>
            <a:r>
              <a:rPr lang="ky-KG"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-антагликозиддер.Өтө </a:t>
            </a:r>
            <a:r>
              <a:rPr lang="ky-KG"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көп                                                                                          колдонуп алганда </a:t>
            </a:r>
            <a:r>
              <a:rPr lang="ky-KG"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кан агуусуна </a:t>
            </a:r>
            <a:r>
              <a:rPr lang="ky-KG"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ky-KG"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жана боюнда барлардын </a:t>
            </a:r>
            <a:r>
              <a:rPr lang="ky-KG"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ky-KG"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боюнан түшүп калуусуна </a:t>
            </a:r>
            <a:r>
              <a:rPr lang="ky-KG" b="1"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алып                                                                                                       </a:t>
            </a:r>
            <a:r>
              <a:rPr lang="ky-KG"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келиши мүмкүн. </a:t>
            </a:r>
            <a:endParaRPr lang="ru-RU" dirty="0"/>
          </a:p>
        </p:txBody>
      </p:sp>
      <p:cxnSp>
        <p:nvCxnSpPr>
          <p:cNvPr id="23" name="Прямая со стрелкой 22"/>
          <p:cNvCxnSpPr/>
          <p:nvPr/>
        </p:nvCxnSpPr>
        <p:spPr>
          <a:xfrm flipH="1">
            <a:off x="8028384" y="3878047"/>
            <a:ext cx="341387" cy="4411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8" name="Рисунок 27" descr="&lt;strong&gt;Алоэ&lt;/strong&gt; остистое - Мои комнатные растения"/>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094347" y="710386"/>
            <a:ext cx="2911552" cy="2509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238935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9832" y="0"/>
            <a:ext cx="2530624" cy="722344"/>
          </a:xfrm>
        </p:spPr>
        <p:txBody>
          <a:bodyPr>
            <a:normAutofit/>
          </a:bodyPr>
          <a:lstStyle/>
          <a:p>
            <a:r>
              <a:rPr lang="ru-RU" sz="4400" b="1" i="1" dirty="0" err="1" smtClean="0">
                <a:solidFill>
                  <a:srgbClr val="C00000"/>
                </a:solidFill>
              </a:rPr>
              <a:t>Каланхоэ</a:t>
            </a:r>
            <a:endParaRPr lang="ru-RU" sz="4400" b="1" i="1" dirty="0">
              <a:solidFill>
                <a:srgbClr val="C00000"/>
              </a:solidFill>
            </a:endParaRPr>
          </a:p>
        </p:txBody>
      </p:sp>
      <p:pic>
        <p:nvPicPr>
          <p:cNvPr id="4" name="Picture 10" descr="Картинки по запросу &quot;боль ухо мультяшные картинки&quot;"/>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964293" y="1948070"/>
            <a:ext cx="1713671" cy="1896095"/>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Картинки по запросу &quot;боль горло мультяшные картинки&quo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7767" y="3830014"/>
            <a:ext cx="1871625" cy="1752427"/>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Картинки по запросу &quot;мультяшные микробы картинки&quo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35694" y="4154293"/>
            <a:ext cx="2315013" cy="2171021"/>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Картинки по запросу &quot;порез мультяшные картинки&quot;"/>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3387" y="2181057"/>
            <a:ext cx="1992826" cy="185395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465998" y="548680"/>
            <a:ext cx="1526828" cy="369332"/>
          </a:xfrm>
          <a:prstGeom prst="rect">
            <a:avLst/>
          </a:prstGeom>
        </p:spPr>
        <p:txBody>
          <a:bodyPr wrap="none">
            <a:spAutoFit/>
          </a:bodyPr>
          <a:lstStyle/>
          <a:p>
            <a:r>
              <a:rPr lang="ky-KG" b="1" dirty="0"/>
              <a:t> </a:t>
            </a:r>
            <a:r>
              <a:rPr lang="ky-KG" b="1" dirty="0">
                <a:ln w="22225">
                  <a:solidFill>
                    <a:schemeClr val="accent2"/>
                  </a:solidFill>
                  <a:prstDash val="solid"/>
                </a:ln>
                <a:solidFill>
                  <a:schemeClr val="accent2">
                    <a:lumMod val="40000"/>
                    <a:lumOff val="60000"/>
                  </a:schemeClr>
                </a:solidFill>
              </a:rPr>
              <a:t>ПАЙДАСЫ </a:t>
            </a:r>
            <a:endParaRPr lang="ru-RU" dirty="0"/>
          </a:p>
        </p:txBody>
      </p:sp>
      <p:sp>
        <p:nvSpPr>
          <p:cNvPr id="6" name="Прямоугольник 5"/>
          <p:cNvSpPr/>
          <p:nvPr/>
        </p:nvSpPr>
        <p:spPr>
          <a:xfrm>
            <a:off x="7164288" y="548680"/>
            <a:ext cx="1127232" cy="369332"/>
          </a:xfrm>
          <a:prstGeom prst="rect">
            <a:avLst/>
          </a:prstGeom>
        </p:spPr>
        <p:txBody>
          <a:bodyPr wrap="none">
            <a:spAutoFit/>
          </a:bodyPr>
          <a:lstStyle/>
          <a:p>
            <a:r>
              <a:rPr lang="ky-KG" b="1" dirty="0">
                <a:ln w="22225">
                  <a:solidFill>
                    <a:schemeClr val="accent2"/>
                  </a:solidFill>
                  <a:prstDash val="solid"/>
                </a:ln>
                <a:solidFill>
                  <a:schemeClr val="accent2">
                    <a:lumMod val="40000"/>
                    <a:lumOff val="60000"/>
                  </a:schemeClr>
                </a:solidFill>
              </a:rPr>
              <a:t>ЗЫЯНЫ</a:t>
            </a:r>
            <a:endParaRPr lang="ru-RU" dirty="0"/>
          </a:p>
        </p:txBody>
      </p:sp>
      <p:pic>
        <p:nvPicPr>
          <p:cNvPr id="10" name="Рисунок 9" descr="&lt;strong&gt;Каланхоэ&lt;/strong&gt; Блоссфельда"/>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367201" y="755050"/>
            <a:ext cx="2565386" cy="24482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Прямоугольник 6"/>
          <p:cNvSpPr/>
          <p:nvPr/>
        </p:nvSpPr>
        <p:spPr>
          <a:xfrm>
            <a:off x="-38709" y="980728"/>
            <a:ext cx="3530589" cy="1477328"/>
          </a:xfrm>
          <a:prstGeom prst="rect">
            <a:avLst/>
          </a:prstGeom>
        </p:spPr>
        <p:txBody>
          <a:bodyPr wrap="square">
            <a:spAutoFit/>
          </a:bodyPr>
          <a:lstStyle/>
          <a:p>
            <a:r>
              <a:rPr lang="ky-KG" b="1" dirty="0">
                <a:latin typeface="Times New Roman" panose="02020603050405020304" pitchFamily="18" charset="0"/>
                <a:cs typeface="Times New Roman" panose="02020603050405020304" pitchFamily="18" charset="0"/>
              </a:rPr>
              <a:t>1.Медицинада </a:t>
            </a:r>
            <a:r>
              <a:rPr lang="ky-KG" b="1" dirty="0" smtClean="0">
                <a:latin typeface="Times New Roman" panose="02020603050405020304" pitchFamily="18" charset="0"/>
                <a:cs typeface="Times New Roman" panose="02020603050405020304" pitchFamily="18" charset="0"/>
              </a:rPr>
              <a:t>дарылык каражат.</a:t>
            </a:r>
            <a:r>
              <a:rPr lang="ky-KG" b="1" dirty="0">
                <a:latin typeface="Times New Roman" panose="02020603050405020304" pitchFamily="18" charset="0"/>
                <a:cs typeface="Times New Roman" panose="02020603050405020304" pitchFamily="18" charset="0"/>
              </a:rPr>
              <a:t/>
            </a:r>
            <a:br>
              <a:rPr lang="ky-KG" b="1" dirty="0">
                <a:latin typeface="Times New Roman" panose="02020603050405020304" pitchFamily="18" charset="0"/>
                <a:cs typeface="Times New Roman" panose="02020603050405020304" pitchFamily="18" charset="0"/>
              </a:rPr>
            </a:br>
            <a:r>
              <a:rPr lang="ky-KG" b="1" dirty="0">
                <a:latin typeface="Times New Roman" panose="02020603050405020304" pitchFamily="18" charset="0"/>
                <a:cs typeface="Times New Roman" panose="02020603050405020304" pitchFamily="18" charset="0"/>
              </a:rPr>
              <a:t>Тамак оорусунан, күйгөн  </a:t>
            </a:r>
            <a:r>
              <a:rPr lang="ky-KG" b="1" dirty="0" smtClean="0">
                <a:latin typeface="Times New Roman" panose="02020603050405020304" pitchFamily="18" charset="0"/>
                <a:cs typeface="Times New Roman" panose="02020603050405020304" pitchFamily="18" charset="0"/>
              </a:rPr>
              <a:t>же</a:t>
            </a:r>
            <a:r>
              <a:rPr lang="ky-KG" b="1" dirty="0">
                <a:latin typeface="Times New Roman" panose="02020603050405020304" pitchFamily="18" charset="0"/>
                <a:cs typeface="Times New Roman" panose="02020603050405020304" pitchFamily="18" charset="0"/>
              </a:rPr>
              <a:t/>
            </a:r>
            <a:br>
              <a:rPr lang="ky-KG" b="1" dirty="0">
                <a:latin typeface="Times New Roman" panose="02020603050405020304" pitchFamily="18" charset="0"/>
                <a:cs typeface="Times New Roman" panose="02020603050405020304" pitchFamily="18" charset="0"/>
              </a:rPr>
            </a:br>
            <a:r>
              <a:rPr lang="ky-KG" b="1" dirty="0">
                <a:latin typeface="Times New Roman" panose="02020603050405020304" pitchFamily="18" charset="0"/>
                <a:cs typeface="Times New Roman" panose="02020603050405020304" pitchFamily="18" charset="0"/>
              </a:rPr>
              <a:t>кесилген жерлерге , кулактын                                                            </a:t>
            </a:r>
            <a:r>
              <a:rPr lang="ky-KG" b="1" dirty="0" smtClean="0">
                <a:latin typeface="Times New Roman" panose="02020603050405020304" pitchFamily="18" charset="0"/>
                <a:cs typeface="Times New Roman" panose="02020603050405020304" pitchFamily="18" charset="0"/>
              </a:rPr>
              <a:t>оорусунан </a:t>
            </a:r>
            <a:r>
              <a:rPr lang="ky-KG" b="1" dirty="0">
                <a:latin typeface="Times New Roman" panose="02020603050405020304" pitchFamily="18" charset="0"/>
                <a:cs typeface="Times New Roman" panose="02020603050405020304" pitchFamily="18" charset="0"/>
              </a:rPr>
              <a:t>жардам берет. </a:t>
            </a:r>
            <a:endParaRPr lang="ru-RU" dirty="0"/>
          </a:p>
        </p:txBody>
      </p:sp>
      <p:cxnSp>
        <p:nvCxnSpPr>
          <p:cNvPr id="9" name="Прямая со стрелкой 8"/>
          <p:cNvCxnSpPr>
            <a:stCxn id="7" idx="2"/>
          </p:cNvCxnSpPr>
          <p:nvPr/>
        </p:nvCxnSpPr>
        <p:spPr>
          <a:xfrm flipH="1" flipV="1">
            <a:off x="1331640" y="2419155"/>
            <a:ext cx="394946" cy="389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1992826" y="2181057"/>
            <a:ext cx="346926" cy="3838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a:xfrm>
            <a:off x="0" y="4039475"/>
            <a:ext cx="2627784" cy="1200329"/>
          </a:xfrm>
          <a:prstGeom prst="rect">
            <a:avLst/>
          </a:prstGeom>
        </p:spPr>
        <p:txBody>
          <a:bodyPr wrap="square">
            <a:spAutoFit/>
          </a:bodyPr>
          <a:lstStyle/>
          <a:p>
            <a:r>
              <a:rPr lang="ky-KG" b="1" dirty="0">
                <a:latin typeface="Times New Roman" panose="02020603050405020304" pitchFamily="18" charset="0"/>
                <a:cs typeface="Times New Roman" panose="02020603050405020304" pitchFamily="18" charset="0"/>
              </a:rPr>
              <a:t>2.Абадагы </a:t>
            </a:r>
            <a:r>
              <a:rPr lang="ky-KG" b="1" dirty="0" smtClean="0">
                <a:latin typeface="Times New Roman" panose="02020603050405020304" pitchFamily="18" charset="0"/>
                <a:cs typeface="Times New Roman" panose="02020603050405020304" pitchFamily="18" charset="0"/>
              </a:rPr>
              <a:t>микробдорду жок</a:t>
            </a:r>
            <a:r>
              <a:rPr lang="ky-KG" b="1" dirty="0">
                <a:latin typeface="Times New Roman" panose="02020603050405020304" pitchFamily="18" charset="0"/>
                <a:cs typeface="Times New Roman" panose="02020603050405020304" pitchFamily="18" charset="0"/>
              </a:rPr>
              <a:t/>
            </a:r>
            <a:br>
              <a:rPr lang="ky-KG" b="1" dirty="0">
                <a:latin typeface="Times New Roman" panose="02020603050405020304" pitchFamily="18" charset="0"/>
                <a:cs typeface="Times New Roman" panose="02020603050405020304" pitchFamily="18" charset="0"/>
              </a:rPr>
            </a:br>
            <a:r>
              <a:rPr lang="ky-KG" b="1" dirty="0">
                <a:latin typeface="Times New Roman" panose="02020603050405020304" pitchFamily="18" charset="0"/>
                <a:cs typeface="Times New Roman" panose="02020603050405020304" pitchFamily="18" charset="0"/>
              </a:rPr>
              <a:t>кылып, абдан </a:t>
            </a:r>
            <a:r>
              <a:rPr lang="ky-KG" b="1" dirty="0" smtClean="0">
                <a:latin typeface="Times New Roman" panose="02020603050405020304" pitchFamily="18" charset="0"/>
                <a:cs typeface="Times New Roman" panose="02020603050405020304" pitchFamily="18" charset="0"/>
              </a:rPr>
              <a:t>   жакшы тазалайт</a:t>
            </a:r>
            <a:endParaRPr lang="ru-RU" dirty="0"/>
          </a:p>
        </p:txBody>
      </p:sp>
      <p:cxnSp>
        <p:nvCxnSpPr>
          <p:cNvPr id="21" name="Прямая со стрелкой 20"/>
          <p:cNvCxnSpPr/>
          <p:nvPr/>
        </p:nvCxnSpPr>
        <p:spPr>
          <a:xfrm>
            <a:off x="2627784" y="1979173"/>
            <a:ext cx="1800200" cy="17378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6223482" y="967692"/>
            <a:ext cx="2895096" cy="2862322"/>
          </a:xfrm>
          <a:prstGeom prst="rect">
            <a:avLst/>
          </a:prstGeom>
        </p:spPr>
        <p:txBody>
          <a:bodyPr wrap="square">
            <a:spAutoFit/>
          </a:bodyPr>
          <a:lstStyle/>
          <a:p>
            <a:r>
              <a:rPr lang="ky-KG" b="1" dirty="0">
                <a:latin typeface="Times New Roman" panose="02020603050405020304" pitchFamily="18" charset="0"/>
                <a:cs typeface="Times New Roman" panose="02020603050405020304" pitchFamily="18" charset="0"/>
              </a:rPr>
              <a:t>1. Аллергияны чакырышы мүмкүн.</a:t>
            </a:r>
            <a:br>
              <a:rPr lang="ky-KG" b="1" dirty="0">
                <a:latin typeface="Times New Roman" panose="02020603050405020304" pitchFamily="18" charset="0"/>
                <a:cs typeface="Times New Roman" panose="02020603050405020304" pitchFamily="18" charset="0"/>
              </a:rPr>
            </a:br>
            <a:r>
              <a:rPr lang="ky-KG" b="1" dirty="0" smtClean="0">
                <a:latin typeface="Times New Roman" panose="02020603050405020304" pitchFamily="18" charset="0"/>
                <a:cs typeface="Times New Roman" panose="02020603050405020304" pitchFamily="18" charset="0"/>
              </a:rPr>
              <a:t>2.Боюнда </a:t>
            </a:r>
            <a:r>
              <a:rPr lang="ky-KG" b="1" dirty="0">
                <a:latin typeface="Times New Roman" panose="02020603050405020304" pitchFamily="18" charset="0"/>
                <a:cs typeface="Times New Roman" panose="02020603050405020304" pitchFamily="18" charset="0"/>
              </a:rPr>
              <a:t>бар аялдарга зыяндуу.</a:t>
            </a:r>
            <a:br>
              <a:rPr lang="ky-KG" b="1" dirty="0">
                <a:latin typeface="Times New Roman" panose="02020603050405020304" pitchFamily="18" charset="0"/>
                <a:cs typeface="Times New Roman" panose="02020603050405020304" pitchFamily="18" charset="0"/>
              </a:rPr>
            </a:br>
            <a:r>
              <a:rPr lang="ky-KG" b="1" dirty="0" smtClean="0">
                <a:latin typeface="Times New Roman" panose="02020603050405020304" pitchFamily="18" charset="0"/>
                <a:cs typeface="Times New Roman" panose="02020603050405020304" pitchFamily="18" charset="0"/>
              </a:rPr>
              <a:t>3.Гепатит </a:t>
            </a:r>
            <a:r>
              <a:rPr lang="ky-KG" b="1" dirty="0">
                <a:latin typeface="Times New Roman" panose="02020603050405020304" pitchFamily="18" charset="0"/>
                <a:cs typeface="Times New Roman" panose="02020603050405020304" pitchFamily="18" charset="0"/>
              </a:rPr>
              <a:t>жана цирроз деген боор</a:t>
            </a:r>
            <a:br>
              <a:rPr lang="ky-KG" b="1" dirty="0">
                <a:latin typeface="Times New Roman" panose="02020603050405020304" pitchFamily="18" charset="0"/>
                <a:cs typeface="Times New Roman" panose="02020603050405020304" pitchFamily="18" charset="0"/>
              </a:rPr>
            </a:br>
            <a:r>
              <a:rPr lang="ky-KG" b="1" dirty="0" smtClean="0">
                <a:latin typeface="Times New Roman" panose="02020603050405020304" pitchFamily="18" charset="0"/>
                <a:cs typeface="Times New Roman" panose="02020603050405020304" pitchFamily="18" charset="0"/>
              </a:rPr>
              <a:t>ооруларында </a:t>
            </a:r>
            <a:r>
              <a:rPr lang="ky-KG" b="1" dirty="0">
                <a:latin typeface="Times New Roman" panose="02020603050405020304" pitchFamily="18" charset="0"/>
                <a:cs typeface="Times New Roman" panose="02020603050405020304" pitchFamily="18" charset="0"/>
              </a:rPr>
              <a:t>дары катары</a:t>
            </a:r>
            <a:br>
              <a:rPr lang="ky-KG" b="1" dirty="0">
                <a:latin typeface="Times New Roman" panose="02020603050405020304" pitchFamily="18" charset="0"/>
                <a:cs typeface="Times New Roman" panose="02020603050405020304" pitchFamily="18" charset="0"/>
              </a:rPr>
            </a:br>
            <a:r>
              <a:rPr lang="ky-KG" b="1" dirty="0" smtClean="0">
                <a:latin typeface="Times New Roman" panose="02020603050405020304" pitchFamily="18" charset="0"/>
                <a:cs typeface="Times New Roman" panose="02020603050405020304" pitchFamily="18" charset="0"/>
              </a:rPr>
              <a:t>пайдаланууга </a:t>
            </a:r>
            <a:r>
              <a:rPr lang="ky-KG" b="1" dirty="0">
                <a:latin typeface="Times New Roman" panose="02020603050405020304" pitchFamily="18" charset="0"/>
                <a:cs typeface="Times New Roman" panose="02020603050405020304" pitchFamily="18" charset="0"/>
              </a:rPr>
              <a:t>болбойт.</a:t>
            </a:r>
            <a:br>
              <a:rPr lang="ky-KG" b="1" dirty="0">
                <a:latin typeface="Times New Roman" panose="02020603050405020304" pitchFamily="18" charset="0"/>
                <a:cs typeface="Times New Roman" panose="02020603050405020304" pitchFamily="18" charset="0"/>
              </a:rPr>
            </a:br>
            <a:endParaRPr lang="ru-RU" dirty="0"/>
          </a:p>
        </p:txBody>
      </p:sp>
      <p:pic>
        <p:nvPicPr>
          <p:cNvPr id="26" name="Picture 18" descr="Картинки по запросу &quot;аллергия мультяшная&quot;"/>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161566" y="3717031"/>
            <a:ext cx="2957012" cy="297926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4" name="Прямая со стрелкой 23"/>
          <p:cNvCxnSpPr/>
          <p:nvPr/>
        </p:nvCxnSpPr>
        <p:spPr>
          <a:xfrm flipH="1">
            <a:off x="8291520" y="3501008"/>
            <a:ext cx="600960" cy="3290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77521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214974"/>
          </a:xfrm>
        </p:spPr>
        <p:txBody>
          <a:bodyPr>
            <a:normAutofit lnSpcReduction="10000"/>
          </a:bodyPr>
          <a:lstStyle/>
          <a:p>
            <a:pPr algn="just">
              <a:buNone/>
            </a:pPr>
            <a:r>
              <a:rPr lang="ky-KG" sz="2400" dirty="0" smtClean="0">
                <a:solidFill>
                  <a:srgbClr val="FF0000"/>
                </a:solidFill>
                <a:latin typeface="Times New Roman" pitchFamily="18" charset="0"/>
                <a:cs typeface="Times New Roman" pitchFamily="18" charset="0"/>
              </a:rPr>
              <a:t>1.Мектептин аты </a:t>
            </a:r>
          </a:p>
          <a:p>
            <a:pPr>
              <a:buNone/>
            </a:pPr>
            <a:r>
              <a:rPr lang="ky-KG" sz="2000" dirty="0" smtClean="0">
                <a:latin typeface="Times New Roman" pitchFamily="18" charset="0"/>
                <a:cs typeface="Times New Roman" pitchFamily="18" charset="0"/>
              </a:rPr>
              <a:t>Т.Сатылганов атындагы №69 ОТКгимназиясы</a:t>
            </a:r>
          </a:p>
          <a:p>
            <a:pPr>
              <a:buNone/>
            </a:pPr>
            <a:r>
              <a:rPr lang="ky-KG" sz="2400" dirty="0" smtClean="0">
                <a:solidFill>
                  <a:srgbClr val="FF0000"/>
                </a:solidFill>
                <a:latin typeface="Times New Roman" pitchFamily="18" charset="0"/>
                <a:cs typeface="Times New Roman" pitchFamily="18" charset="0"/>
              </a:rPr>
              <a:t>2.Мектептин дареги: </a:t>
            </a:r>
            <a:r>
              <a:rPr lang="ky-KG" sz="2000" dirty="0" smtClean="0">
                <a:latin typeface="Times New Roman" pitchFamily="18" charset="0"/>
                <a:cs typeface="Times New Roman" pitchFamily="18" charset="0"/>
              </a:rPr>
              <a:t>Бишкек шаары,Фатьянов көчөсү 10</a:t>
            </a:r>
          </a:p>
          <a:p>
            <a:pPr>
              <a:buNone/>
            </a:pPr>
            <a:r>
              <a:rPr lang="ky-KG" dirty="0" smtClean="0">
                <a:solidFill>
                  <a:srgbClr val="FF0000"/>
                </a:solidFill>
                <a:latin typeface="Times New Roman" pitchFamily="18" charset="0"/>
                <a:cs typeface="Times New Roman" pitchFamily="18" charset="0"/>
              </a:rPr>
              <a:t>3.Изилдөө ишин жазуу үчүн  аткарылган  иштер</a:t>
            </a:r>
            <a:r>
              <a:rPr lang="ky-KG" dirty="0" smtClean="0">
                <a:latin typeface="Times New Roman" pitchFamily="18" charset="0"/>
                <a:cs typeface="Times New Roman" pitchFamily="18" charset="0"/>
              </a:rPr>
              <a:t>:</a:t>
            </a:r>
          </a:p>
          <a:p>
            <a:pPr>
              <a:buNone/>
            </a:pPr>
            <a:r>
              <a:rPr lang="ky-KG" dirty="0" smtClean="0">
                <a:latin typeface="Times New Roman" pitchFamily="18" charset="0"/>
                <a:cs typeface="Times New Roman" pitchFamily="18" charset="0"/>
              </a:rPr>
              <a:t> </a:t>
            </a:r>
            <a:r>
              <a:rPr lang="ky-KG" sz="2400" dirty="0" smtClean="0">
                <a:latin typeface="Times New Roman" pitchFamily="18" charset="0"/>
                <a:cs typeface="Times New Roman" pitchFamily="18" charset="0"/>
              </a:rPr>
              <a:t>а) Долбоор жазууда массалык маалымат каражаттары колдонулуп, окуучулардын     арасынан сурамжылоо жүргүзүлдү.</a:t>
            </a:r>
          </a:p>
          <a:p>
            <a:pPr>
              <a:buNone/>
            </a:pPr>
            <a:r>
              <a:rPr lang="ky-KG" sz="2400" dirty="0" smtClean="0">
                <a:latin typeface="Times New Roman" pitchFamily="18" charset="0"/>
                <a:cs typeface="Times New Roman" pitchFamily="18" charset="0"/>
              </a:rPr>
              <a:t>б)Тема боюнча маалыматтар топтолуп,долбоордун  планы түзүлдү.</a:t>
            </a:r>
          </a:p>
          <a:p>
            <a:pPr>
              <a:buNone/>
            </a:pPr>
            <a:r>
              <a:rPr lang="ky-KG" sz="2400" dirty="0" smtClean="0">
                <a:latin typeface="Times New Roman" pitchFamily="18" charset="0"/>
                <a:cs typeface="Times New Roman" pitchFamily="18" charset="0"/>
              </a:rPr>
              <a:t>в)Мектептеги  бөлмө  өсүмдүктөрүнүн,мектептин  сыртындагы  бак-дарактардын    аттарын  идентификациялап,этикетка  жасашты</a:t>
            </a:r>
          </a:p>
          <a:p>
            <a:pPr>
              <a:buNone/>
            </a:pPr>
            <a:r>
              <a:rPr lang="ky-KG" sz="2400" dirty="0">
                <a:latin typeface="Times New Roman" pitchFamily="18" charset="0"/>
                <a:cs typeface="Times New Roman" pitchFamily="18" charset="0"/>
              </a:rPr>
              <a:t>г</a:t>
            </a:r>
            <a:r>
              <a:rPr lang="ky-KG" sz="2400" dirty="0" smtClean="0">
                <a:latin typeface="Times New Roman" pitchFamily="18" charset="0"/>
                <a:cs typeface="Times New Roman" pitchFamily="18" charset="0"/>
              </a:rPr>
              <a:t>)Топтолгон  материалдар  адистер  тарабынан талкууланды.</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8229600" cy="6192688"/>
          </a:xfrm>
        </p:spPr>
        <p:txBody>
          <a:bodyPr/>
          <a:lstStyle/>
          <a:p>
            <a:pPr algn="ctr"/>
            <a:r>
              <a:rPr lang="ru-RU" dirty="0" smtClean="0">
                <a:latin typeface="Times New Roman" panose="02020603050405020304" pitchFamily="18" charset="0"/>
                <a:cs typeface="Times New Roman" panose="02020603050405020304" pitchFamily="18" charset="0"/>
              </a:rPr>
              <a:t>   </a:t>
            </a:r>
          </a:p>
          <a:p>
            <a:pPr algn="ctr"/>
            <a:r>
              <a:rPr lang="ru-RU" dirty="0" err="1" smtClean="0">
                <a:latin typeface="Times New Roman" panose="02020603050405020304" pitchFamily="18" charset="0"/>
                <a:cs typeface="Times New Roman" panose="02020603050405020304" pitchFamily="18" charset="0"/>
              </a:rPr>
              <a:t>Бир</a:t>
            </a:r>
            <a:r>
              <a:rPr lang="ru-RU" dirty="0" smtClean="0">
                <a:latin typeface="Times New Roman" panose="02020603050405020304" pitchFamily="18" charset="0"/>
                <a:cs typeface="Times New Roman" panose="02020603050405020304" pitchFamily="18" charset="0"/>
              </a:rPr>
              <a:t> г</a:t>
            </a:r>
            <a:r>
              <a:rPr lang="ky-KG" dirty="0" smtClean="0">
                <a:latin typeface="Times New Roman" panose="02020603050405020304" pitchFamily="18" charset="0"/>
                <a:cs typeface="Times New Roman" panose="02020603050405020304" pitchFamily="18" charset="0"/>
              </a:rPr>
              <a:t>үл канча кычкылтекти бөлүп чыгарат</a:t>
            </a:r>
            <a:endParaRPr lang="ru-RU" dirty="0">
              <a:latin typeface="Times New Roman" panose="02020603050405020304" pitchFamily="18" charset="0"/>
              <a:cs typeface="Times New Roman" panose="02020603050405020304" pitchFamily="18" charset="0"/>
            </a:endParaRPr>
          </a:p>
        </p:txBody>
      </p:sp>
      <p:graphicFrame>
        <p:nvGraphicFramePr>
          <p:cNvPr id="5" name="Диаграмма 4"/>
          <p:cNvGraphicFramePr/>
          <p:nvPr>
            <p:extLst>
              <p:ext uri="{D42A27DB-BD31-4B8C-83A1-F6EECF244321}">
                <p14:modId xmlns:p14="http://schemas.microsoft.com/office/powerpoint/2010/main" xmlns="" val="3864480223"/>
              </p:ext>
            </p:extLst>
          </p:nvPr>
        </p:nvGraphicFramePr>
        <p:xfrm>
          <a:off x="714348" y="428604"/>
          <a:ext cx="8072494" cy="7097965"/>
        </p:xfrm>
        <a:graphic>
          <a:graphicData uri="http://schemas.openxmlformats.org/drawingml/2006/chart">
            <c:chart xmlns:c="http://schemas.openxmlformats.org/drawingml/2006/chart" xmlns:r="http://schemas.openxmlformats.org/officeDocument/2006/relationships" r:id="rId2"/>
          </a:graphicData>
        </a:graphic>
      </p:graphicFrame>
      <p:pic>
        <p:nvPicPr>
          <p:cNvPr id="5122" name="Picture 2" descr="Картинки по запросу &quot;девочка мультяшная&quot;"/>
          <p:cNvPicPr>
            <a:picLocks noChangeAspect="1" noChangeArrowheads="1"/>
          </p:cNvPicPr>
          <p:nvPr/>
        </p:nvPicPr>
        <p:blipFill>
          <a:blip r:embed="rId3" cstate="print"/>
          <a:srcRect/>
          <a:stretch>
            <a:fillRect/>
          </a:stretch>
        </p:blipFill>
        <p:spPr bwMode="auto">
          <a:xfrm rot="21312510">
            <a:off x="3959022" y="2595036"/>
            <a:ext cx="588732" cy="742075"/>
          </a:xfrm>
          <a:prstGeom prst="rect">
            <a:avLst/>
          </a:prstGeom>
          <a:noFill/>
        </p:spPr>
      </p:pic>
    </p:spTree>
    <p:extLst>
      <p:ext uri="{BB962C8B-B14F-4D97-AF65-F5344CB8AC3E}">
        <p14:creationId xmlns:p14="http://schemas.microsoft.com/office/powerpoint/2010/main" xmlns="" val="14546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00108"/>
            <a:ext cx="8229600" cy="5324492"/>
          </a:xfrm>
        </p:spPr>
        <p:txBody>
          <a:bodyPr/>
          <a:lstStyle/>
          <a:p>
            <a:r>
              <a:rPr lang="ky-KG" dirty="0" smtClean="0"/>
              <a:t>Фитонциддер,мисалы: арча</a:t>
            </a:r>
          </a:p>
          <a:p>
            <a:r>
              <a:rPr lang="ky-KG" dirty="0" smtClean="0"/>
              <a:t>Абада учуучу аэрозолдор болот,абада электр заряддары  менен аэрозолдор түртүлүшүп аэроиндерди пайда кылып, натыйжада  алар бактериялардын ДНК,генетикалык маалыматтын бузат.  </a:t>
            </a:r>
            <a:endParaRPr lang="ru-RU" dirty="0"/>
          </a:p>
        </p:txBody>
      </p:sp>
      <p:pic>
        <p:nvPicPr>
          <p:cNvPr id="4" name="Рисунок 3" descr="4862646.jpg"/>
          <p:cNvPicPr>
            <a:picLocks noChangeAspect="1"/>
          </p:cNvPicPr>
          <p:nvPr/>
        </p:nvPicPr>
        <p:blipFill>
          <a:blip r:embed="rId2"/>
          <a:stretch>
            <a:fillRect/>
          </a:stretch>
        </p:blipFill>
        <p:spPr>
          <a:xfrm>
            <a:off x="357158" y="3571876"/>
            <a:ext cx="5072098" cy="3286124"/>
          </a:xfrm>
          <a:prstGeom prst="rect">
            <a:avLst/>
          </a:prstGeom>
        </p:spPr>
      </p:pic>
      <p:pic>
        <p:nvPicPr>
          <p:cNvPr id="5" name="Рисунок 4" descr="artish-puchok.jpg"/>
          <p:cNvPicPr>
            <a:picLocks noChangeAspect="1"/>
          </p:cNvPicPr>
          <p:nvPr/>
        </p:nvPicPr>
        <p:blipFill>
          <a:blip r:embed="rId3" cstate="print"/>
          <a:stretch>
            <a:fillRect/>
          </a:stretch>
        </p:blipFill>
        <p:spPr>
          <a:xfrm>
            <a:off x="5643570" y="3571876"/>
            <a:ext cx="3071834" cy="307183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715436" cy="1225536"/>
          </a:xfrm>
        </p:spPr>
        <p:txBody>
          <a:bodyPr>
            <a:normAutofit/>
          </a:bodyPr>
          <a:lstStyle/>
          <a:p>
            <a:pPr algn="ctr"/>
            <a:r>
              <a:rPr lang="ky-KG" sz="4800" b="1" i="1" dirty="0" smtClean="0">
                <a:solidFill>
                  <a:srgbClr val="C00000"/>
                </a:solidFill>
              </a:rPr>
              <a:t>Корутунду</a:t>
            </a:r>
            <a:endParaRPr lang="ru-RU" sz="4800" b="1" i="1" dirty="0">
              <a:solidFill>
                <a:srgbClr val="C00000"/>
              </a:solidFill>
            </a:endParaRPr>
          </a:p>
        </p:txBody>
      </p:sp>
      <p:sp>
        <p:nvSpPr>
          <p:cNvPr id="3" name="Содержимое 2"/>
          <p:cNvSpPr>
            <a:spLocks noGrp="1"/>
          </p:cNvSpPr>
          <p:nvPr>
            <p:ph idx="1"/>
          </p:nvPr>
        </p:nvSpPr>
        <p:spPr>
          <a:xfrm>
            <a:off x="214282" y="1268760"/>
            <a:ext cx="8929718" cy="4686320"/>
          </a:xfrm>
        </p:spPr>
        <p:txBody>
          <a:bodyPr>
            <a:normAutofit/>
          </a:bodyPr>
          <a:lstStyle/>
          <a:p>
            <a:pPr>
              <a:buNone/>
            </a:pPr>
            <a:r>
              <a:rPr lang="ky-KG" dirty="0" smtClean="0"/>
              <a:t>  </a:t>
            </a:r>
            <a:r>
              <a:rPr lang="ky-KG" dirty="0" smtClean="0">
                <a:latin typeface="Times New Roman" pitchFamily="18" charset="0"/>
                <a:cs typeface="Times New Roman" pitchFamily="18" charset="0"/>
              </a:rPr>
              <a:t>Окуучулар  жашоо  турмушунда   бөлмө өсүмдүктөрүнүн ,  фитонциддердин  организмге  тийгизген  оң  жана  терс таасирлерин,абаны  тазалоочу  жана  зыяндуу  уулуу заттарды   соруп   аларын ,керектигин биле алышты.</a:t>
            </a:r>
          </a:p>
          <a:p>
            <a:pPr>
              <a:buNone/>
            </a:pPr>
            <a:r>
              <a:rPr lang="ky-KG" dirty="0" smtClean="0">
                <a:latin typeface="Times New Roman" pitchFamily="18" charset="0"/>
                <a:cs typeface="Times New Roman" pitchFamily="18" charset="0"/>
              </a:rPr>
              <a:t>             </a:t>
            </a:r>
            <a:r>
              <a:rPr lang="ky-KG" dirty="0" smtClean="0">
                <a:solidFill>
                  <a:srgbClr val="C00000"/>
                </a:solidFill>
                <a:latin typeface="Times New Roman" pitchFamily="18" charset="0"/>
                <a:cs typeface="Times New Roman" pitchFamily="18" charset="0"/>
              </a:rPr>
              <a:t>Колдонулган адабияттар:</a:t>
            </a:r>
          </a:p>
          <a:p>
            <a:pPr>
              <a:buNone/>
            </a:pPr>
            <a:r>
              <a:rPr lang="ky-KG" dirty="0" smtClean="0">
                <a:latin typeface="Times New Roman" pitchFamily="18" charset="0"/>
                <a:cs typeface="Times New Roman" pitchFamily="18" charset="0"/>
              </a:rPr>
              <a:t>1)Интернет булактары</a:t>
            </a:r>
          </a:p>
          <a:p>
            <a:pPr>
              <a:buNone/>
            </a:pPr>
            <a:r>
              <a:rPr lang="ky-KG" dirty="0" smtClean="0">
                <a:latin typeface="Times New Roman" pitchFamily="18" charset="0"/>
                <a:cs typeface="Times New Roman" pitchFamily="18" charset="0"/>
              </a:rPr>
              <a:t>2) Полная энциклопедия комнатных растений, </a:t>
            </a:r>
          </a:p>
          <a:p>
            <a:pPr>
              <a:buNone/>
            </a:pPr>
            <a:r>
              <a:rPr lang="ky-KG" dirty="0" smtClean="0">
                <a:latin typeface="Times New Roman" pitchFamily="18" charset="0"/>
                <a:cs typeface="Times New Roman" pitchFamily="18" charset="0"/>
              </a:rPr>
              <a:t>Ю.В. Маскаева, 2009.</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610244"/>
          </a:xfrm>
        </p:spPr>
        <p:txBody>
          <a:bodyPr>
            <a:normAutofit/>
          </a:bodyPr>
          <a:lstStyle/>
          <a:p>
            <a:pPr algn="ctr"/>
            <a:r>
              <a:rPr lang="ky-KG" sz="2400" b="1" dirty="0" smtClean="0">
                <a:solidFill>
                  <a:srgbClr val="C00000"/>
                </a:solidFill>
                <a:latin typeface="Times New Roman" pitchFamily="18" charset="0"/>
                <a:cs typeface="Times New Roman" pitchFamily="18" charset="0"/>
              </a:rPr>
              <a:t>Ар бир адам ден соолукта болсо, дени сак улутту, дени сак мамлекетти пайда кылат! Ар  бирибиз  табиятка    аяр  мамиле жасоону  үйрөнөлү, эртең кеч  болуп  калат, замандаш!</a:t>
            </a:r>
          </a:p>
          <a:p>
            <a:pPr algn="ctr"/>
            <a:endParaRPr lang="ru-RU" sz="2400" b="1" dirty="0">
              <a:solidFill>
                <a:srgbClr val="C00000"/>
              </a:solidFill>
              <a:latin typeface="Times New Roman" pitchFamily="18" charset="0"/>
              <a:cs typeface="Times New Roman" pitchFamily="18" charset="0"/>
            </a:endParaRPr>
          </a:p>
        </p:txBody>
      </p:sp>
      <p:pic>
        <p:nvPicPr>
          <p:cNvPr id="36866" name="Picture 2" descr="Картинки по запросу &quot;экология в твоих руках&quot;"/>
          <p:cNvPicPr>
            <a:picLocks noChangeAspect="1" noChangeArrowheads="1"/>
          </p:cNvPicPr>
          <p:nvPr/>
        </p:nvPicPr>
        <p:blipFill>
          <a:blip r:embed="rId2"/>
          <a:srcRect/>
          <a:stretch>
            <a:fillRect/>
          </a:stretch>
        </p:blipFill>
        <p:spPr bwMode="auto">
          <a:xfrm>
            <a:off x="-28932422" y="-5924551"/>
            <a:ext cx="7143800" cy="11925319"/>
          </a:xfrm>
          <a:prstGeom prst="rect">
            <a:avLst/>
          </a:prstGeom>
          <a:noFill/>
        </p:spPr>
      </p:pic>
      <p:pic>
        <p:nvPicPr>
          <p:cNvPr id="36870" name="Picture 6" descr="Картинки по запросу &quot;экология в твоих руках&quot;"/>
          <p:cNvPicPr>
            <a:picLocks noChangeAspect="1" noChangeArrowheads="1"/>
          </p:cNvPicPr>
          <p:nvPr/>
        </p:nvPicPr>
        <p:blipFill>
          <a:blip r:embed="rId3" cstate="print"/>
          <a:srcRect/>
          <a:stretch>
            <a:fillRect/>
          </a:stretch>
        </p:blipFill>
        <p:spPr bwMode="auto">
          <a:xfrm>
            <a:off x="1547664" y="2286016"/>
            <a:ext cx="6000791" cy="371475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038872"/>
          </a:xfrm>
        </p:spPr>
        <p:txBody>
          <a:bodyPr>
            <a:normAutofit fontScale="92500" lnSpcReduction="10000"/>
          </a:bodyPr>
          <a:lstStyle/>
          <a:p>
            <a:pPr>
              <a:buNone/>
            </a:pPr>
            <a:r>
              <a:rPr lang="ky-KG" b="1" dirty="0" smtClean="0">
                <a:solidFill>
                  <a:srgbClr val="FF0000"/>
                </a:solidFill>
              </a:rPr>
              <a:t>4.Долбоордун максаты:</a:t>
            </a:r>
          </a:p>
          <a:p>
            <a:pPr marL="0" indent="0">
              <a:buNone/>
            </a:pPr>
            <a:r>
              <a:rPr lang="ky-KG" dirty="0" smtClean="0">
                <a:latin typeface="Times New Roman" pitchFamily="18" charset="0"/>
                <a:cs typeface="Times New Roman" pitchFamily="18" charset="0"/>
              </a:rPr>
              <a:t>1)Бөлмө  өсүмдүктөрүнүн  классификациясы                                                                                                                                                                                                                                                                                                                                                                                               </a:t>
            </a:r>
          </a:p>
          <a:p>
            <a:pPr>
              <a:buNone/>
            </a:pPr>
            <a:r>
              <a:rPr lang="ky-KG" dirty="0" smtClean="0">
                <a:latin typeface="Times New Roman" pitchFamily="18" charset="0"/>
                <a:cs typeface="Times New Roman" pitchFamily="18" charset="0"/>
              </a:rPr>
              <a:t>2)Мектептеги,класстардагы  бөлмө   өсүмдүктөрдүн,мектептин  сыртындагы   бак-дарак өсүмдүктөрүнүн  түрдүк  составын  аныктоо</a:t>
            </a:r>
          </a:p>
          <a:p>
            <a:pPr>
              <a:buNone/>
            </a:pPr>
            <a:r>
              <a:rPr lang="ky-KG" dirty="0" smtClean="0">
                <a:latin typeface="Times New Roman" pitchFamily="18" charset="0"/>
                <a:cs typeface="Times New Roman" pitchFamily="18" charset="0"/>
              </a:rPr>
              <a:t> 3)Кайсы  бөлмө  өсүмдүктөрү   зыян,  кайсы өсүмдүктөр   пайда  алып келерин  изилдөө.</a:t>
            </a:r>
          </a:p>
          <a:p>
            <a:pPr>
              <a:buNone/>
            </a:pPr>
            <a:r>
              <a:rPr lang="ky-KG" dirty="0" smtClean="0">
                <a:latin typeface="Times New Roman" pitchFamily="18" charset="0"/>
                <a:cs typeface="Times New Roman" pitchFamily="18" charset="0"/>
              </a:rPr>
              <a:t>4)Класста,мектепте   фитомодуль,экобурчтарды  түзүү</a:t>
            </a:r>
          </a:p>
          <a:p>
            <a:pPr>
              <a:buNone/>
            </a:pPr>
            <a:r>
              <a:rPr lang="ky-KG" b="1" dirty="0" smtClean="0">
                <a:solidFill>
                  <a:srgbClr val="FF0000"/>
                </a:solidFill>
                <a:latin typeface="Times New Roman" pitchFamily="18" charset="0"/>
                <a:cs typeface="Times New Roman" pitchFamily="18" charset="0"/>
              </a:rPr>
              <a:t>5.Долбоордун алдына койгон маселеси:</a:t>
            </a:r>
          </a:p>
          <a:p>
            <a:pPr>
              <a:buNone/>
            </a:pPr>
            <a:r>
              <a:rPr lang="ky-KG" dirty="0" smtClean="0">
                <a:latin typeface="Times New Roman" pitchFamily="18" charset="0"/>
                <a:cs typeface="Times New Roman" pitchFamily="18" charset="0"/>
              </a:rPr>
              <a:t> а)Изилдөө иши аркылуу экологияга,медицинага кызыккан окуучуларды тартуу</a:t>
            </a:r>
            <a:r>
              <a:rPr lang="ky-KG" dirty="0" smtClean="0">
                <a:latin typeface="Times New Roman" pitchFamily="18" charset="0"/>
                <a:cs typeface="Times New Roman" pitchFamily="18" charset="0"/>
              </a:rPr>
              <a:t>, маалымат  </a:t>
            </a:r>
            <a:r>
              <a:rPr lang="ky-KG" dirty="0" smtClean="0">
                <a:latin typeface="Times New Roman" pitchFamily="18" charset="0"/>
                <a:cs typeface="Times New Roman" pitchFamily="18" charset="0"/>
              </a:rPr>
              <a:t>алмашуу</a:t>
            </a:r>
          </a:p>
          <a:p>
            <a:pPr>
              <a:buNone/>
            </a:pPr>
            <a:r>
              <a:rPr lang="ky-KG" dirty="0" smtClean="0">
                <a:latin typeface="Times New Roman" pitchFamily="18" charset="0"/>
                <a:cs typeface="Times New Roman" pitchFamily="18" charset="0"/>
              </a:rPr>
              <a:t> б)Долбоор  түзүү  учурунда,экологдор,</a:t>
            </a:r>
          </a:p>
          <a:p>
            <a:pPr>
              <a:buNone/>
            </a:pPr>
            <a:r>
              <a:rPr lang="ky-KG" dirty="0" smtClean="0">
                <a:latin typeface="Times New Roman" pitchFamily="18" charset="0"/>
                <a:cs typeface="Times New Roman" pitchFamily="18" charset="0"/>
              </a:rPr>
              <a:t>фитодизайнерлер  менен пикир алмашып,маалымат   алмашууга үйрөнүү</a:t>
            </a:r>
          </a:p>
          <a:p>
            <a:pPr>
              <a:buNone/>
            </a:pPr>
            <a:r>
              <a:rPr lang="ky-KG" dirty="0" smtClean="0">
                <a:latin typeface="Times New Roman" pitchFamily="18" charset="0"/>
                <a:cs typeface="Times New Roman" pitchFamily="18" charset="0"/>
              </a:rPr>
              <a:t>В) Үй  шартында табигый  фитонциддерди колдонуу</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7786718"/>
          </a:xfrm>
        </p:spPr>
        <p:txBody>
          <a:bodyPr>
            <a:normAutofit fontScale="92500"/>
          </a:bodyPr>
          <a:lstStyle/>
          <a:p>
            <a:pPr>
              <a:buNone/>
            </a:pPr>
            <a:r>
              <a:rPr lang="ky-KG" b="1" dirty="0" smtClean="0">
                <a:solidFill>
                  <a:srgbClr val="FF0000"/>
                </a:solidFill>
              </a:rPr>
              <a:t> </a:t>
            </a:r>
            <a:endParaRPr lang="ky-KG" dirty="0" smtClean="0"/>
          </a:p>
          <a:p>
            <a:pPr>
              <a:buNone/>
            </a:pPr>
            <a:r>
              <a:rPr lang="ky-KG" b="1" dirty="0" smtClean="0">
                <a:solidFill>
                  <a:srgbClr val="FF0000"/>
                </a:solidFill>
              </a:rPr>
              <a:t> </a:t>
            </a:r>
            <a:endParaRPr lang="ky-KG" dirty="0" smtClean="0"/>
          </a:p>
          <a:p>
            <a:pPr>
              <a:buNone/>
            </a:pPr>
            <a:r>
              <a:rPr lang="ky-KG" sz="3100" b="1" dirty="0" smtClean="0">
                <a:solidFill>
                  <a:srgbClr val="FF0000"/>
                </a:solidFill>
              </a:rPr>
              <a:t>6)Долбоордун актуалдуулугу</a:t>
            </a:r>
            <a:r>
              <a:rPr lang="ky-KG" sz="3100" dirty="0" smtClean="0"/>
              <a:t>: Биздин  бул  теманы тандаганыбыздын  себеби,Бүткүл  дүйнөлүк экологиялык   глобалдык долбоордун  негизинде “Кыргыз  республикасындагы   глобалдык  туруктуу  мектепти  издөө “долбоорунун  алкагында   Бишкек  шаарындагы  №69  ОТКГсы  долбоорго  катышып,тандалып  алынган.Мектептеги бөлмө  өсүмдүктөрүнүн организмге тийгизген пайдалуу же терс таасирлерин , табигый фитонциддерди  күндөлүк турмушта колдоно билүүгө,биокөптүрдүүлүгүн  сактоого,окуучулар өздөрү    комнаталык  гүлдөрдү  өстүрүп,жыйынтыгын  чыгаруу.  </a:t>
            </a:r>
          </a:p>
          <a:p>
            <a:pPr>
              <a:buNone/>
            </a:pPr>
            <a:endParaRPr lang="ky-KG" dirty="0" smtClean="0"/>
          </a:p>
          <a:p>
            <a:pPr>
              <a:buNone/>
            </a:pPr>
            <a:r>
              <a:rPr lang="ky-KG" dirty="0" smtClean="0"/>
              <a:t> </a:t>
            </a:r>
          </a:p>
          <a:p>
            <a:pPr>
              <a:buNone/>
            </a:pP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928670"/>
            <a:ext cx="8229600" cy="4389120"/>
          </a:xfrm>
        </p:spPr>
        <p:txBody>
          <a:bodyPr>
            <a:normAutofit lnSpcReduction="10000"/>
          </a:bodyPr>
          <a:lstStyle/>
          <a:p>
            <a:pPr>
              <a:buNone/>
            </a:pPr>
            <a:r>
              <a:rPr lang="ky-KG" sz="2800" b="1" dirty="0" smtClean="0">
                <a:solidFill>
                  <a:srgbClr val="FF0000"/>
                </a:solidFill>
              </a:rPr>
              <a:t>7)Долбоордун планы:</a:t>
            </a:r>
          </a:p>
          <a:p>
            <a:pPr>
              <a:buNone/>
            </a:pPr>
            <a:r>
              <a:rPr lang="ky-KG" sz="2800" dirty="0" smtClean="0"/>
              <a:t>1)Бөлмө  өсүмдүктөрү жөнүндө түшүнүк</a:t>
            </a:r>
          </a:p>
          <a:p>
            <a:pPr>
              <a:buNone/>
            </a:pPr>
            <a:r>
              <a:rPr lang="ky-KG" sz="2800" dirty="0" smtClean="0"/>
              <a:t> 2) Бөлмө  өсүмдүктөрүнүн  пайдалуу  жактары</a:t>
            </a:r>
          </a:p>
          <a:p>
            <a:pPr>
              <a:buNone/>
            </a:pPr>
            <a:r>
              <a:rPr lang="ky-KG" sz="2800" dirty="0" smtClean="0"/>
              <a:t>3) Абаны  тазалоочу,бөлмө  өсүмдүкөрү </a:t>
            </a:r>
          </a:p>
          <a:p>
            <a:pPr>
              <a:buNone/>
            </a:pPr>
            <a:r>
              <a:rPr lang="ky-KG" sz="2800" dirty="0" smtClean="0"/>
              <a:t>уулу,зыяндуу заттарды    жутуп  алуучу  бөлмө  өсүмдүктөрү</a:t>
            </a:r>
          </a:p>
          <a:p>
            <a:pPr>
              <a:buNone/>
            </a:pPr>
            <a:r>
              <a:rPr lang="ky-KG" sz="2800" dirty="0" smtClean="0"/>
              <a:t>4)Бөлмө  өсүмдүктөрү   1 суткада  канча  кычкылтек  бөлүп  чыгарышат?</a:t>
            </a:r>
          </a:p>
          <a:p>
            <a:pPr>
              <a:buNone/>
            </a:pPr>
            <a:r>
              <a:rPr lang="ky-KG" sz="2800" dirty="0" smtClean="0"/>
              <a:t> </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idx="1"/>
          </p:nvPr>
        </p:nvSpPr>
        <p:spPr>
          <a:xfrm>
            <a:off x="0" y="0"/>
            <a:ext cx="9144000" cy="6858000"/>
          </a:xfrm>
        </p:spPr>
        <p:txBody>
          <a:bodyPr>
            <a:normAutofit fontScale="70000" lnSpcReduction="20000"/>
          </a:bodyPr>
          <a:lstStyle/>
          <a:p>
            <a:pPr>
              <a:buNone/>
            </a:pPr>
            <a:endParaRPr lang="ky-KG" dirty="0" smtClean="0"/>
          </a:p>
          <a:p>
            <a:pPr>
              <a:buNone/>
            </a:pPr>
            <a:r>
              <a:rPr lang="ky-KG" b="1" dirty="0" smtClean="0">
                <a:solidFill>
                  <a:srgbClr val="FF0000"/>
                </a:solidFill>
              </a:rPr>
              <a:t> </a:t>
            </a:r>
            <a:endParaRPr lang="ky-KG" dirty="0" smtClean="0"/>
          </a:p>
          <a:p>
            <a:pPr>
              <a:lnSpc>
                <a:spcPct val="120000"/>
              </a:lnSpc>
              <a:buNone/>
            </a:pPr>
            <a:r>
              <a:rPr lang="ky-KG" sz="3600" b="1" dirty="0" smtClean="0">
                <a:solidFill>
                  <a:srgbClr val="FF0000"/>
                </a:solidFill>
              </a:rPr>
              <a:t>8)Изилдөө  иши  берген  натыйжа:</a:t>
            </a:r>
            <a:endParaRPr lang="ky-KG" sz="3600" dirty="0" smtClean="0"/>
          </a:p>
          <a:p>
            <a:pPr>
              <a:lnSpc>
                <a:spcPct val="120000"/>
              </a:lnSpc>
              <a:buNone/>
            </a:pPr>
            <a:r>
              <a:rPr lang="ky-KG" sz="3600" dirty="0" smtClean="0"/>
              <a:t>1) </a:t>
            </a:r>
            <a:r>
              <a:rPr lang="ky-KG" sz="3600" dirty="0" smtClean="0">
                <a:latin typeface="Times New Roman" pitchFamily="18" charset="0"/>
                <a:cs typeface="Times New Roman" pitchFamily="18" charset="0"/>
              </a:rPr>
              <a:t>Окуучулардын предметке болгон кызыгуусу жогорулайт </a:t>
            </a:r>
          </a:p>
          <a:p>
            <a:pPr>
              <a:lnSpc>
                <a:spcPct val="120000"/>
              </a:lnSpc>
              <a:buNone/>
            </a:pPr>
            <a:r>
              <a:rPr lang="ky-KG" sz="3600" dirty="0" smtClean="0">
                <a:latin typeface="Times New Roman" pitchFamily="18" charset="0"/>
                <a:cs typeface="Times New Roman" pitchFamily="18" charset="0"/>
              </a:rPr>
              <a:t>2)Бөлмө  өсүмдүктөрүнүн  пайдалуу  жана  зыяндуу  жактарын, организмге тийгизген   оң жана терс таасирлерин билишет</a:t>
            </a:r>
          </a:p>
          <a:p>
            <a:pPr>
              <a:lnSpc>
                <a:spcPct val="120000"/>
              </a:lnSpc>
              <a:buNone/>
            </a:pPr>
            <a:r>
              <a:rPr lang="ky-KG" sz="3600" dirty="0" smtClean="0">
                <a:latin typeface="Times New Roman" pitchFamily="18" charset="0"/>
                <a:cs typeface="Times New Roman" pitchFamily="18" charset="0"/>
              </a:rPr>
              <a:t>3)Бөлмө  өсүмдүктөрүн    жаратылыштан  көргөндө аттарын  таанып  билүүгө  үйрөнүшөт.</a:t>
            </a:r>
          </a:p>
          <a:p>
            <a:pPr>
              <a:lnSpc>
                <a:spcPct val="120000"/>
              </a:lnSpc>
              <a:buNone/>
            </a:pPr>
            <a:r>
              <a:rPr lang="ky-KG" sz="3600" b="1" dirty="0" smtClean="0">
                <a:solidFill>
                  <a:srgbClr val="FF0000"/>
                </a:solidFill>
                <a:latin typeface="Times New Roman" pitchFamily="18" charset="0"/>
                <a:cs typeface="Times New Roman" pitchFamily="18" charset="0"/>
              </a:rPr>
              <a:t>9)Долбоордун жаңычылдыгы:</a:t>
            </a:r>
          </a:p>
          <a:p>
            <a:pPr>
              <a:lnSpc>
                <a:spcPct val="120000"/>
              </a:lnSpc>
              <a:buNone/>
            </a:pPr>
            <a:r>
              <a:rPr lang="ky-KG" sz="3600" dirty="0" smtClean="0">
                <a:latin typeface="Times New Roman" pitchFamily="18" charset="0"/>
                <a:cs typeface="Times New Roman" pitchFamily="18" charset="0"/>
              </a:rPr>
              <a:t>   Бөлмө өсүмдүктөрүнүн организмге тийгизген  оң  жана  терс таасирлерин,үйдө,мектепте бөлмө  өсүмдүктөрүнүн түрдүк  составын  аныктай алышат,организмге  тийгизген  таасирлерин  биле алышат,кайсы  бөлмө  өсүмдүгү  канча  кычкылтек бөлүп  чыгара  ала  тургандыгын математикалык  жол менен  чыгарып,кабинеттерге көрсөтмө  бере  алышат..</a:t>
            </a:r>
          </a:p>
          <a:p>
            <a:pPr>
              <a:lnSpc>
                <a:spcPct val="120000"/>
              </a:lnSpc>
              <a:buNone/>
            </a:pPr>
            <a:r>
              <a:rPr lang="ky-KG" sz="3100" b="1" dirty="0" smtClean="0">
                <a:solidFill>
                  <a:srgbClr val="FF0000"/>
                </a:solidFill>
                <a:latin typeface="Times New Roman" pitchFamily="18" charset="0"/>
                <a:cs typeface="Times New Roman" pitchFamily="18" charset="0"/>
              </a:rPr>
              <a:t> </a:t>
            </a:r>
          </a:p>
          <a:p>
            <a:pPr>
              <a:lnSpc>
                <a:spcPct val="120000"/>
              </a:lnSpc>
              <a:buNone/>
            </a:pP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764704"/>
            <a:ext cx="7786742" cy="5786199"/>
          </a:xfrm>
          <a:prstGeom prst="rect">
            <a:avLst/>
          </a:prstGeom>
          <a:noFill/>
        </p:spPr>
        <p:txBody>
          <a:bodyPr wrap="square" rtlCol="0">
            <a:spAutoFit/>
          </a:bodyPr>
          <a:lstStyle/>
          <a:p>
            <a:r>
              <a:rPr lang="ky-KG" sz="3200" b="1" dirty="0" smtClean="0">
                <a:solidFill>
                  <a:srgbClr val="C00000"/>
                </a:solidFill>
                <a:latin typeface="Times New Roman" pitchFamily="18" charset="0"/>
                <a:cs typeface="Times New Roman" pitchFamily="18" charset="0"/>
              </a:rPr>
              <a:t>Бөлмө өсүмдүктөрүнүн мааниси:</a:t>
            </a:r>
          </a:p>
          <a:p>
            <a:pPr marL="457200" indent="-457200">
              <a:buFont typeface="Wingdings" pitchFamily="2" charset="2"/>
              <a:buChar char="v"/>
            </a:pPr>
            <a:r>
              <a:rPr lang="ky-KG" sz="3200" dirty="0" smtClean="0">
                <a:latin typeface="Times New Roman" pitchFamily="18" charset="0"/>
                <a:cs typeface="Times New Roman" pitchFamily="18" charset="0"/>
              </a:rPr>
              <a:t>Бөлмөдөгү абаны тазалайт.</a:t>
            </a:r>
          </a:p>
          <a:p>
            <a:pPr marL="457200" indent="-457200">
              <a:buFont typeface="Wingdings" pitchFamily="2" charset="2"/>
              <a:buChar char="v"/>
            </a:pPr>
            <a:r>
              <a:rPr lang="ky-KG" sz="3200" dirty="0" smtClean="0">
                <a:latin typeface="Times New Roman" pitchFamily="18" charset="0"/>
                <a:cs typeface="Times New Roman" pitchFamily="18" charset="0"/>
              </a:rPr>
              <a:t>Жайында буулануунун эсебинен абаны муздатат.</a:t>
            </a:r>
          </a:p>
          <a:p>
            <a:pPr marL="457200" indent="-457200">
              <a:buFont typeface="Wingdings" pitchFamily="2" charset="2"/>
              <a:buChar char="v"/>
            </a:pPr>
            <a:r>
              <a:rPr lang="ky-KG" sz="3200" dirty="0" smtClean="0">
                <a:latin typeface="Times New Roman" pitchFamily="18" charset="0"/>
                <a:cs typeface="Times New Roman" pitchFamily="18" charset="0"/>
              </a:rPr>
              <a:t>СО2 газынын санын азайтат.</a:t>
            </a:r>
          </a:p>
          <a:p>
            <a:pPr marL="457200" indent="-457200">
              <a:buFont typeface="Wingdings" pitchFamily="2" charset="2"/>
              <a:buChar char="v"/>
            </a:pPr>
            <a:r>
              <a:rPr lang="ky-KG" sz="3200" dirty="0" smtClean="0">
                <a:latin typeface="Times New Roman" pitchFamily="18" charset="0"/>
                <a:cs typeface="Times New Roman" pitchFamily="18" charset="0"/>
              </a:rPr>
              <a:t>О2 тин санын жогорулатат.</a:t>
            </a:r>
          </a:p>
          <a:p>
            <a:pPr marL="457200" indent="-457200">
              <a:buFont typeface="Wingdings" pitchFamily="2" charset="2"/>
              <a:buChar char="v"/>
            </a:pPr>
            <a:r>
              <a:rPr lang="ky-KG" sz="3200" dirty="0" smtClean="0">
                <a:latin typeface="Times New Roman" pitchFamily="18" charset="0"/>
                <a:cs typeface="Times New Roman" pitchFamily="18" charset="0"/>
              </a:rPr>
              <a:t>Стрессти азайтат, нерв системасын эс алдырат.</a:t>
            </a:r>
          </a:p>
          <a:p>
            <a:pPr marL="457200" indent="-457200">
              <a:buFont typeface="Wingdings" pitchFamily="2" charset="2"/>
              <a:buChar char="v"/>
            </a:pPr>
            <a:r>
              <a:rPr lang="ky-KG" sz="3200" dirty="0" smtClean="0"/>
              <a:t>Бөлмөгө жагымдуу маанай тартуулайт.</a:t>
            </a:r>
          </a:p>
          <a:p>
            <a:pPr marL="457200" indent="-457200">
              <a:buFont typeface="Wingdings" pitchFamily="2" charset="2"/>
              <a:buChar char="v"/>
            </a:pPr>
            <a:r>
              <a:rPr lang="ky-KG" sz="3200" dirty="0" smtClean="0">
                <a:latin typeface="Times New Roman" pitchFamily="18" charset="0"/>
                <a:cs typeface="Times New Roman" pitchFamily="18" charset="0"/>
              </a:rPr>
              <a:t>Абадагы  чаңды  соруп  алат</a:t>
            </a: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0"/>
            <a:ext cx="6809108" cy="523220"/>
          </a:xfrm>
          <a:prstGeom prst="rect">
            <a:avLst/>
          </a:prstGeom>
          <a:noFill/>
        </p:spPr>
        <p:txBody>
          <a:bodyPr wrap="none" rtlCol="0">
            <a:spAutoFit/>
          </a:bodyPr>
          <a:lstStyle/>
          <a:p>
            <a:r>
              <a:rPr lang="ky-KG" sz="2800" dirty="0" smtClean="0">
                <a:solidFill>
                  <a:srgbClr val="FF0000"/>
                </a:solidFill>
              </a:rPr>
              <a:t>Бөлмө өсүмдүктөрдүн классификациясы</a:t>
            </a:r>
            <a:endParaRPr lang="ru-RU" sz="2800" dirty="0">
              <a:solidFill>
                <a:srgbClr val="FF0000"/>
              </a:solidFill>
            </a:endParaRPr>
          </a:p>
        </p:txBody>
      </p:sp>
      <p:graphicFrame>
        <p:nvGraphicFramePr>
          <p:cNvPr id="3" name="Таблица 2"/>
          <p:cNvGraphicFramePr>
            <a:graphicFrameLocks noGrp="1"/>
          </p:cNvGraphicFramePr>
          <p:nvPr/>
        </p:nvGraphicFramePr>
        <p:xfrm>
          <a:off x="214282" y="1000108"/>
          <a:ext cx="8604001" cy="5657872"/>
        </p:xfrm>
        <a:graphic>
          <a:graphicData uri="http://schemas.openxmlformats.org/drawingml/2006/table">
            <a:tbl>
              <a:tblPr firstRow="1" bandRow="1">
                <a:tableStyleId>{5C22544A-7EE6-4342-B048-85BDC9FD1C3A}</a:tableStyleId>
              </a:tblPr>
              <a:tblGrid>
                <a:gridCol w="2331925"/>
                <a:gridCol w="2090692"/>
                <a:gridCol w="2090692"/>
                <a:gridCol w="2090692"/>
              </a:tblGrid>
              <a:tr h="1131574">
                <a:tc>
                  <a:txBody>
                    <a:bodyPr/>
                    <a:lstStyle/>
                    <a:p>
                      <a:r>
                        <a:rPr lang="ky-KG" sz="1600" dirty="0" smtClean="0">
                          <a:latin typeface="Times New Roman" pitchFamily="18" charset="0"/>
                          <a:cs typeface="Times New Roman" pitchFamily="18" charset="0"/>
                        </a:rPr>
                        <a:t>Абаны</a:t>
                      </a:r>
                      <a:endParaRPr lang="ky-KG" sz="1600" baseline="0" dirty="0" smtClean="0">
                        <a:latin typeface="Times New Roman" pitchFamily="18" charset="0"/>
                        <a:cs typeface="Times New Roman" pitchFamily="18" charset="0"/>
                      </a:endParaRPr>
                    </a:p>
                    <a:p>
                      <a:r>
                        <a:rPr lang="ky-KG" sz="1600" baseline="0" dirty="0" smtClean="0">
                          <a:latin typeface="Times New Roman" pitchFamily="18" charset="0"/>
                          <a:cs typeface="Times New Roman" pitchFamily="18" charset="0"/>
                        </a:rPr>
                        <a:t>тазалоочу өсүмдүктөр </a:t>
                      </a:r>
                      <a:endParaRPr lang="ru-RU" sz="1600" dirty="0">
                        <a:latin typeface="Times New Roman" pitchFamily="18" charset="0"/>
                        <a:cs typeface="Times New Roman" pitchFamily="18" charset="0"/>
                      </a:endParaRPr>
                    </a:p>
                  </a:txBody>
                  <a:tcPr/>
                </a:tc>
                <a:tc>
                  <a:txBody>
                    <a:bodyPr/>
                    <a:lstStyle/>
                    <a:p>
                      <a:r>
                        <a:rPr lang="ky-KG" sz="1600" dirty="0" smtClean="0">
                          <a:latin typeface="Times New Roman" pitchFamily="18" charset="0"/>
                          <a:cs typeface="Times New Roman" pitchFamily="18" charset="0"/>
                        </a:rPr>
                        <a:t>Уулуу</a:t>
                      </a:r>
                      <a:r>
                        <a:rPr lang="ky-KG" sz="1600" baseline="0" dirty="0" smtClean="0">
                          <a:latin typeface="Times New Roman" pitchFamily="18" charset="0"/>
                          <a:cs typeface="Times New Roman" pitchFamily="18" charset="0"/>
                        </a:rPr>
                        <a:t> заттарды соруп алуучу өсүмдүктөр</a:t>
                      </a:r>
                      <a:endParaRPr lang="ru-RU" sz="1600" dirty="0">
                        <a:latin typeface="Times New Roman" pitchFamily="18" charset="0"/>
                        <a:cs typeface="Times New Roman" pitchFamily="18" charset="0"/>
                      </a:endParaRPr>
                    </a:p>
                  </a:txBody>
                  <a:tcPr/>
                </a:tc>
                <a:tc>
                  <a:txBody>
                    <a:bodyPr/>
                    <a:lstStyle/>
                    <a:p>
                      <a:r>
                        <a:rPr lang="ky-KG" sz="1600" dirty="0" smtClean="0">
                          <a:latin typeface="Times New Roman" pitchFamily="18" charset="0"/>
                          <a:cs typeface="Times New Roman" pitchFamily="18" charset="0"/>
                        </a:rPr>
                        <a:t>Медицинада</a:t>
                      </a:r>
                      <a:r>
                        <a:rPr lang="ky-KG" sz="1600" baseline="0" dirty="0" smtClean="0">
                          <a:latin typeface="Times New Roman" pitchFamily="18" charset="0"/>
                          <a:cs typeface="Times New Roman" pitchFamily="18" charset="0"/>
                        </a:rPr>
                        <a:t> колдонуучу өсүмдүктөр</a:t>
                      </a:r>
                      <a:endParaRPr lang="ru-RU" sz="1600" dirty="0">
                        <a:latin typeface="Times New Roman" pitchFamily="18" charset="0"/>
                        <a:cs typeface="Times New Roman" pitchFamily="18" charset="0"/>
                      </a:endParaRPr>
                    </a:p>
                  </a:txBody>
                  <a:tcPr/>
                </a:tc>
                <a:tc>
                  <a:txBody>
                    <a:bodyPr/>
                    <a:lstStyle/>
                    <a:p>
                      <a:r>
                        <a:rPr lang="ky-KG" sz="1600" dirty="0" smtClean="0">
                          <a:latin typeface="Times New Roman" pitchFamily="18" charset="0"/>
                          <a:cs typeface="Times New Roman" pitchFamily="18" charset="0"/>
                        </a:rPr>
                        <a:t>Декоративдүү</a:t>
                      </a:r>
                      <a:r>
                        <a:rPr lang="ky-KG" sz="1600" baseline="0" dirty="0" smtClean="0">
                          <a:latin typeface="Times New Roman" pitchFamily="18" charset="0"/>
                          <a:cs typeface="Times New Roman" pitchFamily="18" charset="0"/>
                        </a:rPr>
                        <a:t> өсүмдүктөр</a:t>
                      </a:r>
                      <a:endParaRPr lang="ru-RU" sz="1600" dirty="0">
                        <a:latin typeface="Times New Roman" pitchFamily="18" charset="0"/>
                        <a:cs typeface="Times New Roman" pitchFamily="18" charset="0"/>
                      </a:endParaRPr>
                    </a:p>
                  </a:txBody>
                  <a:tcPr/>
                </a:tc>
              </a:tr>
              <a:tr h="4526298">
                <a:tc>
                  <a:txBody>
                    <a:bodyPr/>
                    <a:lstStyle/>
                    <a:p>
                      <a:r>
                        <a:rPr lang="ky-KG" sz="1600" baseline="0" dirty="0" smtClean="0">
                          <a:latin typeface="Times New Roman" pitchFamily="18" charset="0"/>
                          <a:cs typeface="Times New Roman" pitchFamily="18" charset="0"/>
                        </a:rPr>
                        <a:t>пайдаланылган газдарды  абдан жакшы сорот . Ошондуктан биринчи же экинчи кабатта жашагандарга  абдан керектүү өсүмдүк.</a:t>
                      </a:r>
                    </a:p>
                    <a:p>
                      <a:r>
                        <a:rPr lang="ky-KG" sz="1600" baseline="0" dirty="0" smtClean="0">
                          <a:latin typeface="Times New Roman" pitchFamily="18" charset="0"/>
                          <a:cs typeface="Times New Roman" pitchFamily="18" charset="0"/>
                        </a:rPr>
                        <a:t>Бир суткада 10-12 метрлик аянтты 80%ке чейин тазалайт.Мисалы хлорофитум , монстера , аспарагус , спатифиллум ж.б.</a:t>
                      </a:r>
                    </a:p>
                    <a:p>
                      <a:r>
                        <a:rPr lang="ky-KG" sz="1600" baseline="0" dirty="0" smtClean="0">
                          <a:latin typeface="Times New Roman" pitchFamily="18" charset="0"/>
                          <a:cs typeface="Times New Roman" pitchFamily="18" charset="0"/>
                        </a:rPr>
                        <a:t>ДСП ,ДВП , фанерадан жасалган эмеректерден бөлүнүп чыккан уулуу заттарды соруп алат.</a:t>
                      </a:r>
                    </a:p>
                    <a:p>
                      <a:r>
                        <a:rPr lang="ky-KG" sz="1600" baseline="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a:txBody>
                  <a:tcPr/>
                </a:tc>
                <a:tc>
                  <a:txBody>
                    <a:bodyPr/>
                    <a:lstStyle/>
                    <a:p>
                      <a:r>
                        <a:rPr lang="ky-KG" sz="1600" dirty="0" smtClean="0">
                          <a:latin typeface="Times New Roman" pitchFamily="18" charset="0"/>
                          <a:cs typeface="Times New Roman" pitchFamily="18" charset="0"/>
                        </a:rPr>
                        <a:t>формальдегиддин</a:t>
                      </a:r>
                    </a:p>
                    <a:p>
                      <a:r>
                        <a:rPr lang="ky-KG" sz="1600" dirty="0" smtClean="0">
                          <a:latin typeface="Times New Roman" pitchFamily="18" charset="0"/>
                          <a:cs typeface="Times New Roman" pitchFamily="18" charset="0"/>
                        </a:rPr>
                        <a:t>майын чыгарат.Бул өсүмдүк аз санда болсо да</a:t>
                      </a:r>
                      <a:r>
                        <a:rPr lang="ky-KG" sz="1600" baseline="0" dirty="0" smtClean="0">
                          <a:latin typeface="Times New Roman" pitchFamily="18" charset="0"/>
                          <a:cs typeface="Times New Roman" pitchFamily="18" charset="0"/>
                        </a:rPr>
                        <a:t> лактар, клейлер жана ДСПдан жасалган эмеректерден таралган формальдегиддин уулу түгөйлөрүн ,бензолду жок кылат . </a:t>
                      </a:r>
                    </a:p>
                    <a:p>
                      <a:r>
                        <a:rPr lang="ky-KG" sz="1600" baseline="0" dirty="0" smtClean="0">
                          <a:latin typeface="Times New Roman" pitchFamily="18" charset="0"/>
                          <a:cs typeface="Times New Roman" pitchFamily="18" charset="0"/>
                        </a:rPr>
                        <a:t>Формальдегид – мурун , ооз , тамакты дүүлүктүрүп , колко жана өпкөнү  шишитет.</a:t>
                      </a:r>
                      <a:endParaRPr lang="ru-RU" sz="16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a:txBody>
                  <a:tcPr/>
                </a:tc>
                <a:tc>
                  <a:txBody>
                    <a:bodyPr/>
                    <a:lstStyle/>
                    <a:p>
                      <a:r>
                        <a:rPr lang="ky-KG" sz="1600" dirty="0" smtClean="0">
                          <a:latin typeface="Times New Roman" pitchFamily="18" charset="0"/>
                          <a:cs typeface="Times New Roman" pitchFamily="18" charset="0"/>
                        </a:rPr>
                        <a:t>абаны</a:t>
                      </a:r>
                      <a:r>
                        <a:rPr lang="ky-KG" sz="1600" baseline="0" dirty="0" smtClean="0">
                          <a:latin typeface="Times New Roman" pitchFamily="18" charset="0"/>
                          <a:cs typeface="Times New Roman" pitchFamily="18" charset="0"/>
                        </a:rPr>
                        <a:t> бензолдон тазалайт</a:t>
                      </a:r>
                      <a:r>
                        <a:rPr lang="en-US" sz="1600" baseline="0" dirty="0" smtClean="0">
                          <a:latin typeface="Times New Roman" pitchFamily="18" charset="0"/>
                          <a:cs typeface="Times New Roman" pitchFamily="18" charset="0"/>
                        </a:rPr>
                        <a:t>,</a:t>
                      </a:r>
                      <a:r>
                        <a:rPr lang="ky-KG" sz="1600" baseline="0" dirty="0" smtClean="0">
                          <a:latin typeface="Times New Roman" pitchFamily="18" charset="0"/>
                          <a:cs typeface="Times New Roman" pitchFamily="18" charset="0"/>
                        </a:rPr>
                        <a:t> эгерде чөйрөдө  бензол  көп  болсо ,көздү   оорутуп,  баш  айлантып,окуучулар оюн  топтой   алышпайт</a:t>
                      </a:r>
                      <a:r>
                        <a:rPr lang="en-US" sz="1600" baseline="0" dirty="0" smtClean="0">
                          <a:latin typeface="Times New Roman" pitchFamily="18" charset="0"/>
                          <a:cs typeface="Times New Roman" pitchFamily="18" charset="0"/>
                        </a:rPr>
                        <a:t>. </a:t>
                      </a:r>
                      <a:r>
                        <a:rPr lang="ky-KG" sz="1600" baseline="0" dirty="0" smtClean="0">
                          <a:latin typeface="Times New Roman" pitchFamily="18" charset="0"/>
                          <a:cs typeface="Times New Roman" pitchFamily="18" charset="0"/>
                        </a:rPr>
                        <a:t>Мисалы: алтын  сциндапсус,</a:t>
                      </a:r>
                    </a:p>
                    <a:p>
                      <a:r>
                        <a:rPr lang="ky-KG" sz="1600" baseline="0" dirty="0" smtClean="0">
                          <a:latin typeface="Times New Roman" pitchFamily="18" charset="0"/>
                          <a:cs typeface="Times New Roman" pitchFamily="18" charset="0"/>
                        </a:rPr>
                        <a:t>алоэ, герань , фикус, плющ, каланхоэ ж. б. </a:t>
                      </a:r>
                      <a:endParaRPr lang="ru-RU" sz="1600" dirty="0">
                        <a:latin typeface="Times New Roman" pitchFamily="18" charset="0"/>
                        <a:cs typeface="Times New Roman" pitchFamily="18" charset="0"/>
                      </a:endParaRPr>
                    </a:p>
                  </a:txBody>
                  <a:tcPr/>
                </a:tc>
                <a:tc>
                  <a:txBody>
                    <a:bodyPr/>
                    <a:lstStyle/>
                    <a:p>
                      <a:r>
                        <a:rPr lang="ky-KG" sz="1600" baseline="0" dirty="0" smtClean="0">
                          <a:latin typeface="Times New Roman" pitchFamily="18" charset="0"/>
                          <a:cs typeface="Times New Roman" pitchFamily="18" charset="0"/>
                        </a:rPr>
                        <a:t>абаны активдүү нымдайт жана пластмассадан бөлүнүп чыккан заттарды тазалайт. Мисалы: монстера, кытай розасы.   </a:t>
                      </a:r>
                      <a:endParaRPr lang="ru-RU" sz="1600" dirty="0">
                        <a:latin typeface="Times New Roman" pitchFamily="18" charset="0"/>
                        <a:cs typeface="Times New Roman" pitchFamily="18" charset="0"/>
                      </a:endParaRPr>
                    </a:p>
                  </a:txBody>
                  <a:tcPr/>
                </a:tc>
              </a:tr>
            </a:tbl>
          </a:graphicData>
        </a:graphic>
      </p:graphicFrame>
      <p:sp>
        <p:nvSpPr>
          <p:cNvPr id="16386" name="AutoShape 2" descr="Картинки по запросу &quot;хлорофитум&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88" name="AutoShape 4" descr="Картинки по запросу &quot;хлорофитум&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6390" name="AutoShape 6" descr="Картинки по запросу &quot;хлорофитум&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6110310"/>
          </a:xfrm>
        </p:spPr>
        <p:txBody>
          <a:bodyPr>
            <a:normAutofit fontScale="92500" lnSpcReduction="10000"/>
          </a:bodyPr>
          <a:lstStyle/>
          <a:p>
            <a:pPr>
              <a:buNone/>
            </a:pPr>
            <a:r>
              <a:rPr lang="ky-KG" sz="2800" b="1" dirty="0" smtClean="0">
                <a:solidFill>
                  <a:srgbClr val="FF0000"/>
                </a:solidFill>
              </a:rPr>
              <a:t>10)Мектепте  окуучуларга  жүргүзүлгон анкетанын суроолору </a:t>
            </a:r>
          </a:p>
          <a:p>
            <a:pPr>
              <a:buNone/>
            </a:pPr>
            <a:r>
              <a:rPr lang="ky-KG" sz="2800" dirty="0" smtClean="0"/>
              <a:t>1)Өзүңөрдүн  кабинетиңердеги бөлмө өсүмдүктөрүнүн   аттарын  билесинерби?</a:t>
            </a:r>
          </a:p>
          <a:p>
            <a:pPr>
              <a:buNone/>
            </a:pPr>
            <a:r>
              <a:rPr lang="ky-KG" sz="2800" dirty="0"/>
              <a:t>2</a:t>
            </a:r>
            <a:r>
              <a:rPr lang="ky-KG" sz="2800" dirty="0" smtClean="0"/>
              <a:t>)Бөлмө  өсүмдүктөрүнүн организмге   тийгизген оң жана терс таасирлерин билесиңерби?</a:t>
            </a:r>
          </a:p>
          <a:p>
            <a:pPr>
              <a:buNone/>
            </a:pPr>
            <a:endParaRPr lang="ky-KG" sz="2800" dirty="0"/>
          </a:p>
          <a:p>
            <a:pPr>
              <a:buNone/>
            </a:pPr>
            <a:endParaRPr lang="ky-KG" sz="2800" dirty="0" smtClean="0"/>
          </a:p>
          <a:p>
            <a:pPr>
              <a:buNone/>
            </a:pPr>
            <a:endParaRPr lang="ky-KG" sz="2800" dirty="0" smtClean="0"/>
          </a:p>
          <a:p>
            <a:pPr>
              <a:buNone/>
            </a:pPr>
            <a:endParaRPr lang="ky-KG" sz="2800" dirty="0"/>
          </a:p>
          <a:p>
            <a:pPr>
              <a:buNone/>
            </a:pPr>
            <a:endParaRPr lang="ky-KG" sz="2800" dirty="0" smtClean="0"/>
          </a:p>
          <a:p>
            <a:pPr>
              <a:buNone/>
            </a:pPr>
            <a:endParaRPr lang="ky-KG" sz="2800" dirty="0"/>
          </a:p>
          <a:p>
            <a:pPr>
              <a:buNone/>
            </a:pPr>
            <a:endParaRPr lang="ky-KG" sz="2800" dirty="0" smtClean="0"/>
          </a:p>
          <a:p>
            <a:pPr>
              <a:buNone/>
            </a:pPr>
            <a:r>
              <a:rPr lang="ky-KG" sz="2800" dirty="0" smtClean="0"/>
              <a:t> </a:t>
            </a:r>
            <a:r>
              <a:rPr lang="ky-KG" sz="2800" b="1" dirty="0" smtClean="0">
                <a:solidFill>
                  <a:srgbClr val="FF0000"/>
                </a:solidFill>
              </a:rPr>
              <a:t>11)Анкетанын жооптору:</a:t>
            </a:r>
          </a:p>
          <a:p>
            <a:pPr>
              <a:buNone/>
            </a:pPr>
            <a:endParaRPr lang="ru-RU" dirty="0" smtClean="0"/>
          </a:p>
          <a:p>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xmlns="" val="1959913894"/>
              </p:ext>
            </p:extLst>
          </p:nvPr>
        </p:nvGraphicFramePr>
        <p:xfrm>
          <a:off x="395536" y="2492896"/>
          <a:ext cx="8143933" cy="3566160"/>
        </p:xfrm>
        <a:graphic>
          <a:graphicData uri="http://schemas.openxmlformats.org/drawingml/2006/table">
            <a:tbl>
              <a:tblPr firstRow="1" bandRow="1">
                <a:tableStyleId>{5C22544A-7EE6-4342-B048-85BDC9FD1C3A}</a:tableStyleId>
              </a:tblPr>
              <a:tblGrid>
                <a:gridCol w="3023341"/>
                <a:gridCol w="1634239"/>
                <a:gridCol w="1961086"/>
                <a:gridCol w="1525267"/>
              </a:tblGrid>
              <a:tr h="864096">
                <a:tc>
                  <a:txBody>
                    <a:bodyPr/>
                    <a:lstStyle/>
                    <a:p>
                      <a:pPr>
                        <a:lnSpc>
                          <a:spcPct val="115000"/>
                        </a:lnSpc>
                        <a:spcAft>
                          <a:spcPts val="0"/>
                        </a:spcAft>
                      </a:pPr>
                      <a:r>
                        <a:rPr lang="ky-KG" sz="1800" b="1" dirty="0">
                          <a:solidFill>
                            <a:srgbClr val="FFFFFF"/>
                          </a:solidFill>
                          <a:latin typeface="Calibri"/>
                          <a:ea typeface="Calibri"/>
                          <a:cs typeface="Times New Roman"/>
                        </a:rPr>
                        <a:t>Анкетанын суроолору</a:t>
                      </a:r>
                      <a:endParaRPr lang="ru-RU" sz="1100" dirty="0">
                        <a:latin typeface="Calibri"/>
                        <a:ea typeface="Calibri"/>
                        <a:cs typeface="Times New Roman"/>
                      </a:endParaRPr>
                    </a:p>
                  </a:txBody>
                  <a:tcPr marL="68580" marR="68580" marT="0" marB="0"/>
                </a:tc>
                <a:tc>
                  <a:txBody>
                    <a:bodyPr/>
                    <a:lstStyle/>
                    <a:p>
                      <a:r>
                        <a:rPr kumimoji="0" lang="ky-KG" sz="1800" b="1" kern="1200" dirty="0" smtClean="0">
                          <a:solidFill>
                            <a:schemeClr val="lt1"/>
                          </a:solidFill>
                          <a:latin typeface="+mn-lt"/>
                          <a:ea typeface="+mn-ea"/>
                          <a:cs typeface="+mn-cs"/>
                        </a:rPr>
                        <a:t>Анкетага канча адам катышты</a:t>
                      </a:r>
                      <a:endParaRPr lang="ru-RU" dirty="0"/>
                    </a:p>
                  </a:txBody>
                  <a:tcPr/>
                </a:tc>
                <a:tc>
                  <a:txBody>
                    <a:bodyPr/>
                    <a:lstStyle/>
                    <a:p>
                      <a:pPr>
                        <a:lnSpc>
                          <a:spcPct val="115000"/>
                        </a:lnSpc>
                        <a:spcAft>
                          <a:spcPts val="0"/>
                        </a:spcAft>
                      </a:pPr>
                      <a:r>
                        <a:rPr lang="ky-KG" sz="1800" b="1" dirty="0">
                          <a:solidFill>
                            <a:srgbClr val="FFFFFF"/>
                          </a:solidFill>
                          <a:latin typeface="Calibri"/>
                          <a:ea typeface="Calibri"/>
                          <a:cs typeface="Times New Roman"/>
                        </a:rPr>
                        <a:t>Туура жооп беришкендер</a:t>
                      </a:r>
                      <a:endParaRPr lang="ru-RU" sz="1100" dirty="0">
                        <a:latin typeface="Calibri"/>
                        <a:ea typeface="Calibri"/>
                        <a:cs typeface="Times New Roman"/>
                      </a:endParaRPr>
                    </a:p>
                  </a:txBody>
                  <a:tcPr marL="68580" marR="68580" marT="0" marB="0"/>
                </a:tc>
                <a:tc>
                  <a:txBody>
                    <a:bodyPr/>
                    <a:lstStyle/>
                    <a:p>
                      <a:r>
                        <a:rPr kumimoji="0" lang="ky-KG" sz="1800" b="1" kern="1200" dirty="0" smtClean="0">
                          <a:solidFill>
                            <a:schemeClr val="lt1"/>
                          </a:solidFill>
                          <a:latin typeface="+mn-lt"/>
                          <a:ea typeface="+mn-ea"/>
                          <a:cs typeface="+mn-cs"/>
                        </a:rPr>
                        <a:t>Жооп бере албагандар</a:t>
                      </a:r>
                      <a:endParaRPr lang="ru-RU" dirty="0"/>
                    </a:p>
                  </a:txBody>
                  <a:tcPr/>
                </a:tc>
              </a:tr>
              <a:tr h="698782">
                <a:tc>
                  <a:txBody>
                    <a:bodyPr/>
                    <a:lstStyle/>
                    <a:p>
                      <a:r>
                        <a:rPr kumimoji="0" lang="ky-KG" sz="1800" kern="1200" dirty="0" smtClean="0">
                          <a:solidFill>
                            <a:schemeClr val="dk1"/>
                          </a:solidFill>
                          <a:latin typeface="+mn-lt"/>
                          <a:ea typeface="+mn-ea"/>
                          <a:cs typeface="+mn-cs"/>
                        </a:rPr>
                        <a:t>1)Өзүңөрдүн</a:t>
                      </a:r>
                      <a:r>
                        <a:rPr kumimoji="0" lang="ky-KG" sz="1800" kern="1200" baseline="0" dirty="0" smtClean="0">
                          <a:solidFill>
                            <a:schemeClr val="dk1"/>
                          </a:solidFill>
                          <a:latin typeface="+mn-lt"/>
                          <a:ea typeface="+mn-ea"/>
                          <a:cs typeface="+mn-cs"/>
                        </a:rPr>
                        <a:t>  кабинетиңердеги бөлмө  өсүмдүктөрүнүн  аттарын  билесиңерби?</a:t>
                      </a:r>
                      <a:endParaRPr lang="ru-RU" dirty="0"/>
                    </a:p>
                  </a:txBody>
                  <a:tcPr/>
                </a:tc>
                <a:tc>
                  <a:txBody>
                    <a:bodyPr/>
                    <a:lstStyle/>
                    <a:p>
                      <a:r>
                        <a:rPr lang="ky-KG" dirty="0" smtClean="0"/>
                        <a:t>13</a:t>
                      </a:r>
                      <a:endParaRPr lang="ru-RU" dirty="0"/>
                    </a:p>
                  </a:txBody>
                  <a:tcPr/>
                </a:tc>
                <a:tc>
                  <a:txBody>
                    <a:bodyPr/>
                    <a:lstStyle/>
                    <a:p>
                      <a:r>
                        <a:rPr lang="ky-KG" dirty="0" smtClean="0"/>
                        <a:t>4</a:t>
                      </a:r>
                      <a:endParaRPr lang="ru-RU" dirty="0"/>
                    </a:p>
                  </a:txBody>
                  <a:tcPr/>
                </a:tc>
                <a:tc>
                  <a:txBody>
                    <a:bodyPr/>
                    <a:lstStyle/>
                    <a:p>
                      <a:r>
                        <a:rPr lang="ky-KG" dirty="0" smtClean="0"/>
                        <a:t>9</a:t>
                      </a:r>
                      <a:endParaRPr lang="ru-RU" dirty="0"/>
                    </a:p>
                  </a:txBody>
                  <a:tcPr/>
                </a:tc>
              </a:tr>
              <a:tr h="698782">
                <a:tc>
                  <a:txBody>
                    <a:bodyPr/>
                    <a:lstStyle/>
                    <a:p>
                      <a:r>
                        <a:rPr kumimoji="0" lang="ky-KG" sz="1800" kern="1200" dirty="0" smtClean="0">
                          <a:solidFill>
                            <a:schemeClr val="dk1"/>
                          </a:solidFill>
                          <a:latin typeface="+mn-lt"/>
                          <a:ea typeface="+mn-ea"/>
                          <a:cs typeface="+mn-cs"/>
                        </a:rPr>
                        <a:t>2)Бөлмө</a:t>
                      </a:r>
                      <a:r>
                        <a:rPr kumimoji="0" lang="ky-KG" sz="1800" kern="1200" baseline="0" dirty="0" smtClean="0">
                          <a:solidFill>
                            <a:schemeClr val="dk1"/>
                          </a:solidFill>
                          <a:latin typeface="+mn-lt"/>
                          <a:ea typeface="+mn-ea"/>
                          <a:cs typeface="+mn-cs"/>
                        </a:rPr>
                        <a:t> өсүмдүктөрүнүн организмге   тийгизген   оң  жана  терс  таасирлерин   билесиңерби</a:t>
                      </a:r>
                      <a:r>
                        <a:rPr kumimoji="0" lang="ky-KG" sz="1800" kern="1200" dirty="0" smtClean="0">
                          <a:solidFill>
                            <a:schemeClr val="dk1"/>
                          </a:solidFill>
                          <a:latin typeface="+mn-lt"/>
                          <a:ea typeface="+mn-ea"/>
                          <a:cs typeface="+mn-cs"/>
                        </a:rPr>
                        <a:t>?</a:t>
                      </a:r>
                      <a:endParaRPr lang="ru-RU" dirty="0"/>
                    </a:p>
                  </a:txBody>
                  <a:tcPr/>
                </a:tc>
                <a:tc>
                  <a:txBody>
                    <a:bodyPr/>
                    <a:lstStyle/>
                    <a:p>
                      <a:r>
                        <a:rPr lang="ky-KG" dirty="0" smtClean="0"/>
                        <a:t>13</a:t>
                      </a:r>
                      <a:endParaRPr lang="ru-RU" dirty="0"/>
                    </a:p>
                  </a:txBody>
                  <a:tcPr/>
                </a:tc>
                <a:tc>
                  <a:txBody>
                    <a:bodyPr/>
                    <a:lstStyle/>
                    <a:p>
                      <a:r>
                        <a:rPr lang="ky-KG" dirty="0" smtClean="0"/>
                        <a:t>8</a:t>
                      </a:r>
                      <a:endParaRPr lang="ru-RU" dirty="0"/>
                    </a:p>
                  </a:txBody>
                  <a:tcPr/>
                </a:tc>
                <a:tc>
                  <a:txBody>
                    <a:bodyPr/>
                    <a:lstStyle/>
                    <a:p>
                      <a:r>
                        <a:rPr lang="ky-KG" dirty="0" smtClean="0"/>
                        <a:t>5</a:t>
                      </a:r>
                      <a:endParaRPr lang="ru-RU" dirty="0"/>
                    </a:p>
                  </a:txBody>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1698</TotalTime>
  <Words>945</Words>
  <Application>Microsoft Office PowerPoint</Application>
  <PresentationFormat>Экран (4:3)</PresentationFormat>
  <Paragraphs>193</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Поток</vt:lpstr>
      <vt:lpstr>Бишкек шаарындагы Т.Сатылганов атындагы №69 окуу-тарбия комплекс-гимназиясы</vt:lpstr>
      <vt:lpstr>Слайд 2</vt:lpstr>
      <vt:lpstr>Слайд 3</vt:lpstr>
      <vt:lpstr>Слайд 4</vt:lpstr>
      <vt:lpstr>Слайд 5</vt:lpstr>
      <vt:lpstr>Слайд 6</vt:lpstr>
      <vt:lpstr>Слайд 7</vt:lpstr>
      <vt:lpstr>Слайд 8</vt:lpstr>
      <vt:lpstr>Слайд 9</vt:lpstr>
      <vt:lpstr>Слайд 10</vt:lpstr>
      <vt:lpstr>Бөлмө  өсүмдүктөрүнүн пайдалуу жана  зыяндуу жактары.</vt:lpstr>
      <vt:lpstr>Слайд 12</vt:lpstr>
      <vt:lpstr>Слайд 13</vt:lpstr>
      <vt:lpstr>Хлорофитум</vt:lpstr>
      <vt:lpstr>Фикус</vt:lpstr>
      <vt:lpstr>Плющ</vt:lpstr>
      <vt:lpstr>Сансевиерия</vt:lpstr>
      <vt:lpstr>Алоэ</vt:lpstr>
      <vt:lpstr>Каланхоэ</vt:lpstr>
      <vt:lpstr>Слайд 20</vt:lpstr>
      <vt:lpstr>Слайд 21</vt:lpstr>
      <vt:lpstr>Корутунду</vt:lpstr>
      <vt:lpstr>Слайд 23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Антибиотиктер жөнүндө түшүнүк</dc:title>
  <dc:creator>admin-sp</dc:creator>
  <cp:lastModifiedBy>Пользователь</cp:lastModifiedBy>
  <cp:revision>104</cp:revision>
  <dcterms:created xsi:type="dcterms:W3CDTF">2017-11-09T02:30:07Z</dcterms:created>
  <dcterms:modified xsi:type="dcterms:W3CDTF">2020-02-28T09:47:52Z</dcterms:modified>
</cp:coreProperties>
</file>