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sldIdLst>
    <p:sldId id="256" r:id="rId2"/>
    <p:sldId id="258" r:id="rId3"/>
    <p:sldId id="266" r:id="rId4"/>
    <p:sldId id="257" r:id="rId5"/>
    <p:sldId id="290" r:id="rId6"/>
    <p:sldId id="274" r:id="rId7"/>
    <p:sldId id="275" r:id="rId8"/>
    <p:sldId id="269" r:id="rId9"/>
    <p:sldId id="270" r:id="rId10"/>
    <p:sldId id="271" r:id="rId11"/>
    <p:sldId id="288" r:id="rId12"/>
    <p:sldId id="272" r:id="rId13"/>
    <p:sldId id="282" r:id="rId14"/>
    <p:sldId id="291" r:id="rId15"/>
    <p:sldId id="289" r:id="rId16"/>
    <p:sldId id="292" r:id="rId17"/>
  </p:sldIdLst>
  <p:sldSz cx="12192000" cy="6858000"/>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868" autoAdjust="0"/>
    <p:restoredTop sz="94660"/>
  </p:normalViewPr>
  <p:slideViewPr>
    <p:cSldViewPr snapToGrid="0">
      <p:cViewPr varScale="1">
        <p:scale>
          <a:sx n="73" d="100"/>
          <a:sy n="73" d="100"/>
        </p:scale>
        <p:origin x="-50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4168191441"/>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3448851309"/>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8E57C8-A4E5-40BC-BDAC-B427D9A0DCAF}"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2629362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624984999"/>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8E57C8-A4E5-40BC-BDAC-B427D9A0DCAF}"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751686937"/>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23379667"/>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2261709966"/>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394705"/>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3380579818"/>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115406875"/>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824894025"/>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3853962937"/>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1159340045"/>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1842864669"/>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3467149947"/>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85E0870-A4F8-4767-8FCE-315C3F54B54B}" type="datetimeFigureOut">
              <a:rPr lang="ru-RU" smtClean="0"/>
              <a:pPr/>
              <a:t>29.02.2020</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290105441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85E0870-A4F8-4767-8FCE-315C3F54B54B}" type="datetimeFigureOut">
              <a:rPr lang="ru-RU" smtClean="0"/>
              <a:pPr/>
              <a:t>29.02.2020</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D8E57C8-A4E5-40BC-BDAC-B427D9A0DCAF}" type="slidenum">
              <a:rPr lang="ru-RU" smtClean="0"/>
              <a:pPr/>
              <a:t>‹#›</a:t>
            </a:fld>
            <a:endParaRPr lang="ru-RU"/>
          </a:p>
        </p:txBody>
      </p:sp>
    </p:spTree>
    <p:extLst>
      <p:ext uri="{BB962C8B-B14F-4D97-AF65-F5344CB8AC3E}">
        <p14:creationId xmlns:p14="http://schemas.microsoft.com/office/powerpoint/2010/main" xmlns="" val="412250179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ransition spd="slow">
    <p:randomBar dir="vert"/>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rzyshmakenova@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02527" y="2116184"/>
            <a:ext cx="10489473" cy="1963836"/>
          </a:xfrm>
        </p:spPr>
        <p:txBody>
          <a:bodyPr>
            <a:normAutofit/>
          </a:bodyPr>
          <a:lstStyle/>
          <a:p>
            <a:r>
              <a:rPr lang="ru-RU" i="1" dirty="0" err="1" smtClean="0">
                <a:latin typeface="Times New Roman" pitchFamily="18" charset="0"/>
                <a:cs typeface="Times New Roman" pitchFamily="18" charset="0"/>
              </a:rPr>
              <a:t>Дартты</a:t>
            </a:r>
            <a:r>
              <a:rPr lang="ru-RU" i="1" dirty="0" smtClean="0">
                <a:latin typeface="Times New Roman" pitchFamily="18" charset="0"/>
                <a:cs typeface="Times New Roman" pitchFamily="18" charset="0"/>
              </a:rPr>
              <a:t> </a:t>
            </a:r>
            <a:r>
              <a:rPr lang="ky-KG" i="1" dirty="0" smtClean="0">
                <a:latin typeface="Times New Roman" pitchFamily="18" charset="0"/>
                <a:cs typeface="Times New Roman" pitchFamily="18" charset="0"/>
              </a:rPr>
              <a:t>жөн койсо жайылат , дарыласаң айыгат</a:t>
            </a:r>
            <a:endParaRPr lang="ru-RU" i="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933303" y="4336870"/>
            <a:ext cx="9205547" cy="2050868"/>
          </a:xfrm>
        </p:spPr>
        <p:txBody>
          <a:bodyPr>
            <a:normAutofit fontScale="92500" lnSpcReduction="20000"/>
          </a:bodyPr>
          <a:lstStyle/>
          <a:p>
            <a:r>
              <a:rPr lang="ru-RU" sz="3200" i="1" dirty="0" err="1" smtClean="0">
                <a:latin typeface="Times New Roman" pitchFamily="18" charset="0"/>
                <a:cs typeface="Times New Roman" pitchFamily="18" charset="0"/>
              </a:rPr>
              <a:t>Аткарган</a:t>
            </a:r>
            <a:r>
              <a:rPr lang="ru-RU" sz="3200" i="1" dirty="0" smtClean="0">
                <a:latin typeface="Times New Roman" pitchFamily="18" charset="0"/>
                <a:cs typeface="Times New Roman" pitchFamily="18" charset="0"/>
              </a:rPr>
              <a:t> :  </a:t>
            </a:r>
            <a:r>
              <a:rPr lang="ru-RU" sz="3200" i="1" dirty="0" err="1" smtClean="0">
                <a:latin typeface="Times New Roman" pitchFamily="18" charset="0"/>
                <a:cs typeface="Times New Roman" pitchFamily="18" charset="0"/>
              </a:rPr>
              <a:t>Макенова</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Арзыгүл Нурланбековна</a:t>
            </a:r>
            <a:r>
              <a:rPr lang="ru-RU" sz="3200" i="1" dirty="0" smtClean="0">
                <a:latin typeface="Times New Roman" pitchFamily="18" charset="0"/>
                <a:cs typeface="Times New Roman" pitchFamily="18" charset="0"/>
              </a:rPr>
              <a:t>  </a:t>
            </a:r>
          </a:p>
          <a:p>
            <a:r>
              <a:rPr lang="ky-KG" sz="3200" i="1" dirty="0" smtClean="0">
                <a:latin typeface="Times New Roman" pitchFamily="18" charset="0"/>
                <a:cs typeface="Times New Roman" pitchFamily="18" charset="0"/>
              </a:rPr>
              <a:t>21.07.04  </a:t>
            </a:r>
            <a:r>
              <a:rPr lang="en-US" sz="3200" i="1" u="sng" dirty="0" smtClean="0">
                <a:latin typeface="Times New Roman" pitchFamily="18" charset="0"/>
                <a:cs typeface="Times New Roman" pitchFamily="18" charset="0"/>
                <a:hlinkClick r:id="rId2"/>
              </a:rPr>
              <a:t>arzyshmakenova@gmail.com</a:t>
            </a:r>
            <a:r>
              <a:rPr lang="en-US" sz="3200" i="1" u="sng" dirty="0" smtClean="0">
                <a:latin typeface="Times New Roman" pitchFamily="18" charset="0"/>
                <a:cs typeface="Times New Roman" pitchFamily="18" charset="0"/>
              </a:rPr>
              <a:t>    </a:t>
            </a:r>
            <a:endParaRPr lang="ky-KG" sz="3200" i="1" u="sng" dirty="0" smtClean="0">
              <a:latin typeface="Times New Roman" pitchFamily="18" charset="0"/>
              <a:cs typeface="Times New Roman" pitchFamily="18" charset="0"/>
            </a:endParaRPr>
          </a:p>
          <a:p>
            <a:r>
              <a:rPr lang="ru-RU" sz="3200" i="1" dirty="0" smtClean="0">
                <a:latin typeface="Times New Roman" pitchFamily="18" charset="0"/>
                <a:cs typeface="Times New Roman" pitchFamily="18" charset="0"/>
              </a:rPr>
              <a:t>     </a:t>
            </a:r>
            <a:r>
              <a:rPr lang="en-US" sz="3200" i="1" u="sng" dirty="0" smtClean="0">
                <a:latin typeface="Times New Roman" pitchFamily="18" charset="0"/>
                <a:cs typeface="Times New Roman" pitchFamily="18" charset="0"/>
              </a:rPr>
              <a:t>+996777882647</a:t>
            </a:r>
            <a:endParaRPr lang="ru-RU" sz="3200" i="1" u="sng" dirty="0" smtClean="0">
              <a:latin typeface="Times New Roman" pitchFamily="18" charset="0"/>
              <a:cs typeface="Times New Roman" pitchFamily="18" charset="0"/>
            </a:endParaRPr>
          </a:p>
          <a:p>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Жетектеген</a:t>
            </a:r>
            <a:r>
              <a:rPr lang="ru-RU" sz="3200" i="1" dirty="0" smtClean="0">
                <a:latin typeface="Times New Roman" pitchFamily="18" charset="0"/>
                <a:cs typeface="Times New Roman" pitchFamily="18" charset="0"/>
              </a:rPr>
              <a:t> : </a:t>
            </a:r>
            <a:r>
              <a:rPr lang="ru-RU" sz="3200" i="1" dirty="0" err="1" smtClean="0">
                <a:latin typeface="Times New Roman" pitchFamily="18" charset="0"/>
                <a:cs typeface="Times New Roman" pitchFamily="18" charset="0"/>
              </a:rPr>
              <a:t>Дакыбаева</a:t>
            </a:r>
            <a:r>
              <a:rPr lang="ru-RU" sz="3200" i="1" dirty="0" smtClean="0">
                <a:latin typeface="Times New Roman" pitchFamily="18" charset="0"/>
                <a:cs typeface="Times New Roman" pitchFamily="18" charset="0"/>
              </a:rPr>
              <a:t> </a:t>
            </a:r>
            <a:r>
              <a:rPr lang="ru-RU" sz="3200" i="1" dirty="0" err="1" smtClean="0">
                <a:latin typeface="Times New Roman" pitchFamily="18" charset="0"/>
                <a:cs typeface="Times New Roman" pitchFamily="18" charset="0"/>
              </a:rPr>
              <a:t>Эрмек</a:t>
            </a:r>
            <a:r>
              <a:rPr lang="ru-RU" sz="3200" i="1" dirty="0" smtClean="0">
                <a:latin typeface="Times New Roman" pitchFamily="18" charset="0"/>
                <a:cs typeface="Times New Roman" pitchFamily="18" charset="0"/>
              </a:rPr>
              <a:t> химия </a:t>
            </a:r>
            <a:r>
              <a:rPr lang="ru-RU" sz="3200" i="1" dirty="0" err="1" smtClean="0">
                <a:latin typeface="Times New Roman" pitchFamily="18" charset="0"/>
                <a:cs typeface="Times New Roman" pitchFamily="18" charset="0"/>
              </a:rPr>
              <a:t>мугалими</a:t>
            </a:r>
            <a:endParaRPr lang="ru-RU" sz="3200" i="1" dirty="0" smtClean="0">
              <a:latin typeface="Times New Roman" pitchFamily="18" charset="0"/>
              <a:cs typeface="Times New Roman" pitchFamily="18" charset="0"/>
            </a:endParaRPr>
          </a:p>
        </p:txBody>
      </p:sp>
      <p:sp>
        <p:nvSpPr>
          <p:cNvPr id="5" name="Скругленный прямоугольник 4"/>
          <p:cNvSpPr/>
          <p:nvPr/>
        </p:nvSpPr>
        <p:spPr>
          <a:xfrm>
            <a:off x="1593668" y="235132"/>
            <a:ext cx="9588138" cy="159366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sz="2000" i="1" dirty="0" smtClean="0">
                <a:latin typeface="Times New Roman" pitchFamily="18" charset="0"/>
                <a:cs typeface="Times New Roman" pitchFamily="18" charset="0"/>
              </a:rPr>
              <a:t>  </a:t>
            </a:r>
            <a:r>
              <a:rPr lang="ky-KG" sz="2400" i="1" dirty="0" smtClean="0">
                <a:latin typeface="Times New Roman" pitchFamily="18" charset="0"/>
                <a:cs typeface="Times New Roman" pitchFamily="18" charset="0"/>
              </a:rPr>
              <a:t>Бишкек  шаарындагы  Т.Сатылганов   атындагы  </a:t>
            </a:r>
            <a:endParaRPr lang="en-US" sz="2400" i="1" dirty="0" smtClean="0">
              <a:latin typeface="Times New Roman" pitchFamily="18" charset="0"/>
              <a:cs typeface="Times New Roman" pitchFamily="18" charset="0"/>
            </a:endParaRPr>
          </a:p>
          <a:p>
            <a:pPr algn="ctr"/>
            <a:r>
              <a:rPr lang="ky-KG" sz="2400" i="1" dirty="0" smtClean="0">
                <a:latin typeface="Times New Roman" pitchFamily="18" charset="0"/>
                <a:cs typeface="Times New Roman" pitchFamily="18" charset="0"/>
              </a:rPr>
              <a:t>№69 окуу-тарбия комплекс-гимназиясы</a:t>
            </a:r>
            <a:endParaRPr lang="ru-RU" sz="2400" i="1" dirty="0">
              <a:latin typeface="Times New Roman" pitchFamily="18" charset="0"/>
              <a:cs typeface="Times New Roman" pitchFamily="18" charset="0"/>
            </a:endParaRPr>
          </a:p>
        </p:txBody>
      </p:sp>
    </p:spTree>
    <p:extLst>
      <p:ext uri="{BB962C8B-B14F-4D97-AF65-F5344CB8AC3E}">
        <p14:creationId xmlns:p14="http://schemas.microsoft.com/office/powerpoint/2010/main" xmlns="" val="366529225"/>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51715" y="114572"/>
            <a:ext cx="6753496" cy="67434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dirty="0" err="1" smtClean="0">
                <a:latin typeface="Times New Roman" pitchFamily="18" charset="0"/>
                <a:cs typeface="Times New Roman" pitchFamily="18" charset="0"/>
              </a:rPr>
              <a:t>Радиойодтерапия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уктуңуз</a:t>
            </a:r>
            <a:r>
              <a:rPr lang="ru-RU" dirty="0" smtClean="0">
                <a:latin typeface="Times New Roman" pitchFamily="18" charset="0"/>
                <a:cs typeface="Times New Roman" pitchFamily="18" charset="0"/>
              </a:rPr>
              <a:t> беле? </a:t>
            </a:r>
            <a:r>
              <a:rPr lang="ru-RU" dirty="0" err="1" smtClean="0">
                <a:latin typeface="Times New Roman" pitchFamily="18" charset="0"/>
                <a:cs typeface="Times New Roman" pitchFamily="18" charset="0"/>
              </a:rPr>
              <a:t>Радийодтерапия</a:t>
            </a:r>
            <a:r>
              <a:rPr lang="ru-RU" dirty="0" smtClean="0">
                <a:latin typeface="Times New Roman" pitchFamily="18" charset="0"/>
                <a:cs typeface="Times New Roman" pitchFamily="18" charset="0"/>
              </a:rPr>
              <a:t>-(щитовидная железа)калкан </a:t>
            </a:r>
            <a:r>
              <a:rPr lang="ru-RU" dirty="0" err="1" smtClean="0">
                <a:latin typeface="Times New Roman" pitchFamily="18" charset="0"/>
                <a:cs typeface="Times New Roman" pitchFamily="18" charset="0"/>
              </a:rPr>
              <a:t>бездерин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дарылоочу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дарылоонун</a:t>
            </a:r>
            <a:r>
              <a:rPr lang="ru-RU" dirty="0" smtClean="0">
                <a:latin typeface="Times New Roman" pitchFamily="18" charset="0"/>
                <a:cs typeface="Times New Roman" pitchFamily="18" charset="0"/>
              </a:rPr>
              <a:t> методу.</a:t>
            </a:r>
          </a:p>
          <a:p>
            <a:pPr algn="ctr"/>
            <a:r>
              <a:rPr lang="ru-RU" dirty="0" err="1" smtClean="0">
                <a:latin typeface="Times New Roman" pitchFamily="18" charset="0"/>
                <a:cs typeface="Times New Roman" pitchFamily="18" charset="0"/>
              </a:rPr>
              <a:t>Радиойодтерапияны</a:t>
            </a:r>
            <a:r>
              <a:rPr lang="ru-RU" dirty="0" smtClean="0">
                <a:latin typeface="Times New Roman" pitchFamily="18" charset="0"/>
                <a:cs typeface="Times New Roman" pitchFamily="18" charset="0"/>
              </a:rPr>
              <a:t> Турция-Стамбулда,Таиланд-Бангкокто,Германия-Берлинде,Израиль-Тель-Авивде,Туштук Корея-</a:t>
            </a:r>
            <a:r>
              <a:rPr lang="ru-RU" dirty="0" err="1" smtClean="0">
                <a:latin typeface="Times New Roman" pitchFamily="18" charset="0"/>
                <a:cs typeface="Times New Roman" pitchFamily="18" charset="0"/>
              </a:rPr>
              <a:t>Сеулда</a:t>
            </a:r>
            <a:r>
              <a:rPr lang="ru-RU" dirty="0" smtClean="0">
                <a:latin typeface="Times New Roman" pitchFamily="18" charset="0"/>
                <a:cs typeface="Times New Roman" pitchFamily="18" charset="0"/>
              </a:rPr>
              <a:t>, Германия-Франкфурт-на-</a:t>
            </a:r>
            <a:r>
              <a:rPr lang="ru-RU" dirty="0" err="1" smtClean="0">
                <a:latin typeface="Times New Roman" pitchFamily="18" charset="0"/>
                <a:cs typeface="Times New Roman" pitchFamily="18" charset="0"/>
              </a:rPr>
              <a:t>Майне,Китай</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Гуанчжоу,Германия</a:t>
            </a:r>
            <a:r>
              <a:rPr lang="ru-RU" dirty="0" smtClean="0">
                <a:latin typeface="Times New Roman" pitchFamily="18" charset="0"/>
                <a:cs typeface="Times New Roman" pitchFamily="18" charset="0"/>
              </a:rPr>
              <a:t>-Золинген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жерлерде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Азыркы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Кыргызстанда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тиешелүү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йоддун</a:t>
            </a:r>
            <a:r>
              <a:rPr lang="ru-RU" dirty="0" smtClean="0">
                <a:latin typeface="Times New Roman" pitchFamily="18" charset="0"/>
                <a:cs typeface="Times New Roman" pitchFamily="18" charset="0"/>
              </a:rPr>
              <a:t> дефицит </a:t>
            </a:r>
            <a:r>
              <a:rPr lang="ru-RU" dirty="0" err="1" smtClean="0">
                <a:latin typeface="Times New Roman" pitchFamily="18" charset="0"/>
                <a:cs typeface="Times New Roman" pitchFamily="18" charset="0"/>
              </a:rPr>
              <a:t>оорууларын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дарылоочу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медициналык</a:t>
            </a:r>
            <a:r>
              <a:rPr lang="ru-RU" dirty="0" smtClean="0">
                <a:latin typeface="Times New Roman" pitchFamily="18" charset="0"/>
                <a:cs typeface="Times New Roman" pitchFamily="18" charset="0"/>
              </a:rPr>
              <a:t> база </a:t>
            </a:r>
            <a:r>
              <a:rPr lang="ru-RU" dirty="0" err="1" smtClean="0">
                <a:latin typeface="Times New Roman" pitchFamily="18" charset="0"/>
                <a:cs typeface="Times New Roman" pitchFamily="18" charset="0"/>
              </a:rPr>
              <a:t>жетишпегендиктен</a:t>
            </a:r>
            <a:r>
              <a:rPr lang="ru-RU" dirty="0" smtClean="0">
                <a:latin typeface="Times New Roman" pitchFamily="18" charset="0"/>
                <a:cs typeface="Times New Roman" pitchFamily="18" charset="0"/>
              </a:rPr>
              <a:t>, чет </a:t>
            </a:r>
            <a:r>
              <a:rPr lang="ru-RU" dirty="0" err="1" smtClean="0">
                <a:latin typeface="Times New Roman" pitchFamily="18" charset="0"/>
                <a:cs typeface="Times New Roman" pitchFamily="18" charset="0"/>
              </a:rPr>
              <a:t>мамлекеттерге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барып</a:t>
            </a:r>
            <a:r>
              <a:rPr lang="ru-RU" dirty="0" smtClean="0">
                <a:latin typeface="Times New Roman" pitchFamily="18" charset="0"/>
                <a:cs typeface="Times New Roman" pitchFamily="18" charset="0"/>
              </a:rPr>
              <a:t> минимум 680-16200 </a:t>
            </a:r>
            <a:r>
              <a:rPr lang="ru-RU" dirty="0" err="1" smtClean="0">
                <a:latin typeface="Times New Roman" pitchFamily="18" charset="0"/>
                <a:cs typeface="Times New Roman" pitchFamily="18" charset="0"/>
              </a:rPr>
              <a:t>долларга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чейин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келишет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методика </a:t>
            </a:r>
            <a:r>
              <a:rPr lang="ru-RU" dirty="0" err="1" smtClean="0">
                <a:latin typeface="Times New Roman" pitchFamily="18" charset="0"/>
                <a:cs typeface="Times New Roman" pitchFamily="18" charset="0"/>
              </a:rPr>
              <a:t>көп жылдардан</a:t>
            </a:r>
            <a:r>
              <a:rPr lang="ru-RU" dirty="0" smtClean="0">
                <a:latin typeface="Times New Roman" pitchFamily="18" charset="0"/>
                <a:cs typeface="Times New Roman" pitchFamily="18" charset="0"/>
              </a:rPr>
              <a:t> бери </a:t>
            </a:r>
            <a:r>
              <a:rPr lang="ru-RU" dirty="0" err="1" smtClean="0">
                <a:latin typeface="Times New Roman" pitchFamily="18" charset="0"/>
                <a:cs typeface="Times New Roman" pitchFamily="18" charset="0"/>
              </a:rPr>
              <a:t>дүйнөлүк </a:t>
            </a:r>
            <a:r>
              <a:rPr lang="ru-RU" dirty="0" smtClean="0">
                <a:latin typeface="Times New Roman" pitchFamily="18" charset="0"/>
                <a:cs typeface="Times New Roman" pitchFamily="18" charset="0"/>
              </a:rPr>
              <a:t>медицина </a:t>
            </a:r>
            <a:r>
              <a:rPr lang="ru-RU" dirty="0" err="1" smtClean="0">
                <a:latin typeface="Times New Roman" pitchFamily="18" charset="0"/>
                <a:cs typeface="Times New Roman" pitchFamily="18" charset="0"/>
              </a:rPr>
              <a:t>практикасында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колдонулуп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методикада</a:t>
            </a:r>
            <a:r>
              <a:rPr lang="ru-RU" dirty="0" smtClean="0">
                <a:latin typeface="Times New Roman" pitchFamily="18" charset="0"/>
                <a:cs typeface="Times New Roman" pitchFamily="18" charset="0"/>
              </a:rPr>
              <a:t> пациент </a:t>
            </a:r>
            <a:r>
              <a:rPr lang="ru-RU" dirty="0" err="1" smtClean="0">
                <a:latin typeface="Times New Roman" pitchFamily="18" charset="0"/>
                <a:cs typeface="Times New Roman" pitchFamily="18" charset="0"/>
              </a:rPr>
              <a:t>радиоактивдүү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керектүү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дозасын</a:t>
            </a:r>
            <a:r>
              <a:rPr lang="ru-RU" dirty="0" smtClean="0">
                <a:latin typeface="Times New Roman" pitchFamily="18" charset="0"/>
                <a:cs typeface="Times New Roman" pitchFamily="18" charset="0"/>
              </a:rPr>
              <a:t> йод изотобу-131 </a:t>
            </a:r>
            <a:r>
              <a:rPr lang="ru-RU" dirty="0" err="1" smtClean="0">
                <a:latin typeface="Times New Roman" pitchFamily="18" charset="0"/>
                <a:cs typeface="Times New Roman" pitchFamily="18" charset="0"/>
              </a:rPr>
              <a:t>ичип</a:t>
            </a:r>
            <a:r>
              <a:rPr lang="ru-RU" dirty="0" smtClean="0">
                <a:latin typeface="Times New Roman" pitchFamily="18" charset="0"/>
                <a:cs typeface="Times New Roman" pitchFamily="18" charset="0"/>
              </a:rPr>
              <a:t>, 1 </a:t>
            </a:r>
            <a:r>
              <a:rPr lang="ru-RU" dirty="0" err="1" smtClean="0">
                <a:latin typeface="Times New Roman" pitchFamily="18" charset="0"/>
                <a:cs typeface="Times New Roman" pitchFamily="18" charset="0"/>
              </a:rPr>
              <a:t>жума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ыңгайлуу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шарттарда</a:t>
            </a:r>
            <a:r>
              <a:rPr lang="ru-RU" dirty="0" smtClean="0">
                <a:latin typeface="Times New Roman" pitchFamily="18" charset="0"/>
                <a:cs typeface="Times New Roman" pitchFamily="18" charset="0"/>
              </a:rPr>
              <a:t>, медицина  </a:t>
            </a:r>
            <a:r>
              <a:rPr lang="ru-RU" dirty="0" err="1" smtClean="0">
                <a:latin typeface="Times New Roman" pitchFamily="18" charset="0"/>
                <a:cs typeface="Times New Roman" pitchFamily="18" charset="0"/>
              </a:rPr>
              <a:t>персоналдарынын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көзөмөлүндө</a:t>
            </a:r>
            <a:r>
              <a:rPr lang="ru-RU" dirty="0" smtClean="0">
                <a:latin typeface="Times New Roman" pitchFamily="18" charset="0"/>
                <a:cs typeface="Times New Roman" pitchFamily="18" charset="0"/>
              </a:rPr>
              <a:t> болот. </a:t>
            </a:r>
            <a:r>
              <a:rPr lang="ru-RU" dirty="0" err="1" smtClean="0">
                <a:latin typeface="Times New Roman" pitchFamily="18" charset="0"/>
                <a:cs typeface="Times New Roman" pitchFamily="18" charset="0"/>
              </a:rPr>
              <a:t>Айта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кетчү нерсе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радиоктивдүү </a:t>
            </a:r>
            <a:r>
              <a:rPr lang="ru-RU" dirty="0" smtClean="0">
                <a:latin typeface="Times New Roman" pitchFamily="18" charset="0"/>
                <a:cs typeface="Times New Roman" pitchFamily="18" charset="0"/>
              </a:rPr>
              <a:t>йод </a:t>
            </a:r>
            <a:r>
              <a:rPr lang="ru-RU" dirty="0" err="1" smtClean="0">
                <a:latin typeface="Times New Roman" pitchFamily="18" charset="0"/>
                <a:cs typeface="Times New Roman" pitchFamily="18" charset="0"/>
              </a:rPr>
              <a:t>толугу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пациентке </a:t>
            </a:r>
            <a:r>
              <a:rPr lang="ru-RU" dirty="0" err="1" smtClean="0">
                <a:latin typeface="Times New Roman" pitchFamily="18" charset="0"/>
                <a:cs typeface="Times New Roman" pitchFamily="18" charset="0"/>
              </a:rPr>
              <a:t>жана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курчагандарга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коркунучу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жок</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нур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оорууларын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чакырбайт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гана</a:t>
            </a:r>
            <a:r>
              <a:rPr lang="ru-RU" dirty="0" smtClean="0">
                <a:latin typeface="Times New Roman" pitchFamily="18" charset="0"/>
                <a:cs typeface="Times New Roman" pitchFamily="18" charset="0"/>
              </a:rPr>
              <a:t> калкан </a:t>
            </a:r>
            <a:r>
              <a:rPr lang="ru-RU" dirty="0" err="1" smtClean="0">
                <a:latin typeface="Times New Roman" pitchFamily="18" charset="0"/>
                <a:cs typeface="Times New Roman" pitchFamily="18" charset="0"/>
              </a:rPr>
              <a:t>бездеринин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участкаларына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таасир</a:t>
            </a:r>
            <a:r>
              <a:rPr lang="ru-RU" dirty="0" smtClean="0">
                <a:latin typeface="Times New Roman" pitchFamily="18" charset="0"/>
                <a:cs typeface="Times New Roman" pitchFamily="18" charset="0"/>
              </a:rPr>
              <a:t> берет. </a:t>
            </a:r>
            <a:r>
              <a:rPr lang="ru-RU" dirty="0" err="1" smtClean="0">
                <a:latin typeface="Times New Roman" pitchFamily="18" charset="0"/>
                <a:cs typeface="Times New Roman" pitchFamily="18" charset="0"/>
              </a:rPr>
              <a:t>Азыркы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метод «</a:t>
            </a:r>
            <a:r>
              <a:rPr lang="ru-RU" dirty="0" err="1" smtClean="0">
                <a:latin typeface="Times New Roman" pitchFamily="18" charset="0"/>
                <a:cs typeface="Times New Roman" pitchFamily="18" charset="0"/>
              </a:rPr>
              <a:t>Диффуздук</a:t>
            </a:r>
            <a:r>
              <a:rPr lang="ru-RU" dirty="0" smtClean="0">
                <a:latin typeface="Times New Roman" pitchFamily="18" charset="0"/>
                <a:cs typeface="Times New Roman" pitchFamily="18" charset="0"/>
              </a:rPr>
              <a:t> токсичный зоб» </a:t>
            </a:r>
            <a:r>
              <a:rPr lang="ru-RU" dirty="0" err="1" smtClean="0">
                <a:latin typeface="Times New Roman" pitchFamily="18" charset="0"/>
                <a:cs typeface="Times New Roman" pitchFamily="18" charset="0"/>
              </a:rPr>
              <a:t>оорусун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дарылоочу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эффективдүү</a:t>
            </a:r>
            <a:r>
              <a:rPr lang="ru-RU" dirty="0" smtClean="0">
                <a:latin typeface="Times New Roman" pitchFamily="18" charset="0"/>
                <a:cs typeface="Times New Roman" pitchFamily="18" charset="0"/>
              </a:rPr>
              <a:t> метод </a:t>
            </a:r>
            <a:r>
              <a:rPr lang="ru-RU" dirty="0" err="1" smtClean="0">
                <a:latin typeface="Times New Roman" pitchFamily="18" charset="0"/>
                <a:cs typeface="Times New Roman" pitchFamily="18" charset="0"/>
              </a:rPr>
              <a:t>болуп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саналат</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5" name="Picture 2" descr="https://endokrinolog.online/wp-content/uploads/2018/06/%D0%B3%D0%B0%D0%BC%D0%BC%D0%B0-%D0%BB%D1%83%D1%87%D0%B8.jpg"/>
          <p:cNvPicPr>
            <a:picLocks noChangeAspect="1" noChangeArrowheads="1"/>
          </p:cNvPicPr>
          <p:nvPr/>
        </p:nvPicPr>
        <p:blipFill>
          <a:blip r:embed="rId2" cstate="print"/>
          <a:srcRect/>
          <a:stretch>
            <a:fillRect/>
          </a:stretch>
        </p:blipFill>
        <p:spPr bwMode="auto">
          <a:xfrm>
            <a:off x="0" y="0"/>
            <a:ext cx="5538651" cy="6858000"/>
          </a:xfrm>
          <a:prstGeom prst="rect">
            <a:avLst/>
          </a:prstGeom>
          <a:noFill/>
        </p:spPr>
      </p:pic>
    </p:spTree>
    <p:extLst>
      <p:ext uri="{BB962C8B-B14F-4D97-AF65-F5344CB8AC3E}">
        <p14:creationId xmlns:p14="http://schemas.microsoft.com/office/powerpoint/2010/main" xmlns="" val="409499579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38364" y="254340"/>
            <a:ext cx="10136777" cy="636161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3994173360"/>
              </p:ext>
            </p:extLst>
          </p:nvPr>
        </p:nvGraphicFramePr>
        <p:xfrm>
          <a:off x="2121903" y="1062317"/>
          <a:ext cx="8929275" cy="5123216"/>
        </p:xfrm>
        <a:graphic>
          <a:graphicData uri="http://schemas.openxmlformats.org/drawingml/2006/table">
            <a:tbl>
              <a:tblPr firstRow="1" bandRow="1">
                <a:tableStyleId>{5940675A-B579-460E-94D1-54222C63F5DA}</a:tableStyleId>
              </a:tblPr>
              <a:tblGrid>
                <a:gridCol w="2976425"/>
                <a:gridCol w="2976425"/>
                <a:gridCol w="2976425"/>
              </a:tblGrid>
              <a:tr h="414065">
                <a:tc>
                  <a:txBody>
                    <a:bodyPr/>
                    <a:lstStyle/>
                    <a:p>
                      <a:r>
                        <a:rPr lang="ky-KG" sz="2000" dirty="0" smtClean="0">
                          <a:latin typeface="Times New Roman" pitchFamily="18" charset="0"/>
                          <a:cs typeface="Times New Roman" pitchFamily="18" charset="0"/>
                        </a:rPr>
                        <a:t>Өлкө</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Оорукана</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Баасы доллар менен</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Турция, Стамбул</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Медипол</a:t>
                      </a:r>
                      <a:r>
                        <a:rPr lang="ky-KG" sz="2000" baseline="0" dirty="0" smtClean="0">
                          <a:latin typeface="Times New Roman" pitchFamily="18" charset="0"/>
                          <a:cs typeface="Times New Roman" pitchFamily="18" charset="0"/>
                        </a:rPr>
                        <a:t> госпиталы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3150-3650</a:t>
                      </a:r>
                      <a:endParaRPr lang="ru-RU" sz="2000" dirty="0">
                        <a:latin typeface="Times New Roman" pitchFamily="18" charset="0"/>
                        <a:cs typeface="Times New Roman" pitchFamily="18" charset="0"/>
                      </a:endParaRPr>
                    </a:p>
                  </a:txBody>
                  <a:tcPr/>
                </a:tc>
              </a:tr>
              <a:tr h="408616">
                <a:tc>
                  <a:txBody>
                    <a:bodyPr/>
                    <a:lstStyle/>
                    <a:p>
                      <a:r>
                        <a:rPr lang="ky-KG" sz="2000" dirty="0" smtClean="0">
                          <a:latin typeface="Times New Roman" pitchFamily="18" charset="0"/>
                          <a:cs typeface="Times New Roman" pitchFamily="18" charset="0"/>
                        </a:rPr>
                        <a:t>Турция, Стамбул</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Анадолу клиникасы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4550-6000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Таиланд, Бангкок</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Бумрунград госпиталы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5000-7000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Германия, Берлин</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Хелиос</a:t>
                      </a:r>
                      <a:r>
                        <a:rPr lang="ky-KG" sz="2000" baseline="0" dirty="0" smtClean="0">
                          <a:latin typeface="Times New Roman" pitchFamily="18" charset="0"/>
                          <a:cs typeface="Times New Roman" pitchFamily="18" charset="0"/>
                        </a:rPr>
                        <a:t> Берлин-Бух</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3200-6550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Түштүк  Корея , Сеул</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КВИМС</a:t>
                      </a:r>
                      <a:r>
                        <a:rPr lang="ky-KG" sz="2000" baseline="0" dirty="0" smtClean="0">
                          <a:latin typeface="Times New Roman" pitchFamily="18" charset="0"/>
                          <a:cs typeface="Times New Roman" pitchFamily="18" charset="0"/>
                        </a:rPr>
                        <a:t> клиникасы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800-3500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Китай, Гуанчжоу</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Фуда госпиталы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6700-8000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Индия, Дели</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Капурдун </a:t>
                      </a:r>
                      <a:r>
                        <a:rPr lang="en-US" sz="2000" dirty="0" smtClean="0">
                          <a:latin typeface="Times New Roman" pitchFamily="18" charset="0"/>
                          <a:cs typeface="Times New Roman" pitchFamily="18" charset="0"/>
                        </a:rPr>
                        <a:t> BLK </a:t>
                      </a:r>
                      <a:r>
                        <a:rPr lang="ky-KG" sz="2000" dirty="0" smtClean="0">
                          <a:latin typeface="Times New Roman" pitchFamily="18" charset="0"/>
                          <a:cs typeface="Times New Roman" pitchFamily="18" charset="0"/>
                        </a:rPr>
                        <a:t>клиникасы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7000-10000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Израиль, Тель-Авив</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Сураски мед.борбору</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13100-16200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Түштүк Корея, Сеул</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Кыздар</a:t>
                      </a:r>
                      <a:r>
                        <a:rPr lang="ky-KG" sz="2000" baseline="0" dirty="0" smtClean="0">
                          <a:latin typeface="Times New Roman" pitchFamily="18" charset="0"/>
                          <a:cs typeface="Times New Roman" pitchFamily="18" charset="0"/>
                        </a:rPr>
                        <a:t> мед.борбору Ихва</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14000-16000</a:t>
                      </a:r>
                      <a:endParaRPr lang="ru-RU" sz="2000" dirty="0">
                        <a:latin typeface="Times New Roman" pitchFamily="18" charset="0"/>
                        <a:cs typeface="Times New Roman" pitchFamily="18" charset="0"/>
                      </a:endParaRPr>
                    </a:p>
                  </a:txBody>
                  <a:tcPr/>
                </a:tc>
              </a:tr>
              <a:tr h="414065">
                <a:tc>
                  <a:txBody>
                    <a:bodyPr/>
                    <a:lstStyle/>
                    <a:p>
                      <a:r>
                        <a:rPr lang="ky-KG" sz="2000" dirty="0" smtClean="0">
                          <a:latin typeface="Times New Roman" pitchFamily="18" charset="0"/>
                          <a:cs typeface="Times New Roman" pitchFamily="18" charset="0"/>
                        </a:rPr>
                        <a:t>Турция, Стамбул</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Лив Хоспитал клиникасы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5400-7800</a:t>
                      </a:r>
                      <a:endParaRPr lang="ru-RU" sz="2000"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2325189" y="470263"/>
            <a:ext cx="7667897" cy="5355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sz="2000" dirty="0" smtClean="0">
                <a:latin typeface="Times New Roman" pitchFamily="18" charset="0"/>
                <a:cs typeface="Times New Roman" pitchFamily="18" charset="0"/>
              </a:rPr>
              <a:t>Радиойодтерапия кылган ооруканалардын бир нечеси көрсөтүлдү</a:t>
            </a:r>
            <a:endParaRPr lang="ru-RU" sz="2000" dirty="0">
              <a:latin typeface="Times New Roman" pitchFamily="18" charset="0"/>
              <a:cs typeface="Times New Roman" pitchFamily="18" charset="0"/>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809897" y="143690"/>
            <a:ext cx="3370218" cy="65967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ru-RU" sz="2000" dirty="0" err="1" smtClean="0">
                <a:latin typeface="Times New Roman" pitchFamily="18" charset="0"/>
                <a:cs typeface="Times New Roman" pitchFamily="18" charset="0"/>
              </a:rPr>
              <a:t>Кыргызстанга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радиойодтерапия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ооруканасын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ачуу</a:t>
            </a:r>
            <a:r>
              <a:rPr lang="ru-RU" sz="2000" dirty="0" smtClean="0">
                <a:latin typeface="Times New Roman" pitchFamily="18" charset="0"/>
                <a:cs typeface="Times New Roman" pitchFamily="18" charset="0"/>
              </a:rPr>
              <a:t> зарыл. Башка </a:t>
            </a:r>
            <a:r>
              <a:rPr lang="ru-RU" sz="2000" dirty="0" err="1" smtClean="0">
                <a:latin typeface="Times New Roman" pitchFamily="18" charset="0"/>
                <a:cs typeface="Times New Roman" pitchFamily="18" charset="0"/>
              </a:rPr>
              <a:t>өлкөлөрдүн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ооруканага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жумшалган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каражатын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эсептеп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Кыргызстанда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радиойодтерапия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ооруканасы</a:t>
            </a:r>
            <a:r>
              <a:rPr lang="ru-RU" sz="2000" dirty="0" smtClean="0">
                <a:latin typeface="Times New Roman" pitchFamily="18" charset="0"/>
                <a:cs typeface="Times New Roman" pitchFamily="18" charset="0"/>
              </a:rPr>
              <a:t>  </a:t>
            </a:r>
            <a:r>
              <a:rPr lang="ru-RU" sz="2800" b="1" dirty="0" smtClean="0">
                <a:latin typeface="Times New Roman" pitchFamily="18" charset="0"/>
                <a:cs typeface="Times New Roman" pitchFamily="18" charset="0"/>
              </a:rPr>
              <a:t>2млрд </a:t>
            </a:r>
            <a:r>
              <a:rPr lang="ru-RU" sz="2800" b="1" dirty="0" err="1" smtClean="0">
                <a:latin typeface="Times New Roman" pitchFamily="18" charset="0"/>
                <a:cs typeface="Times New Roman" pitchFamily="18" charset="0"/>
              </a:rPr>
              <a:t>сомго</a:t>
            </a:r>
            <a:r>
              <a:rPr lang="ru-RU" sz="28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курулат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a:t>
            </a:r>
            <a:r>
              <a:rPr lang="ru-RU" sz="2000" dirty="0" smtClean="0">
                <a:latin typeface="Times New Roman" pitchFamily="18" charset="0"/>
                <a:cs typeface="Times New Roman" pitchFamily="18" charset="0"/>
              </a:rPr>
              <a:t> центр </a:t>
            </a:r>
            <a:r>
              <a:rPr lang="ru-RU" sz="2000" dirty="0" err="1" smtClean="0">
                <a:latin typeface="Times New Roman" pitchFamily="18" charset="0"/>
                <a:cs typeface="Times New Roman" pitchFamily="18" charset="0"/>
              </a:rPr>
              <a:t>курулса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Кыргызстандын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жарандарына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дарылоо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бекер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болуп</a:t>
            </a:r>
            <a:r>
              <a:rPr lang="ru-RU" sz="2000" dirty="0" smtClean="0">
                <a:latin typeface="Times New Roman" pitchFamily="18" charset="0"/>
                <a:cs typeface="Times New Roman" pitchFamily="18" charset="0"/>
              </a:rPr>
              <a:t>, чет </a:t>
            </a:r>
            <a:r>
              <a:rPr lang="ru-RU" sz="2000" dirty="0" err="1" smtClean="0">
                <a:latin typeface="Times New Roman" pitchFamily="18" charset="0"/>
                <a:cs typeface="Times New Roman" pitchFamily="18" charset="0"/>
              </a:rPr>
              <a:t>элдерге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эсеп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менен</a:t>
            </a:r>
            <a:r>
              <a:rPr lang="ru-RU" sz="2000" dirty="0" smtClean="0">
                <a:latin typeface="Times New Roman" pitchFamily="18" charset="0"/>
                <a:cs typeface="Times New Roman" pitchFamily="18" charset="0"/>
              </a:rPr>
              <a:t> 1700евро (132000сом) 7 </a:t>
            </a:r>
            <a:r>
              <a:rPr lang="ru-RU" sz="2000" dirty="0" err="1" smtClean="0">
                <a:latin typeface="Times New Roman" pitchFamily="18" charset="0"/>
                <a:cs typeface="Times New Roman" pitchFamily="18" charset="0"/>
              </a:rPr>
              <a:t>күнгө түзмөк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оорукананын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курулушу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менен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жаңы мүмкүнчүлүктөр ачылып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 элибизди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коркунучтуу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оорулардан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дарыласак</a:t>
            </a:r>
            <a:r>
              <a:rPr lang="ru-RU" sz="2000" dirty="0" smtClean="0">
                <a:latin typeface="Times New Roman" pitchFamily="18" charset="0"/>
                <a:cs typeface="Times New Roman" pitchFamily="18" charset="0"/>
              </a:rPr>
              <a:t> болот.</a:t>
            </a:r>
            <a:endParaRPr lang="ru-RU" sz="2000" dirty="0">
              <a:latin typeface="Times New Roman" pitchFamily="18" charset="0"/>
              <a:cs typeface="Times New Roman" pitchFamily="18" charset="0"/>
            </a:endParaRPr>
          </a:p>
        </p:txBody>
      </p:sp>
      <p:pic>
        <p:nvPicPr>
          <p:cNvPr id="5" name="Picture 2" descr="https://www.itk.ee/upload/images/Nukleaarmeditsiin.png"/>
          <p:cNvPicPr>
            <a:picLocks noChangeAspect="1" noChangeArrowheads="1"/>
          </p:cNvPicPr>
          <p:nvPr/>
        </p:nvPicPr>
        <p:blipFill>
          <a:blip r:embed="rId2" cstate="print"/>
          <a:srcRect/>
          <a:stretch>
            <a:fillRect/>
          </a:stretch>
        </p:blipFill>
        <p:spPr bwMode="auto">
          <a:xfrm>
            <a:off x="4245428" y="0"/>
            <a:ext cx="7628709" cy="6688183"/>
          </a:xfrm>
          <a:prstGeom prst="rect">
            <a:avLst/>
          </a:prstGeom>
          <a:noFill/>
        </p:spPr>
      </p:pic>
    </p:spTree>
    <p:extLst>
      <p:ext uri="{BB962C8B-B14F-4D97-AF65-F5344CB8AC3E}">
        <p14:creationId xmlns:p14="http://schemas.microsoft.com/office/powerpoint/2010/main" xmlns="" val="268087800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avatars.mds.yandex.net/get-altay/1483503/2a0000016848d9dd7f7698ba933f30f98977/L"/>
          <p:cNvPicPr>
            <a:picLocks noChangeAspect="1" noChangeArrowheads="1"/>
          </p:cNvPicPr>
          <p:nvPr/>
        </p:nvPicPr>
        <p:blipFill>
          <a:blip r:embed="rId2" cstate="print"/>
          <a:srcRect/>
          <a:stretch>
            <a:fillRect/>
          </a:stretch>
        </p:blipFill>
        <p:spPr bwMode="auto">
          <a:xfrm>
            <a:off x="6090467" y="365759"/>
            <a:ext cx="5827213" cy="6139543"/>
          </a:xfrm>
          <a:prstGeom prst="rect">
            <a:avLst/>
          </a:prstGeom>
          <a:ln>
            <a:noFill/>
          </a:ln>
          <a:effectLst>
            <a:softEdge rad="112500"/>
          </a:effectLst>
        </p:spPr>
      </p:pic>
      <p:pic>
        <p:nvPicPr>
          <p:cNvPr id="4" name="Picture 2" descr="https://avatars.mds.yandex.net/get-altay/1881447/2a0000016a4fd94dea873b4ccdc433b73366/XXL"/>
          <p:cNvPicPr>
            <a:picLocks noChangeAspect="1" noChangeArrowheads="1"/>
          </p:cNvPicPr>
          <p:nvPr/>
        </p:nvPicPr>
        <p:blipFill>
          <a:blip r:embed="rId3" cstate="print"/>
          <a:srcRect/>
          <a:stretch>
            <a:fillRect/>
          </a:stretch>
        </p:blipFill>
        <p:spPr bwMode="auto">
          <a:xfrm>
            <a:off x="1017722" y="391885"/>
            <a:ext cx="4886690" cy="6113418"/>
          </a:xfrm>
          <a:prstGeom prst="rect">
            <a:avLst/>
          </a:prstGeom>
          <a:ln>
            <a:noFill/>
          </a:ln>
          <a:effectLst>
            <a:softEdge rad="112500"/>
          </a:effectLst>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8454" y="0"/>
            <a:ext cx="11561736" cy="1737360"/>
          </a:xfrm>
        </p:spPr>
        <p:txBody>
          <a:bodyPr>
            <a:noAutofit/>
          </a:bodyPr>
          <a:lstStyle/>
          <a:p>
            <a:r>
              <a:rPr lang="ky-KG" sz="2000" dirty="0" smtClean="0">
                <a:latin typeface="Times New Roman" pitchFamily="18" charset="0"/>
                <a:cs typeface="Times New Roman" pitchFamily="18" charset="0"/>
              </a:rPr>
              <a:t>Ооруканада жалпы пациенттер үчүн 100 орун. 20 кабинет дарыгерлердин бөлмөсү. Төмөнкү таблицада ар бир дарыгердин жана пациенттин бөлмөлөрүндө боло турган буюмдардын жалпы   суммасын эсептедим. Болжол менен оорукананын имараты 1.5 млрд. сомго курулса ,  буюмдардын жалпы баасы  5814000 сом  болот.  Аппараттарды, куралдарды эсептебегенде бул оорукананын баасы 1.5млрд 5 млн.814000 сомго айланат.</a:t>
            </a:r>
            <a:endParaRPr lang="ru-RU" sz="2000" dirty="0">
              <a:latin typeface="Times New Roman" pitchFamily="18" charset="0"/>
              <a:cs typeface="Times New Roman" pitchFamily="18" charset="0"/>
            </a:endParaRPr>
          </a:p>
        </p:txBody>
      </p:sp>
      <p:pic>
        <p:nvPicPr>
          <p:cNvPr id="1026" name="Picture 2" descr="http://project.bulgaria-burgas.ru/hotel/hotel-10/hotel-10_3.jpg"/>
          <p:cNvPicPr>
            <a:picLocks noChangeAspect="1" noChangeArrowheads="1"/>
          </p:cNvPicPr>
          <p:nvPr/>
        </p:nvPicPr>
        <p:blipFill>
          <a:blip r:embed="rId2" cstate="print"/>
          <a:srcRect/>
          <a:stretch>
            <a:fillRect/>
          </a:stretch>
        </p:blipFill>
        <p:spPr bwMode="auto">
          <a:xfrm>
            <a:off x="0" y="1839943"/>
            <a:ext cx="12192000" cy="5174811"/>
          </a:xfrm>
          <a:prstGeom prst="rect">
            <a:avLst/>
          </a:prstGeom>
          <a:noFill/>
        </p:spPr>
      </p:pic>
      <p:sp>
        <p:nvSpPr>
          <p:cNvPr id="5" name="Прямоугольник 4"/>
          <p:cNvSpPr/>
          <p:nvPr/>
        </p:nvSpPr>
        <p:spPr>
          <a:xfrm rot="21324884">
            <a:off x="3700139" y="3715469"/>
            <a:ext cx="1082809" cy="19961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ky-KG" dirty="0" smtClean="0"/>
              <a:t>Бишкек</a:t>
            </a:r>
            <a:endParaRPr lang="ru-RU" dirty="0"/>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658436753"/>
              </p:ext>
            </p:extLst>
          </p:nvPr>
        </p:nvGraphicFramePr>
        <p:xfrm>
          <a:off x="273220" y="115911"/>
          <a:ext cx="11821881" cy="6614058"/>
        </p:xfrm>
        <a:graphic>
          <a:graphicData uri="http://schemas.openxmlformats.org/drawingml/2006/table">
            <a:tbl>
              <a:tblPr firstRow="1" bandRow="1">
                <a:tableStyleId>{5940675A-B579-460E-94D1-54222C63F5DA}</a:tableStyleId>
              </a:tblPr>
              <a:tblGrid>
                <a:gridCol w="3744988"/>
                <a:gridCol w="4136266"/>
                <a:gridCol w="3940627"/>
              </a:tblGrid>
              <a:tr h="349036">
                <a:tc>
                  <a:txBody>
                    <a:bodyPr/>
                    <a:lstStyle/>
                    <a:p>
                      <a:r>
                        <a:rPr lang="ky-KG" sz="1800" dirty="0" smtClean="0">
                          <a:latin typeface="Times New Roman" panose="02020603050405020304" pitchFamily="18" charset="0"/>
                          <a:cs typeface="Times New Roman" panose="02020603050405020304" pitchFamily="18" charset="0"/>
                        </a:rPr>
                        <a:t>Буюмдун аталышы(пациент)</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 даана/сом</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100 даана/сом</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жыгач</a:t>
                      </a:r>
                      <a:r>
                        <a:rPr lang="ky-KG" sz="1800" baseline="0" dirty="0" smtClean="0">
                          <a:latin typeface="Times New Roman" panose="02020603050405020304" pitchFamily="18" charset="0"/>
                          <a:cs typeface="Times New Roman" panose="02020603050405020304" pitchFamily="18" charset="0"/>
                        </a:rPr>
                        <a:t> керебети</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7000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700000 </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матрас</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200000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муздаткыч</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17000 </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1700000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сыналгы</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10000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1000000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үстөл</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2700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270000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тумбочка</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1700с</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170000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отургучтар</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3*1800=5400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540000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шкаф</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5300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530000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(Врач</a:t>
                      </a:r>
                      <a:r>
                        <a:rPr lang="ky-KG" sz="1800" baseline="0" dirty="0" smtClean="0">
                          <a:latin typeface="Times New Roman" panose="02020603050405020304" pitchFamily="18" charset="0"/>
                          <a:cs typeface="Times New Roman" panose="02020603050405020304" pitchFamily="18" charset="0"/>
                        </a:rPr>
                        <a:t> 20кабинетке</a:t>
                      </a:r>
                      <a:r>
                        <a:rPr lang="ky-KG" sz="1800" dirty="0" smtClean="0">
                          <a:latin typeface="Times New Roman" panose="02020603050405020304" pitchFamily="18" charset="0"/>
                          <a:cs typeface="Times New Roman" panose="02020603050405020304" pitchFamily="18" charset="0"/>
                        </a:rPr>
                        <a:t>)үстөл</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8000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160000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ноутбук</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35000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700000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китеп текчеси</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7000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140000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кушетка</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6000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120000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отургучтар</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4*3500=14000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280000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сейф</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8000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160000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тумбочка</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1700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34000</a:t>
                      </a:r>
                      <a:endParaRPr lang="ru-RU" sz="1800" dirty="0">
                        <a:latin typeface="Times New Roman" panose="02020603050405020304" pitchFamily="18" charset="0"/>
                        <a:cs typeface="Times New Roman" panose="02020603050405020304" pitchFamily="18" charset="0"/>
                      </a:endParaRPr>
                    </a:p>
                  </a:txBody>
                  <a:tcPr/>
                </a:tc>
              </a:tr>
              <a:tr h="349036">
                <a:tc>
                  <a:txBody>
                    <a:bodyPr/>
                    <a:lstStyle/>
                    <a:p>
                      <a:r>
                        <a:rPr lang="ky-KG" sz="1800" dirty="0" smtClean="0">
                          <a:latin typeface="Times New Roman" panose="02020603050405020304" pitchFamily="18" charset="0"/>
                          <a:cs typeface="Times New Roman" panose="02020603050405020304" pitchFamily="18" charset="0"/>
                        </a:rPr>
                        <a:t>раковина (комплект)</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7000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140000</a:t>
                      </a:r>
                      <a:endParaRPr lang="ru-RU" sz="1800" dirty="0">
                        <a:latin typeface="Times New Roman" panose="02020603050405020304" pitchFamily="18" charset="0"/>
                        <a:cs typeface="Times New Roman" panose="02020603050405020304" pitchFamily="18" charset="0"/>
                      </a:endParaRPr>
                    </a:p>
                  </a:txBody>
                  <a:tcPr/>
                </a:tc>
              </a:tr>
              <a:tr h="396138">
                <a:tc>
                  <a:txBody>
                    <a:bodyPr/>
                    <a:lstStyle/>
                    <a:p>
                      <a:r>
                        <a:rPr lang="ky-KG" sz="1800" dirty="0" smtClean="0">
                          <a:latin typeface="Times New Roman" panose="02020603050405020304" pitchFamily="18" charset="0"/>
                          <a:cs typeface="Times New Roman" panose="02020603050405020304" pitchFamily="18" charset="0"/>
                        </a:rPr>
                        <a:t>санузель</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25000</a:t>
                      </a:r>
                      <a:endParaRPr lang="ru-RU" sz="1800" dirty="0">
                        <a:latin typeface="Times New Roman" panose="02020603050405020304" pitchFamily="18" charset="0"/>
                        <a:cs typeface="Times New Roman" panose="02020603050405020304" pitchFamily="18" charset="0"/>
                      </a:endParaRPr>
                    </a:p>
                  </a:txBody>
                  <a:tcPr/>
                </a:tc>
                <a:tc>
                  <a:txBody>
                    <a:bodyPr/>
                    <a:lstStyle/>
                    <a:p>
                      <a:pPr algn="ctr"/>
                      <a:r>
                        <a:rPr lang="ky-KG" sz="1800" dirty="0" smtClean="0">
                          <a:latin typeface="Times New Roman" panose="02020603050405020304" pitchFamily="18" charset="0"/>
                          <a:cs typeface="Times New Roman" panose="02020603050405020304" pitchFamily="18" charset="0"/>
                        </a:rPr>
                        <a:t>500000          жалпы: 5814000 сом</a:t>
                      </a:r>
                      <a:endParaRPr lang="ru-RU" sz="18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966" y="433953"/>
            <a:ext cx="10669254" cy="60443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ky-KG" sz="2400" b="1" dirty="0" smtClean="0">
                <a:latin typeface="Times New Roman" pitchFamily="18" charset="0"/>
                <a:cs typeface="Times New Roman" pitchFamily="18" charset="0"/>
              </a:rPr>
              <a:t>Жыйынтык: </a:t>
            </a:r>
          </a:p>
          <a:p>
            <a:r>
              <a:rPr lang="ky-KG" dirty="0" smtClean="0">
                <a:latin typeface="Times New Roman" pitchFamily="18" charset="0"/>
                <a:cs typeface="Times New Roman" pitchFamily="18" charset="0"/>
              </a:rPr>
              <a:t>Радиойодтерапия менен оорукананын курулушун сунуштап, жалпы баасын эсептеп көргөздүм.  Элди бул кеселдерден айыктыра турган эффективдүү ыкма экенин билдик. Бул оорукана курулса, оорулууларды айыктырып, аларга жаңы өмүр тартуулайбыз деген үмүттөмүн.  </a:t>
            </a:r>
            <a:r>
              <a:rPr lang="ru-RU" dirty="0" err="1" smtClean="0">
                <a:latin typeface="Times New Roman" pitchFamily="18" charset="0"/>
                <a:cs typeface="Times New Roman" pitchFamily="18" charset="0"/>
              </a:rPr>
              <a:t>Менин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элиме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кеңешим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мындайча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жашоо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турмушуңуздарда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биринчи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аракетиңиздер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соолукту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көздүн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карегиндей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сактоо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убагында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дасыккан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адис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дарыгерлерге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көрүнүү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дарылануу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алдын</a:t>
            </a:r>
            <a:r>
              <a:rPr lang="ru-RU" dirty="0" smtClean="0">
                <a:latin typeface="Times New Roman" pitchFamily="18" charset="0"/>
                <a:cs typeface="Times New Roman" pitchFamily="18" charset="0"/>
              </a:rPr>
              <a:t> ала </a:t>
            </a:r>
            <a:r>
              <a:rPr lang="ru-RU" dirty="0" err="1" smtClean="0">
                <a:latin typeface="Times New Roman" pitchFamily="18" charset="0"/>
                <a:cs typeface="Times New Roman" pitchFamily="18" charset="0"/>
              </a:rPr>
              <a:t>текшерилүү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эгерде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майыптыкка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чейин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мүңкүрөп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отуруп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калбоо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аракет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социалдык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мекемелерден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толук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кандуу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эсептелет</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Биринчи</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байлык</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ден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соолук</a:t>
            </a:r>
            <a:r>
              <a:rPr lang="ru-RU" b="1"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50840" y="143140"/>
            <a:ext cx="8911687" cy="1515291"/>
          </a:xfrm>
        </p:spPr>
        <p:txBody>
          <a:bodyPr>
            <a:normAutofit fontScale="90000"/>
          </a:bodyPr>
          <a:lstStyle/>
          <a:p>
            <a:r>
              <a:rPr lang="ru-RU" dirty="0" smtClean="0"/>
              <a:t/>
            </a:r>
            <a:br>
              <a:rPr lang="ru-RU" dirty="0" smtClean="0"/>
            </a:br>
            <a:r>
              <a:rPr lang="ru-RU" sz="4000" i="1" dirty="0" err="1" smtClean="0">
                <a:latin typeface="Times New Roman" pitchFamily="18" charset="0"/>
                <a:cs typeface="Times New Roman" pitchFamily="18" charset="0"/>
              </a:rPr>
              <a:t>Иштин</a:t>
            </a:r>
            <a:r>
              <a:rPr lang="ru-RU" sz="4000" i="1" dirty="0" smtClean="0">
                <a:latin typeface="Times New Roman" pitchFamily="18" charset="0"/>
                <a:cs typeface="Times New Roman" pitchFamily="18" charset="0"/>
              </a:rPr>
              <a:t> </a:t>
            </a:r>
            <a:r>
              <a:rPr lang="ru-RU" sz="4000" i="1" dirty="0" err="1" smtClean="0">
                <a:latin typeface="Times New Roman" pitchFamily="18" charset="0"/>
                <a:cs typeface="Times New Roman" pitchFamily="18" charset="0"/>
              </a:rPr>
              <a:t>максаты</a:t>
            </a:r>
            <a:r>
              <a:rPr lang="ru-RU" sz="4000" i="1" dirty="0" smtClean="0">
                <a:latin typeface="Times New Roman" pitchFamily="18" charset="0"/>
                <a:cs typeface="Times New Roman" pitchFamily="18" charset="0"/>
              </a:rPr>
              <a:t>: Радиология </a:t>
            </a:r>
            <a:r>
              <a:rPr lang="ru-RU" sz="4000" i="1" dirty="0" err="1" smtClean="0">
                <a:latin typeface="Times New Roman" pitchFamily="18" charset="0"/>
                <a:cs typeface="Times New Roman" pitchFamily="18" charset="0"/>
              </a:rPr>
              <a:t>борборун</a:t>
            </a:r>
            <a:r>
              <a:rPr lang="ru-RU" sz="4000" i="1" dirty="0" smtClean="0">
                <a:latin typeface="Times New Roman" pitchFamily="18" charset="0"/>
                <a:cs typeface="Times New Roman" pitchFamily="18" charset="0"/>
              </a:rPr>
              <a:t> </a:t>
            </a:r>
            <a:r>
              <a:rPr lang="ru-RU" sz="4000" i="1" dirty="0" err="1" smtClean="0">
                <a:latin typeface="Times New Roman" pitchFamily="18" charset="0"/>
                <a:cs typeface="Times New Roman" pitchFamily="18" charset="0"/>
              </a:rPr>
              <a:t>куруу</a:t>
            </a:r>
            <a:endParaRPr lang="ru-RU" sz="2000" i="1" dirty="0">
              <a:latin typeface="Times New Roman" pitchFamily="18" charset="0"/>
              <a:cs typeface="Times New Roman" pitchFamily="18" charset="0"/>
            </a:endParaRPr>
          </a:p>
        </p:txBody>
      </p:sp>
      <p:sp>
        <p:nvSpPr>
          <p:cNvPr id="3" name="Объект 2"/>
          <p:cNvSpPr>
            <a:spLocks noGrp="1"/>
          </p:cNvSpPr>
          <p:nvPr>
            <p:ph idx="1"/>
          </p:nvPr>
        </p:nvSpPr>
        <p:spPr>
          <a:xfrm>
            <a:off x="1661750" y="1807028"/>
            <a:ext cx="8915400" cy="3777622"/>
          </a:xfrm>
        </p:spPr>
        <p:txBody>
          <a:bodyPr>
            <a:noAutofit/>
          </a:bodyPr>
          <a:lstStyle/>
          <a:p>
            <a:pPr marL="0" indent="0">
              <a:buNone/>
            </a:pPr>
            <a:r>
              <a:rPr lang="ru-RU" sz="2400" i="1" dirty="0" err="1" smtClean="0">
                <a:latin typeface="Times New Roman" pitchFamily="18" charset="0"/>
                <a:cs typeface="Times New Roman" pitchFamily="18" charset="0"/>
              </a:rPr>
              <a:t>Маселелер</a:t>
            </a:r>
            <a:r>
              <a:rPr lang="ru-RU" sz="2400" i="1" dirty="0" smtClean="0">
                <a:latin typeface="Times New Roman" pitchFamily="18" charset="0"/>
                <a:cs typeface="Times New Roman" pitchFamily="18" charset="0"/>
              </a:rPr>
              <a:t>:</a:t>
            </a:r>
          </a:p>
          <a:p>
            <a:pPr marL="0" indent="0">
              <a:buNone/>
            </a:pPr>
            <a:r>
              <a:rPr lang="ru-RU" sz="2400" i="1" dirty="0" smtClean="0">
                <a:latin typeface="Times New Roman" pitchFamily="18" charset="0"/>
                <a:cs typeface="Times New Roman" pitchFamily="18" charset="0"/>
              </a:rPr>
              <a:t>1. Йод</a:t>
            </a:r>
            <a:r>
              <a:rPr lang="en-US"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жетишсиздигинин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ден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соолукка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тийгизген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таасири</a:t>
            </a:r>
            <a:endParaRPr lang="ru-RU" sz="2400" i="1" dirty="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2. Йод </a:t>
            </a:r>
            <a:r>
              <a:rPr lang="ru-RU" sz="2400" i="1" dirty="0" err="1" smtClean="0">
                <a:latin typeface="Times New Roman" pitchFamily="18" charset="0"/>
                <a:cs typeface="Times New Roman" pitchFamily="18" charset="0"/>
              </a:rPr>
              <a:t>көп болгон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азыктарды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белгилөө</a:t>
            </a:r>
            <a:endParaRPr lang="ru-RU" sz="2400" i="1" dirty="0" smtClean="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3. </a:t>
            </a:r>
            <a:r>
              <a:rPr lang="ru-RU" sz="2400" i="1" dirty="0" err="1" smtClean="0">
                <a:latin typeface="Times New Roman" pitchFamily="18" charset="0"/>
                <a:cs typeface="Times New Roman" pitchFamily="18" charset="0"/>
              </a:rPr>
              <a:t>Кыргызстандын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аймагындагы</a:t>
            </a:r>
            <a:r>
              <a:rPr lang="ru-RU" sz="2400" i="1" dirty="0" smtClean="0">
                <a:latin typeface="Times New Roman" pitchFamily="18" charset="0"/>
                <a:cs typeface="Times New Roman" pitchFamily="18" charset="0"/>
              </a:rPr>
              <a:t> йод </a:t>
            </a:r>
            <a:r>
              <a:rPr lang="ru-RU" sz="2400" i="1" dirty="0" err="1" smtClean="0">
                <a:latin typeface="Times New Roman" pitchFamily="18" charset="0"/>
                <a:cs typeface="Times New Roman" pitchFamily="18" charset="0"/>
              </a:rPr>
              <a:t>жетишсиздигинин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болушу</a:t>
            </a:r>
            <a:endParaRPr lang="ru-RU" sz="2400" i="1" dirty="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4.  </a:t>
            </a:r>
            <a:r>
              <a:rPr lang="ru-RU" sz="2400" i="1" dirty="0" err="1" smtClean="0">
                <a:latin typeface="Times New Roman" pitchFamily="18" charset="0"/>
                <a:cs typeface="Times New Roman" pitchFamily="18" charset="0"/>
              </a:rPr>
              <a:t>Йоддун</a:t>
            </a:r>
            <a:r>
              <a:rPr lang="ru-RU" sz="2400" i="1" dirty="0" smtClean="0">
                <a:latin typeface="Times New Roman" pitchFamily="18" charset="0"/>
                <a:cs typeface="Times New Roman" pitchFamily="18" charset="0"/>
              </a:rPr>
              <a:t> аз же </a:t>
            </a:r>
            <a:r>
              <a:rPr lang="ru-RU" sz="2400" i="1" dirty="0" err="1" smtClean="0">
                <a:latin typeface="Times New Roman" pitchFamily="18" charset="0"/>
                <a:cs typeface="Times New Roman" pitchFamily="18" charset="0"/>
              </a:rPr>
              <a:t>көп санда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болушунан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келип</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чыккан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катуу</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оорулар</a:t>
            </a:r>
            <a:endParaRPr lang="ru-RU" sz="2400" i="1" dirty="0" smtClean="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5.  </a:t>
            </a:r>
            <a:r>
              <a:rPr lang="ru-RU" sz="2400" i="1" dirty="0" err="1" smtClean="0">
                <a:latin typeface="Times New Roman" pitchFamily="18" charset="0"/>
                <a:cs typeface="Times New Roman" pitchFamily="18" charset="0"/>
              </a:rPr>
              <a:t>Кеселдерди</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дарылоо</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ыкмасы</a:t>
            </a:r>
            <a:endParaRPr lang="ru-RU" sz="2400" i="1" dirty="0" smtClean="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6. </a:t>
            </a:r>
            <a:r>
              <a:rPr lang="ru-RU" sz="2400" i="1" dirty="0" err="1" smtClean="0">
                <a:latin typeface="Times New Roman" pitchFamily="18" charset="0"/>
                <a:cs typeface="Times New Roman" pitchFamily="18" charset="0"/>
              </a:rPr>
              <a:t>Радиойодтерапия</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ыкмасы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менен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таанышуу</a:t>
            </a:r>
            <a:endParaRPr lang="en-US" sz="2400" i="1" dirty="0" smtClean="0">
              <a:latin typeface="Times New Roman" pitchFamily="18" charset="0"/>
              <a:cs typeface="Times New Roman" pitchFamily="18" charset="0"/>
            </a:endParaRPr>
          </a:p>
          <a:p>
            <a:pPr marL="0" indent="0">
              <a:buNone/>
            </a:pPr>
            <a:r>
              <a:rPr lang="ru-RU" sz="2400" i="1" dirty="0" smtClean="0">
                <a:latin typeface="Times New Roman" pitchFamily="18" charset="0"/>
                <a:cs typeface="Times New Roman" pitchFamily="18" charset="0"/>
              </a:rPr>
              <a:t>7. </a:t>
            </a:r>
            <a:r>
              <a:rPr lang="ru-RU" sz="2400" i="1" dirty="0" err="1" smtClean="0">
                <a:latin typeface="Times New Roman" pitchFamily="18" charset="0"/>
                <a:cs typeface="Times New Roman" pitchFamily="18" charset="0"/>
              </a:rPr>
              <a:t>Замандын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жаңы азыгы-йод</a:t>
            </a:r>
            <a:r>
              <a:rPr lang="ru-RU" sz="2400" i="1" dirty="0" smtClean="0">
                <a:latin typeface="Times New Roman" pitchFamily="18" charset="0"/>
                <a:cs typeface="Times New Roman" pitchFamily="18" charset="0"/>
              </a:rPr>
              <a:t> ион </a:t>
            </a:r>
            <a:r>
              <a:rPr lang="en-US" sz="2400" i="1" dirty="0" smtClean="0">
                <a:latin typeface="Times New Roman" pitchFamily="18" charset="0"/>
                <a:cs typeface="Times New Roman" pitchFamily="18" charset="0"/>
              </a:rPr>
              <a:t>alive</a:t>
            </a:r>
            <a:endParaRPr lang="ru-RU" sz="2400" i="1" dirty="0" smtClean="0">
              <a:latin typeface="Times New Roman" pitchFamily="18" charset="0"/>
              <a:cs typeface="Times New Roman" pitchFamily="18" charset="0"/>
            </a:endParaRPr>
          </a:p>
          <a:p>
            <a:pPr marL="0" indent="0">
              <a:buNone/>
            </a:pPr>
            <a:endParaRPr lang="ru-RU" sz="1400" dirty="0" smtClean="0"/>
          </a:p>
        </p:txBody>
      </p:sp>
    </p:spTree>
    <p:extLst>
      <p:ext uri="{BB962C8B-B14F-4D97-AF65-F5344CB8AC3E}">
        <p14:creationId xmlns:p14="http://schemas.microsoft.com/office/powerpoint/2010/main" xmlns="" val="47341246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574073" y="452300"/>
            <a:ext cx="6198327" cy="8523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6000" b="1" dirty="0" err="1" smtClean="0">
                <a:latin typeface="Times New Roman" pitchFamily="18" charset="0"/>
                <a:cs typeface="Times New Roman" pitchFamily="18" charset="0"/>
              </a:rPr>
              <a:t>Актуалдуулугу</a:t>
            </a:r>
            <a:endParaRPr lang="ru-RU" sz="6000" b="1" dirty="0">
              <a:latin typeface="Times New Roman" pitchFamily="18" charset="0"/>
              <a:cs typeface="Times New Roman" pitchFamily="18" charset="0"/>
            </a:endParaRPr>
          </a:p>
        </p:txBody>
      </p:sp>
      <p:sp>
        <p:nvSpPr>
          <p:cNvPr id="10" name="Прямоугольник 9"/>
          <p:cNvSpPr/>
          <p:nvPr/>
        </p:nvSpPr>
        <p:spPr>
          <a:xfrm>
            <a:off x="1201783" y="1685109"/>
            <a:ext cx="10384972" cy="4781005"/>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r>
              <a:rPr lang="ky-KG" sz="2800" dirty="0" smtClean="0">
                <a:latin typeface="Times New Roman" pitchFamily="18" charset="0"/>
                <a:cs typeface="Times New Roman" pitchFamily="18" charset="0"/>
              </a:rPr>
              <a:t>      Азыркы замандын эң глобалдуу маселеси болуп саналат.  Йоддун жетишсиздиги канчалаган оор дарттарга алып келет. Болжол менен дүйнө жүзүндө 790 млн адам бул дарттардын кесепетинен жапаа көрүшүп, арты өлүм менен коштолот.  Кыргызстандын көп аймагына бул оорулар мүнөздүү.  Бул проблема.  Өз элимдин ден соолугуна кам көрүп , Кыргызстанда жок  радиойодтерапия ыкмасын сунуштайм. Дартты убагында дарылоо жана мед.кызматкелердин көзөмөлүндө болуу ар бир жарандын милдети. Албетте, коомдук  чын ден соолук  бул-мамлекеттин байлыгы, ресурсу жана резерви.</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72295205"/>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29924"/>
          </a:xfrm>
        </p:spPr>
        <p:txBody>
          <a:bodyPr>
            <a:noAutofit/>
          </a:bodyPr>
          <a:lstStyle/>
          <a:p>
            <a:r>
              <a:rPr lang="ru-RU" sz="4800" b="1" i="1" dirty="0" err="1" smtClean="0">
                <a:latin typeface="Times New Roman" pitchFamily="18" charset="0"/>
                <a:cs typeface="Times New Roman" pitchFamily="18" charset="0"/>
              </a:rPr>
              <a:t>Киришүү</a:t>
            </a:r>
            <a:endParaRPr lang="ru-RU" sz="4800" b="1" i="1" dirty="0">
              <a:latin typeface="Times New Roman" pitchFamily="18" charset="0"/>
              <a:cs typeface="Times New Roman" pitchFamily="18" charset="0"/>
            </a:endParaRPr>
          </a:p>
        </p:txBody>
      </p:sp>
      <p:sp>
        <p:nvSpPr>
          <p:cNvPr id="3" name="Объект 2"/>
          <p:cNvSpPr>
            <a:spLocks noGrp="1"/>
          </p:cNvSpPr>
          <p:nvPr>
            <p:ph idx="1"/>
          </p:nvPr>
        </p:nvSpPr>
        <p:spPr>
          <a:xfrm>
            <a:off x="1423851" y="1345473"/>
            <a:ext cx="10502537" cy="5133703"/>
          </a:xfrm>
        </p:spPr>
        <p:txBody>
          <a:bodyPr>
            <a:normAutofit/>
          </a:bodyPr>
          <a:lstStyle/>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Сизге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эмне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жетишпейт</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эмне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кооптуу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кантип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кутулууга</a:t>
            </a:r>
            <a:r>
              <a:rPr lang="ru-RU" dirty="0" smtClean="0">
                <a:latin typeface="Times New Roman" pitchFamily="18" charset="0"/>
                <a:cs typeface="Times New Roman" pitchFamily="18" charset="0"/>
              </a:rPr>
              <a:t> болот </a:t>
            </a:r>
            <a:r>
              <a:rPr lang="ru-RU" dirty="0" err="1" smtClean="0">
                <a:latin typeface="Times New Roman" pitchFamily="18" charset="0"/>
                <a:cs typeface="Times New Roman" pitchFamily="18" charset="0"/>
              </a:rPr>
              <a:t>экенин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билесизби</a:t>
            </a:r>
            <a:r>
              <a:rPr lang="ru-RU" dirty="0" smtClean="0">
                <a:latin typeface="Times New Roman" pitchFamily="18" charset="0"/>
                <a:cs typeface="Times New Roman" pitchFamily="18" charset="0"/>
              </a:rPr>
              <a:t>?   Йод- </a:t>
            </a:r>
            <a:r>
              <a:rPr lang="ru-RU" dirty="0" err="1" smtClean="0">
                <a:latin typeface="Times New Roman" pitchFamily="18" charset="0"/>
                <a:cs typeface="Times New Roman" pitchFamily="18" charset="0"/>
              </a:rPr>
              <a:t>жашообуздагы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эң негизги</a:t>
            </a:r>
            <a:r>
              <a:rPr lang="ru-RU" dirty="0" smtClean="0">
                <a:latin typeface="Times New Roman" pitchFamily="18" charset="0"/>
                <a:cs typeface="Times New Roman" pitchFamily="18" charset="0"/>
              </a:rPr>
              <a:t> элемент. </a:t>
            </a:r>
            <a:r>
              <a:rPr lang="ru-RU" dirty="0" err="1" smtClean="0">
                <a:latin typeface="Times New Roman" pitchFamily="18" charset="0"/>
                <a:cs typeface="Times New Roman" pitchFamily="18" charset="0"/>
              </a:rPr>
              <a:t>Йодду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жетишсиз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кабыл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көптөгөн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ооруларга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келет</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богок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атайбыз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Бүткүл дүйнөлүк саламаттыкты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сактоо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уюмунун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маалыматы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боюнча</a:t>
            </a:r>
            <a:r>
              <a:rPr lang="ru-RU" dirty="0" smtClean="0">
                <a:latin typeface="Times New Roman" pitchFamily="18" charset="0"/>
                <a:cs typeface="Times New Roman" pitchFamily="18" charset="0"/>
              </a:rPr>
              <a:t>  йод </a:t>
            </a:r>
            <a:r>
              <a:rPr lang="ru-RU" dirty="0" err="1" smtClean="0">
                <a:latin typeface="Times New Roman" pitchFamily="18" charset="0"/>
                <a:cs typeface="Times New Roman" pitchFamily="18" charset="0"/>
              </a:rPr>
              <a:t>жетишсиздиги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биздин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планедагы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эң кеңири жайылган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Топуракта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сууда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демек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тамак-ашта</a:t>
            </a:r>
            <a:r>
              <a:rPr lang="ru-RU" dirty="0" smtClean="0">
                <a:latin typeface="Times New Roman" pitchFamily="18" charset="0"/>
                <a:cs typeface="Times New Roman" pitchFamily="18" charset="0"/>
              </a:rPr>
              <a:t> да йод </a:t>
            </a:r>
            <a:r>
              <a:rPr lang="ru-RU" dirty="0" err="1" smtClean="0">
                <a:latin typeface="Times New Roman" pitchFamily="18" charset="0"/>
                <a:cs typeface="Times New Roman" pitchFamily="18" charset="0"/>
              </a:rPr>
              <a:t>жетишсиз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болгон</a:t>
            </a:r>
            <a:r>
              <a:rPr lang="ru-RU" dirty="0" smtClean="0">
                <a:latin typeface="Times New Roman" pitchFamily="18" charset="0"/>
                <a:cs typeface="Times New Roman" pitchFamily="18" charset="0"/>
              </a:rPr>
              <a:t> аймак «Йод дефицит </a:t>
            </a:r>
            <a:r>
              <a:rPr lang="ru-RU" dirty="0" err="1" smtClean="0">
                <a:latin typeface="Times New Roman" pitchFamily="18" charset="0"/>
                <a:cs typeface="Times New Roman" pitchFamily="18" charset="0"/>
              </a:rPr>
              <a:t>жагынан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эндемикалык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аймактарда</a:t>
            </a:r>
            <a:r>
              <a:rPr lang="ru-RU" dirty="0" smtClean="0">
                <a:latin typeface="Times New Roman" pitchFamily="18" charset="0"/>
                <a:cs typeface="Times New Roman" pitchFamily="18" charset="0"/>
              </a:rPr>
              <a:t> 1,5 млрд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жашайт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жетишсиздиги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чарчоо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алсыроо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жалкоолук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маанай,табиттин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начардыгы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берилет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Балдарда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мектептеги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начар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жетишүүсү, таанып-билүү оюндарына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кызыгуусунун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жоктугу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берилет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нерсенин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маанайым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жалкоо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«мүнөзү ушундай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түшүндүрөт.</a:t>
            </a:r>
            <a:r>
              <a:rPr lang="ru-RU" dirty="0" smtClean="0">
                <a:latin typeface="Times New Roman" pitchFamily="18" charset="0"/>
                <a:cs typeface="Times New Roman" pitchFamily="18" charset="0"/>
              </a:rPr>
              <a:t>  Бирок, </a:t>
            </a:r>
            <a:r>
              <a:rPr lang="ru-RU" dirty="0" err="1" smtClean="0">
                <a:latin typeface="Times New Roman" pitchFamily="18" charset="0"/>
                <a:cs typeface="Times New Roman" pitchFamily="18" charset="0"/>
              </a:rPr>
              <a:t>себеби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жетишсиздиги</a:t>
            </a:r>
            <a:r>
              <a:rPr lang="ru-RU" dirty="0" smtClean="0">
                <a:latin typeface="Times New Roman" pitchFamily="18" charset="0"/>
                <a:cs typeface="Times New Roman" pitchFamily="18" charset="0"/>
              </a:rPr>
              <a:t>. Калкан </a:t>
            </a:r>
            <a:r>
              <a:rPr lang="ru-RU" dirty="0" err="1" smtClean="0">
                <a:latin typeface="Times New Roman" pitchFamily="18" charset="0"/>
                <a:cs typeface="Times New Roman" pitchFamily="18" charset="0"/>
              </a:rPr>
              <a:t>сымал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туруктуу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иштеши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үчүн</a:t>
            </a:r>
            <a:r>
              <a:rPr lang="ru-RU" dirty="0" smtClean="0">
                <a:latin typeface="Times New Roman" pitchFamily="18" charset="0"/>
                <a:cs typeface="Times New Roman" pitchFamily="18" charset="0"/>
              </a:rPr>
              <a:t> йод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Калкан </a:t>
            </a:r>
            <a:r>
              <a:rPr lang="ru-RU" dirty="0" err="1" smtClean="0">
                <a:latin typeface="Times New Roman" pitchFamily="18" charset="0"/>
                <a:cs typeface="Times New Roman" pitchFamily="18" charset="0"/>
              </a:rPr>
              <a:t>сымал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a:t>
            </a:r>
            <a:r>
              <a:rPr lang="ky-KG" dirty="0" smtClean="0">
                <a:latin typeface="Times New Roman" pitchFamily="18" charset="0"/>
                <a:cs typeface="Times New Roman" pitchFamily="18" charset="0"/>
              </a:rPr>
              <a:t>ү</a:t>
            </a:r>
            <a:r>
              <a:rPr lang="ru-RU" dirty="0" err="1" smtClean="0">
                <a:latin typeface="Times New Roman" pitchFamily="18" charset="0"/>
                <a:cs typeface="Times New Roman" pitchFamily="18" charset="0"/>
              </a:rPr>
              <a:t>нүн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маанилүү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гормондорун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түзүш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үчүн</a:t>
            </a:r>
            <a:r>
              <a:rPr lang="ru-RU" dirty="0" smtClean="0">
                <a:latin typeface="Times New Roman" pitchFamily="18" charset="0"/>
                <a:cs typeface="Times New Roman" pitchFamily="18" charset="0"/>
              </a:rPr>
              <a:t> йод зарыл. </a:t>
            </a:r>
            <a:r>
              <a:rPr lang="ru-RU" dirty="0" err="1" smtClean="0">
                <a:latin typeface="Times New Roman" pitchFamily="18" charset="0"/>
                <a:cs typeface="Times New Roman" pitchFamily="18" charset="0"/>
              </a:rPr>
              <a:t>Эгерде</a:t>
            </a:r>
            <a:r>
              <a:rPr lang="ru-RU" dirty="0" smtClean="0">
                <a:latin typeface="Times New Roman" pitchFamily="18" charset="0"/>
                <a:cs typeface="Times New Roman" pitchFamily="18" charset="0"/>
              </a:rPr>
              <a:t> йод </a:t>
            </a:r>
            <a:r>
              <a:rPr lang="ru-RU" dirty="0" err="1" smtClean="0">
                <a:latin typeface="Times New Roman" pitchFamily="18" charset="0"/>
                <a:cs typeface="Times New Roman" pitchFamily="18" charset="0"/>
              </a:rPr>
              <a:t>жетишсиз</a:t>
            </a:r>
            <a:r>
              <a:rPr lang="ru-RU" dirty="0" smtClean="0">
                <a:latin typeface="Times New Roman" pitchFamily="18" charset="0"/>
                <a:cs typeface="Times New Roman" pitchFamily="18" charset="0"/>
              </a:rPr>
              <a:t> же </a:t>
            </a:r>
            <a:r>
              <a:rPr lang="ru-RU" dirty="0" err="1" smtClean="0">
                <a:latin typeface="Times New Roman" pitchFamily="18" charset="0"/>
                <a:cs typeface="Times New Roman" pitchFamily="18" charset="0"/>
              </a:rPr>
              <a:t>көп болсо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гормондор</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жетишсиз</a:t>
            </a:r>
            <a:r>
              <a:rPr lang="ru-RU" dirty="0" smtClean="0">
                <a:latin typeface="Times New Roman" pitchFamily="18" charset="0"/>
                <a:cs typeface="Times New Roman" pitchFamily="18" charset="0"/>
              </a:rPr>
              <a:t> же </a:t>
            </a:r>
            <a:r>
              <a:rPr lang="ru-RU" dirty="0" err="1" smtClean="0">
                <a:latin typeface="Times New Roman" pitchFamily="18" charset="0"/>
                <a:cs typeface="Times New Roman" pitchFamily="18" charset="0"/>
              </a:rPr>
              <a:t>көп болуп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жыйынтыгында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болот. </a:t>
            </a:r>
            <a:r>
              <a:rPr lang="ru-RU" dirty="0" err="1" smtClean="0">
                <a:latin typeface="Times New Roman" pitchFamily="18" charset="0"/>
                <a:cs typeface="Times New Roman" pitchFamily="18" charset="0"/>
              </a:rPr>
              <a:t>Башында</a:t>
            </a:r>
            <a:r>
              <a:rPr lang="ru-RU" dirty="0" smtClean="0">
                <a:latin typeface="Times New Roman" pitchFamily="18" charset="0"/>
                <a:cs typeface="Times New Roman" pitchFamily="18" charset="0"/>
              </a:rPr>
              <a:t>, организм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өзү жок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кылганга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аракет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кылат</a:t>
            </a:r>
            <a:r>
              <a:rPr lang="ru-RU" dirty="0" smtClean="0">
                <a:latin typeface="Times New Roman" pitchFamily="18" charset="0"/>
                <a:cs typeface="Times New Roman" pitchFamily="18" charset="0"/>
              </a:rPr>
              <a:t>.  Калкан </a:t>
            </a:r>
            <a:r>
              <a:rPr lang="ru-RU" dirty="0" err="1" smtClean="0">
                <a:latin typeface="Times New Roman" pitchFamily="18" charset="0"/>
                <a:cs typeface="Times New Roman" pitchFamily="18" charset="0"/>
              </a:rPr>
              <a:t>бездери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көп-көп иштей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баштайт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жыйынтыгында</a:t>
            </a:r>
            <a:r>
              <a:rPr lang="ru-RU" dirty="0" smtClean="0">
                <a:latin typeface="Times New Roman" pitchFamily="18" charset="0"/>
                <a:cs typeface="Times New Roman" pitchFamily="18" charset="0"/>
              </a:rPr>
              <a:t> « БОГОК (ЗОБ)»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оору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болот. </a:t>
            </a:r>
            <a:r>
              <a:rPr lang="ru-RU" dirty="0" err="1" smtClean="0">
                <a:latin typeface="Times New Roman" pitchFamily="18" charset="0"/>
                <a:cs typeface="Times New Roman" pitchFamily="18" charset="0"/>
              </a:rPr>
              <a:t>Эгер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учурда</a:t>
            </a:r>
            <a:r>
              <a:rPr lang="ru-RU" dirty="0" smtClean="0">
                <a:latin typeface="Times New Roman" pitchFamily="18" charset="0"/>
                <a:cs typeface="Times New Roman" pitchFamily="18" charset="0"/>
              </a:rPr>
              <a:t> эле </a:t>
            </a:r>
            <a:r>
              <a:rPr lang="ru-RU" dirty="0" err="1" smtClean="0">
                <a:latin typeface="Times New Roman" pitchFamily="18" charset="0"/>
                <a:cs typeface="Times New Roman" pitchFamily="18" charset="0"/>
              </a:rPr>
              <a:t>дарыланбай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жүрө </a:t>
            </a:r>
            <a:r>
              <a:rPr lang="ru-RU" dirty="0" smtClean="0">
                <a:latin typeface="Times New Roman" pitchFamily="18" charset="0"/>
                <a:cs typeface="Times New Roman" pitchFamily="18" charset="0"/>
              </a:rPr>
              <a:t>берсе , </a:t>
            </a:r>
            <a:r>
              <a:rPr lang="ru-RU" dirty="0" err="1" smtClean="0">
                <a:latin typeface="Times New Roman" pitchFamily="18" charset="0"/>
                <a:cs typeface="Times New Roman" pitchFamily="18" charset="0"/>
              </a:rPr>
              <a:t>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кооптуу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башталат</a:t>
            </a:r>
            <a:r>
              <a:rPr lang="ru-RU" dirty="0" smtClean="0">
                <a:latin typeface="Times New Roman" pitchFamily="18" charset="0"/>
                <a:cs typeface="Times New Roman" pitchFamily="18" charset="0"/>
              </a:rPr>
              <a:t>. Кош </a:t>
            </a:r>
            <a:r>
              <a:rPr lang="ru-RU" dirty="0" err="1" smtClean="0">
                <a:latin typeface="Times New Roman" pitchFamily="18" charset="0"/>
                <a:cs typeface="Times New Roman" pitchFamily="18" charset="0"/>
              </a:rPr>
              <a:t>кабат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учурунда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баланын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акыл-эси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физикалык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психикалык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өнүгүүсү</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начар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төрөлөт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Чоңдордо</a:t>
            </a:r>
            <a:r>
              <a:rPr lang="ru-RU" dirty="0" smtClean="0">
                <a:latin typeface="Times New Roman" pitchFamily="18" charset="0"/>
                <a:cs typeface="Times New Roman" pitchFamily="18" charset="0"/>
              </a:rPr>
              <a:t> зоб </a:t>
            </a:r>
            <a:r>
              <a:rPr lang="ru-RU" dirty="0" err="1" smtClean="0">
                <a:latin typeface="Times New Roman" pitchFamily="18" charset="0"/>
                <a:cs typeface="Times New Roman" pitchFamily="18" charset="0"/>
              </a:rPr>
              <a:t>оорусу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өнүгө</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баштайт</a:t>
            </a:r>
            <a:r>
              <a:rPr lang="ru-RU" dirty="0" smtClean="0">
                <a:latin typeface="Times New Roman" pitchFamily="18" charset="0"/>
                <a:cs typeface="Times New Roman" pitchFamily="18" charset="0"/>
              </a:rPr>
              <a:t>.  А бирок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проблеманы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чечүү оңой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Келгиле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жетпеген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берели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дарыланалы</a:t>
            </a:r>
            <a:r>
              <a:rPr lang="ru-RU" dirty="0" smtClean="0">
                <a:latin typeface="Times New Roman" pitchFamily="18" charset="0"/>
                <a:cs typeface="Times New Roman" pitchFamily="18" charset="0"/>
              </a:rPr>
              <a:t> ! </a:t>
            </a:r>
          </a:p>
          <a:p>
            <a:pPr marL="0" indent="0">
              <a:buNone/>
            </a:pPr>
            <a:endParaRPr lang="ru-RU" dirty="0"/>
          </a:p>
        </p:txBody>
      </p:sp>
    </p:spTree>
    <p:extLst>
      <p:ext uri="{BB962C8B-B14F-4D97-AF65-F5344CB8AC3E}">
        <p14:creationId xmlns:p14="http://schemas.microsoft.com/office/powerpoint/2010/main" xmlns="" val="663782202"/>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4519749" y="0"/>
            <a:ext cx="3095897" cy="144997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sz="2000" b="1" dirty="0" smtClean="0">
                <a:latin typeface="Times New Roman" pitchFamily="18" charset="0"/>
                <a:cs typeface="Times New Roman" pitchFamily="18" charset="0"/>
              </a:rPr>
              <a:t>Йоддун кылган кылыктары</a:t>
            </a:r>
            <a:endParaRPr lang="ru-RU" sz="2000" b="1" dirty="0">
              <a:latin typeface="Times New Roman" pitchFamily="18" charset="0"/>
              <a:cs typeface="Times New Roman" pitchFamily="18" charset="0"/>
            </a:endParaRPr>
          </a:p>
        </p:txBody>
      </p:sp>
      <p:cxnSp>
        <p:nvCxnSpPr>
          <p:cNvPr id="4" name="Прямая со стрелкой 3"/>
          <p:cNvCxnSpPr/>
          <p:nvPr/>
        </p:nvCxnSpPr>
        <p:spPr>
          <a:xfrm flipH="1">
            <a:off x="2978332" y="287383"/>
            <a:ext cx="1815737" cy="3657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p:nvPr/>
        </p:nvCxnSpPr>
        <p:spPr>
          <a:xfrm>
            <a:off x="5976258" y="1436915"/>
            <a:ext cx="19594" cy="1188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Прямая со стрелкой 5"/>
          <p:cNvCxnSpPr/>
          <p:nvPr/>
        </p:nvCxnSpPr>
        <p:spPr>
          <a:xfrm>
            <a:off x="7502435" y="409303"/>
            <a:ext cx="936171" cy="296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483325" y="705395"/>
            <a:ext cx="3500846" cy="549946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endParaRPr lang="ky-KG" b="1" dirty="0" smtClean="0"/>
          </a:p>
          <a:p>
            <a:endParaRPr lang="ky-KG" b="1" dirty="0" smtClean="0"/>
          </a:p>
          <a:p>
            <a:endParaRPr lang="ky-KG" b="1" dirty="0" smtClean="0"/>
          </a:p>
          <a:p>
            <a:r>
              <a:rPr lang="ky-KG" sz="2000" b="1" i="1" dirty="0" smtClean="0">
                <a:latin typeface="Times New Roman" pitchFamily="18" charset="0"/>
                <a:cs typeface="Times New Roman" pitchFamily="18" charset="0"/>
              </a:rPr>
              <a:t>Себептеринин факторлору:</a:t>
            </a:r>
          </a:p>
          <a:p>
            <a:r>
              <a:rPr lang="ky-KG" sz="2000" i="1" dirty="0" smtClean="0">
                <a:latin typeface="Times New Roman" pitchFamily="18" charset="0"/>
                <a:cs typeface="Times New Roman" pitchFamily="18" charset="0"/>
              </a:rPr>
              <a:t>1. тамак менен </a:t>
            </a:r>
          </a:p>
          <a:p>
            <a:r>
              <a:rPr lang="ky-KG" sz="2000" i="1" dirty="0" smtClean="0">
                <a:latin typeface="Times New Roman" pitchFamily="18" charset="0"/>
                <a:cs typeface="Times New Roman" pitchFamily="18" charset="0"/>
              </a:rPr>
              <a:t>йоддун организмге жетиштүү келбеши;</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2.  “Йод жетишсиз” аймактарда жашоосу;</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3. Кош кабат убак жана эмизүү учуру;</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4. оор вирустук инфекциялар;</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5. бактериялык инфекциялар;</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6. ичеги дисбактериозу;</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7. антибиотиктерди кабыл алуунун натыйжасы;</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8. тамеки чегүү;</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9. радиоактивдүү нурлануу;</a:t>
            </a:r>
            <a:br>
              <a:rPr lang="ky-KG" sz="2000" i="1" dirty="0" smtClean="0">
                <a:latin typeface="Times New Roman" pitchFamily="18" charset="0"/>
                <a:cs typeface="Times New Roman" pitchFamily="18" charset="0"/>
              </a:rPr>
            </a:br>
            <a:r>
              <a:rPr lang="ky-KG" sz="2000" i="1" dirty="0" smtClean="0">
                <a:latin typeface="Times New Roman" pitchFamily="18" charset="0"/>
                <a:cs typeface="Times New Roman" pitchFamily="18" charset="0"/>
              </a:rPr>
              <a:t>10. кан плазмасында богок заттардын көбөйүшү</a:t>
            </a:r>
            <a:br>
              <a:rPr lang="ky-KG" sz="2000" i="1" dirty="0" smtClean="0">
                <a:latin typeface="Times New Roman" pitchFamily="18" charset="0"/>
                <a:cs typeface="Times New Roman" pitchFamily="18" charset="0"/>
              </a:rPr>
            </a:br>
            <a:endParaRPr lang="ky-KG" sz="2000" b="1" i="1" dirty="0" smtClean="0">
              <a:latin typeface="Times New Roman" pitchFamily="18" charset="0"/>
              <a:cs typeface="Times New Roman" pitchFamily="18" charset="0"/>
            </a:endParaRPr>
          </a:p>
          <a:p>
            <a:endParaRPr lang="ru-RU" b="1" dirty="0"/>
          </a:p>
        </p:txBody>
      </p:sp>
      <p:sp>
        <p:nvSpPr>
          <p:cNvPr id="14" name="Прямоугольник 13"/>
          <p:cNvSpPr/>
          <p:nvPr/>
        </p:nvSpPr>
        <p:spPr>
          <a:xfrm>
            <a:off x="4201886" y="2031275"/>
            <a:ext cx="3500846" cy="461771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r>
              <a:rPr lang="ky-KG" dirty="0" smtClean="0">
                <a:latin typeface="Times New Roman" pitchFamily="18" charset="0"/>
                <a:cs typeface="Times New Roman" pitchFamily="18" charset="0"/>
              </a:rPr>
              <a:t>Симптомдору:</a:t>
            </a:r>
          </a:p>
          <a:p>
            <a:pPr marL="342900" indent="-342900">
              <a:buAutoNum type="arabicPeriod"/>
            </a:pPr>
            <a:r>
              <a:rPr lang="ky-KG" dirty="0" smtClean="0">
                <a:latin typeface="Times New Roman" pitchFamily="18" charset="0"/>
                <a:cs typeface="Times New Roman" pitchFamily="18" charset="0"/>
              </a:rPr>
              <a:t>Калкан безинин көлөмүнүн чоңоюшу;</a:t>
            </a:r>
          </a:p>
          <a:p>
            <a:pPr marL="342900" indent="-342900">
              <a:buAutoNum type="arabicPeriod" startAt="2"/>
            </a:pPr>
            <a:r>
              <a:rPr lang="ky-KG" dirty="0" smtClean="0">
                <a:latin typeface="Times New Roman" pitchFamily="18" charset="0"/>
                <a:cs typeface="Times New Roman" pitchFamily="18" charset="0"/>
              </a:rPr>
              <a:t>катуу чарчоо;  </a:t>
            </a:r>
          </a:p>
          <a:p>
            <a:r>
              <a:rPr lang="ky-KG" dirty="0" smtClean="0">
                <a:latin typeface="Times New Roman" pitchFamily="18" charset="0"/>
                <a:cs typeface="Times New Roman" pitchFamily="18" charset="0"/>
              </a:rPr>
              <a:t>3.   нерв болуу;                           </a:t>
            </a:r>
          </a:p>
          <a:p>
            <a:r>
              <a:rPr lang="ky-KG" dirty="0" smtClean="0">
                <a:latin typeface="Times New Roman" pitchFamily="18" charset="0"/>
                <a:cs typeface="Times New Roman" pitchFamily="18" charset="0"/>
              </a:rPr>
              <a:t>4. кыжырдануу, </a:t>
            </a:r>
          </a:p>
          <a:p>
            <a:r>
              <a:rPr lang="ky-KG" dirty="0" smtClean="0">
                <a:latin typeface="Times New Roman" pitchFamily="18" charset="0"/>
                <a:cs typeface="Times New Roman" pitchFamily="18" charset="0"/>
              </a:rPr>
              <a:t>5. жай кыймыл;</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6. анемия;</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7. чачтын түшүп ,</a:t>
            </a:r>
          </a:p>
          <a:p>
            <a:r>
              <a:rPr lang="ky-KG" dirty="0" smtClean="0">
                <a:latin typeface="Times New Roman" pitchFamily="18" charset="0"/>
                <a:cs typeface="Times New Roman" pitchFamily="18" charset="0"/>
              </a:rPr>
              <a:t>8. тырмактардын сынышы;</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9. беттин кургак болушу;</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10. начар табит;</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11. шишүү;</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12. ашыкча салмак;</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13. тердөө;</a:t>
            </a:r>
            <a:br>
              <a:rPr lang="ky-KG" dirty="0" smtClean="0">
                <a:latin typeface="Times New Roman" pitchFamily="18" charset="0"/>
                <a:cs typeface="Times New Roman" pitchFamily="18" charset="0"/>
              </a:rPr>
            </a:br>
            <a:r>
              <a:rPr lang="ky-KG" dirty="0" smtClean="0">
                <a:latin typeface="Times New Roman" pitchFamily="18" charset="0"/>
                <a:cs typeface="Times New Roman" pitchFamily="18" charset="0"/>
              </a:rPr>
              <a:t>14. эс тутумдун начарлашы.</a:t>
            </a:r>
            <a:br>
              <a:rPr lang="ky-KG"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15" name="Прямоугольник 14"/>
          <p:cNvSpPr/>
          <p:nvPr/>
        </p:nvSpPr>
        <p:spPr>
          <a:xfrm>
            <a:off x="8112034" y="0"/>
            <a:ext cx="3857898" cy="6858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ky-KG" b="1" dirty="0" smtClean="0">
                <a:latin typeface="Times New Roman" pitchFamily="18" charset="0"/>
                <a:cs typeface="Times New Roman" pitchFamily="18" charset="0"/>
              </a:rPr>
              <a:t>Йод жетишсиздигинен келип чыккан оорулар:</a:t>
            </a:r>
          </a:p>
          <a:p>
            <a:pPr>
              <a:buFont typeface="Arial" pitchFamily="34" charset="0"/>
              <a:buChar char="•"/>
            </a:pPr>
            <a:r>
              <a:rPr lang="ky-KG" dirty="0">
                <a:latin typeface="Times New Roman" pitchFamily="18" charset="0"/>
                <a:cs typeface="Times New Roman" pitchFamily="18" charset="0"/>
              </a:rPr>
              <a:t>э</a:t>
            </a:r>
            <a:r>
              <a:rPr lang="ky-KG" dirty="0" smtClean="0">
                <a:latin typeface="Times New Roman" pitchFamily="18" charset="0"/>
                <a:cs typeface="Times New Roman" pitchFamily="18" charset="0"/>
              </a:rPr>
              <a:t>н бездеринин рагы;</a:t>
            </a:r>
          </a:p>
          <a:p>
            <a:pPr>
              <a:buFont typeface="Arial" pitchFamily="34" charset="0"/>
              <a:buChar char="•"/>
            </a:pPr>
            <a:r>
              <a:rPr lang="ky-KG" dirty="0">
                <a:latin typeface="Times New Roman" pitchFamily="18" charset="0"/>
                <a:cs typeface="Times New Roman" pitchFamily="18" charset="0"/>
              </a:rPr>
              <a:t>э</a:t>
            </a:r>
            <a:r>
              <a:rPr lang="ky-KG" dirty="0" smtClean="0">
                <a:latin typeface="Times New Roman" pitchFamily="18" charset="0"/>
                <a:cs typeface="Times New Roman" pitchFamily="18" charset="0"/>
              </a:rPr>
              <a:t>ркектин урук чыктагыч безинин рагы;</a:t>
            </a:r>
          </a:p>
          <a:p>
            <a:pPr>
              <a:buFont typeface="Arial" pitchFamily="34" charset="0"/>
              <a:buChar char="•"/>
            </a:pPr>
            <a:r>
              <a:rPr lang="ky-KG" dirty="0" smtClean="0">
                <a:latin typeface="Times New Roman" pitchFamily="18" charset="0"/>
                <a:cs typeface="Times New Roman" pitchFamily="18" charset="0"/>
              </a:rPr>
              <a:t>өнөкөт чарчоо;</a:t>
            </a:r>
          </a:p>
          <a:p>
            <a:pPr>
              <a:buFont typeface="Arial" pitchFamily="34" charset="0"/>
              <a:buChar char="•"/>
            </a:pPr>
            <a:r>
              <a:rPr lang="ky-KG" dirty="0">
                <a:latin typeface="Times New Roman" pitchFamily="18" charset="0"/>
                <a:cs typeface="Times New Roman" pitchFamily="18" charset="0"/>
              </a:rPr>
              <a:t>а</a:t>
            </a:r>
            <a:r>
              <a:rPr lang="ky-KG" dirty="0" smtClean="0">
                <a:latin typeface="Times New Roman" pitchFamily="18" charset="0"/>
                <a:cs typeface="Times New Roman" pitchFamily="18" charset="0"/>
              </a:rPr>
              <a:t>теросклероз;</a:t>
            </a:r>
          </a:p>
          <a:p>
            <a:pPr>
              <a:buFont typeface="Arial" pitchFamily="34" charset="0"/>
              <a:buChar char="•"/>
            </a:pPr>
            <a:r>
              <a:rPr lang="ky-KG" dirty="0">
                <a:latin typeface="Times New Roman" pitchFamily="18" charset="0"/>
                <a:cs typeface="Times New Roman" pitchFamily="18" charset="0"/>
              </a:rPr>
              <a:t>э</a:t>
            </a:r>
            <a:r>
              <a:rPr lang="ky-KG" dirty="0" smtClean="0">
                <a:latin typeface="Times New Roman" pitchFamily="18" charset="0"/>
                <a:cs typeface="Times New Roman" pitchFamily="18" charset="0"/>
              </a:rPr>
              <a:t>мчек бездеринин оорусу;</a:t>
            </a:r>
          </a:p>
          <a:p>
            <a:pPr>
              <a:buFont typeface="Arial" pitchFamily="34" charset="0"/>
              <a:buChar char="•"/>
            </a:pPr>
            <a:r>
              <a:rPr lang="ky-KG" dirty="0">
                <a:latin typeface="Times New Roman" pitchFamily="18" charset="0"/>
                <a:cs typeface="Times New Roman" pitchFamily="18" charset="0"/>
              </a:rPr>
              <a:t>г</a:t>
            </a:r>
            <a:r>
              <a:rPr lang="ky-KG" dirty="0" smtClean="0">
                <a:latin typeface="Times New Roman" pitchFamily="18" charset="0"/>
                <a:cs typeface="Times New Roman" pitchFamily="18" charset="0"/>
              </a:rPr>
              <a:t>еморрой;</a:t>
            </a:r>
          </a:p>
          <a:p>
            <a:pPr>
              <a:buFont typeface="Arial" pitchFamily="34" charset="0"/>
              <a:buChar char="•"/>
            </a:pPr>
            <a:r>
              <a:rPr lang="ky-KG" dirty="0">
                <a:latin typeface="Times New Roman" pitchFamily="18" charset="0"/>
                <a:cs typeface="Times New Roman" pitchFamily="18" charset="0"/>
              </a:rPr>
              <a:t>а</a:t>
            </a:r>
            <a:r>
              <a:rPr lang="ky-KG" dirty="0" smtClean="0">
                <a:latin typeface="Times New Roman" pitchFamily="18" charset="0"/>
                <a:cs typeface="Times New Roman" pitchFamily="18" charset="0"/>
              </a:rPr>
              <a:t>р түрдүү инфекциялар;</a:t>
            </a:r>
          </a:p>
          <a:p>
            <a:pPr>
              <a:buFont typeface="Arial" pitchFamily="34" charset="0"/>
              <a:buChar char="•"/>
            </a:pPr>
            <a:r>
              <a:rPr lang="ky-KG" dirty="0" smtClean="0">
                <a:latin typeface="Times New Roman" pitchFamily="18" charset="0"/>
                <a:cs typeface="Times New Roman" pitchFamily="18" charset="0"/>
              </a:rPr>
              <a:t>венерикалык оорулар;</a:t>
            </a:r>
          </a:p>
          <a:p>
            <a:pPr>
              <a:buFont typeface="Arial" pitchFamily="34" charset="0"/>
              <a:buChar char="•"/>
            </a:pPr>
            <a:r>
              <a:rPr lang="ky-KG" dirty="0">
                <a:latin typeface="Times New Roman" pitchFamily="18" charset="0"/>
                <a:cs typeface="Times New Roman" pitchFamily="18" charset="0"/>
              </a:rPr>
              <a:t>у</a:t>
            </a:r>
            <a:r>
              <a:rPr lang="ky-KG" dirty="0" smtClean="0">
                <a:latin typeface="Times New Roman" pitchFamily="18" charset="0"/>
                <a:cs typeface="Times New Roman" pitchFamily="18" charset="0"/>
              </a:rPr>
              <a:t>улануунун оор учурлары;</a:t>
            </a:r>
          </a:p>
          <a:p>
            <a:pPr>
              <a:buFont typeface="Arial" pitchFamily="34" charset="0"/>
              <a:buChar char="•"/>
            </a:pPr>
            <a:r>
              <a:rPr lang="ky-KG" dirty="0">
                <a:latin typeface="Times New Roman" pitchFamily="18" charset="0"/>
                <a:cs typeface="Times New Roman" pitchFamily="18" charset="0"/>
              </a:rPr>
              <a:t>с</a:t>
            </a:r>
            <a:r>
              <a:rPr lang="ky-KG" dirty="0" smtClean="0">
                <a:latin typeface="Times New Roman" pitchFamily="18" charset="0"/>
                <a:cs typeface="Times New Roman" pitchFamily="18" charset="0"/>
              </a:rPr>
              <a:t>карлатина;</a:t>
            </a:r>
          </a:p>
          <a:p>
            <a:pPr>
              <a:buFont typeface="Arial" pitchFamily="34" charset="0"/>
              <a:buChar char="•"/>
            </a:pPr>
            <a:r>
              <a:rPr lang="ky-KG" dirty="0">
                <a:latin typeface="Times New Roman" pitchFamily="18" charset="0"/>
                <a:cs typeface="Times New Roman" pitchFamily="18" charset="0"/>
              </a:rPr>
              <a:t>с</a:t>
            </a:r>
            <a:r>
              <a:rPr lang="ky-KG" dirty="0" smtClean="0">
                <a:latin typeface="Times New Roman" pitchFamily="18" charset="0"/>
                <a:cs typeface="Times New Roman" pitchFamily="18" charset="0"/>
              </a:rPr>
              <a:t>емирип кетүү;</a:t>
            </a:r>
          </a:p>
          <a:p>
            <a:pPr>
              <a:buFont typeface="Arial" pitchFamily="34" charset="0"/>
              <a:buChar char="•"/>
            </a:pPr>
            <a:r>
              <a:rPr lang="ky-KG" dirty="0">
                <a:latin typeface="Times New Roman" pitchFamily="18" charset="0"/>
                <a:cs typeface="Times New Roman" pitchFamily="18" charset="0"/>
              </a:rPr>
              <a:t>д</a:t>
            </a:r>
            <a:r>
              <a:rPr lang="ky-KG" dirty="0" smtClean="0">
                <a:latin typeface="Times New Roman" pitchFamily="18" charset="0"/>
                <a:cs typeface="Times New Roman" pitchFamily="18" charset="0"/>
              </a:rPr>
              <a:t>епрессия;</a:t>
            </a:r>
          </a:p>
          <a:p>
            <a:pPr>
              <a:buFont typeface="Arial" pitchFamily="34" charset="0"/>
              <a:buChar char="•"/>
            </a:pPr>
            <a:r>
              <a:rPr lang="ky-KG" dirty="0">
                <a:latin typeface="Times New Roman" pitchFamily="18" charset="0"/>
                <a:cs typeface="Times New Roman" pitchFamily="18" charset="0"/>
              </a:rPr>
              <a:t>м</a:t>
            </a:r>
            <a:r>
              <a:rPr lang="ky-KG" dirty="0" smtClean="0">
                <a:latin typeface="Times New Roman" pitchFamily="18" charset="0"/>
                <a:cs typeface="Times New Roman" pitchFamily="18" charset="0"/>
              </a:rPr>
              <a:t>алярия;</a:t>
            </a:r>
          </a:p>
          <a:p>
            <a:pPr>
              <a:buFont typeface="Arial" pitchFamily="34" charset="0"/>
              <a:buChar char="•"/>
            </a:pPr>
            <a:r>
              <a:rPr lang="ky-KG" dirty="0">
                <a:latin typeface="Times New Roman" pitchFamily="18" charset="0"/>
                <a:cs typeface="Times New Roman" pitchFamily="18" charset="0"/>
              </a:rPr>
              <a:t>з</a:t>
            </a:r>
            <a:r>
              <a:rPr lang="ky-KG" dirty="0" smtClean="0">
                <a:latin typeface="Times New Roman" pitchFamily="18" charset="0"/>
                <a:cs typeface="Times New Roman" pitchFamily="18" charset="0"/>
              </a:rPr>
              <a:t>аара чыгаруу системи;</a:t>
            </a:r>
          </a:p>
          <a:p>
            <a:pPr>
              <a:buFont typeface="Arial" pitchFamily="34" charset="0"/>
              <a:buChar char="•"/>
            </a:pPr>
            <a:r>
              <a:rPr lang="ky-KG" dirty="0">
                <a:latin typeface="Times New Roman" pitchFamily="18" charset="0"/>
                <a:cs typeface="Times New Roman" pitchFamily="18" charset="0"/>
              </a:rPr>
              <a:t>к</a:t>
            </a:r>
            <a:r>
              <a:rPr lang="ky-KG" dirty="0" smtClean="0">
                <a:latin typeface="Times New Roman" pitchFamily="18" charset="0"/>
                <a:cs typeface="Times New Roman" pitchFamily="18" charset="0"/>
              </a:rPr>
              <a:t>ызыл жүгүрүк;</a:t>
            </a:r>
          </a:p>
          <a:p>
            <a:pPr>
              <a:buFont typeface="Arial" pitchFamily="34" charset="0"/>
              <a:buChar char="•"/>
            </a:pPr>
            <a:r>
              <a:rPr lang="ky-KG" dirty="0">
                <a:latin typeface="Times New Roman" pitchFamily="18" charset="0"/>
                <a:cs typeface="Times New Roman" pitchFamily="18" charset="0"/>
              </a:rPr>
              <a:t>а</a:t>
            </a:r>
            <a:r>
              <a:rPr lang="ky-KG" dirty="0" smtClean="0">
                <a:latin typeface="Times New Roman" pitchFamily="18" charset="0"/>
                <a:cs typeface="Times New Roman" pitchFamily="18" charset="0"/>
              </a:rPr>
              <a:t>ллергия;</a:t>
            </a:r>
          </a:p>
          <a:p>
            <a:pPr>
              <a:buFont typeface="Arial" pitchFamily="34" charset="0"/>
              <a:buChar char="•"/>
            </a:pPr>
            <a:r>
              <a:rPr lang="ky-KG" dirty="0">
                <a:latin typeface="Times New Roman" pitchFamily="18" charset="0"/>
                <a:cs typeface="Times New Roman" pitchFamily="18" charset="0"/>
              </a:rPr>
              <a:t>х</a:t>
            </a:r>
            <a:r>
              <a:rPr lang="ky-KG" dirty="0" smtClean="0">
                <a:latin typeface="Times New Roman" pitchFamily="18" charset="0"/>
                <a:cs typeface="Times New Roman" pitchFamily="18" charset="0"/>
              </a:rPr>
              <a:t>олестериндин көбөйүшү;</a:t>
            </a:r>
          </a:p>
          <a:p>
            <a:pPr>
              <a:buFont typeface="Arial" pitchFamily="34" charset="0"/>
              <a:buChar char="•"/>
            </a:pPr>
            <a:r>
              <a:rPr lang="ky-KG" dirty="0">
                <a:latin typeface="Times New Roman" pitchFamily="18" charset="0"/>
                <a:cs typeface="Times New Roman" pitchFamily="18" charset="0"/>
              </a:rPr>
              <a:t>к</a:t>
            </a:r>
            <a:r>
              <a:rPr lang="ky-KG" dirty="0" smtClean="0">
                <a:latin typeface="Times New Roman" pitchFamily="18" charset="0"/>
                <a:cs typeface="Times New Roman" pitchFamily="18" charset="0"/>
              </a:rPr>
              <a:t>ант диабетинин алгачкы стадиялары;</a:t>
            </a:r>
          </a:p>
          <a:p>
            <a:pPr>
              <a:buFont typeface="Arial" pitchFamily="34" charset="0"/>
              <a:buChar char="•"/>
            </a:pPr>
            <a:r>
              <a:rPr lang="ky-KG" dirty="0">
                <a:latin typeface="Times New Roman" pitchFamily="18" charset="0"/>
                <a:cs typeface="Times New Roman" pitchFamily="18" charset="0"/>
              </a:rPr>
              <a:t>к</a:t>
            </a:r>
            <a:r>
              <a:rPr lang="ky-KG" dirty="0" smtClean="0">
                <a:latin typeface="Times New Roman" pitchFamily="18" charset="0"/>
                <a:cs typeface="Times New Roman" pitchFamily="18" charset="0"/>
              </a:rPr>
              <a:t>өз оорулары;</a:t>
            </a:r>
          </a:p>
          <a:p>
            <a:endParaRPr lang="ru-RU" dirty="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7551" y="475988"/>
            <a:ext cx="10020822" cy="61127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С</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xmlns="" val="1947160806"/>
              </p:ext>
            </p:extLst>
          </p:nvPr>
        </p:nvGraphicFramePr>
        <p:xfrm>
          <a:off x="2119682" y="1878905"/>
          <a:ext cx="8128000" cy="4216492"/>
        </p:xfrm>
        <a:graphic>
          <a:graphicData uri="http://schemas.openxmlformats.org/drawingml/2006/table">
            <a:tbl>
              <a:tblPr firstRow="1" bandRow="1">
                <a:tableStyleId>{7DF18680-E054-41AD-8BC1-D1AEF772440D}</a:tableStyleId>
              </a:tblPr>
              <a:tblGrid>
                <a:gridCol w="4064000"/>
                <a:gridCol w="4064000"/>
              </a:tblGrid>
              <a:tr h="628806">
                <a:tc>
                  <a:txBody>
                    <a:bodyPr/>
                    <a:lstStyle/>
                    <a:p>
                      <a:r>
                        <a:rPr lang="ky-KG" sz="2000" dirty="0" smtClean="0">
                          <a:latin typeface="Times New Roman" pitchFamily="18" charset="0"/>
                          <a:cs typeface="Times New Roman" pitchFamily="18" charset="0"/>
                        </a:rPr>
                        <a:t>Адамдар</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Йододефициттик абал</a:t>
                      </a:r>
                      <a:endParaRPr lang="ru-RU" sz="2000" dirty="0">
                        <a:latin typeface="Times New Roman" pitchFamily="18" charset="0"/>
                        <a:cs typeface="Times New Roman" pitchFamily="18" charset="0"/>
                      </a:endParaRPr>
                    </a:p>
                  </a:txBody>
                  <a:tcPr/>
                </a:tc>
              </a:tr>
              <a:tr h="788003">
                <a:tc>
                  <a:txBody>
                    <a:bodyPr/>
                    <a:lstStyle/>
                    <a:p>
                      <a:r>
                        <a:rPr lang="ky-KG" sz="2000" dirty="0" smtClean="0">
                          <a:latin typeface="Times New Roman" pitchFamily="18" charset="0"/>
                          <a:cs typeface="Times New Roman" pitchFamily="18" charset="0"/>
                        </a:rPr>
                        <a:t>1,572 млрд адам</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Йод</a:t>
                      </a:r>
                      <a:r>
                        <a:rPr lang="ky-KG" sz="2000" baseline="0" dirty="0" smtClean="0">
                          <a:latin typeface="Times New Roman" pitchFamily="18" charset="0"/>
                          <a:cs typeface="Times New Roman" pitchFamily="18" charset="0"/>
                        </a:rPr>
                        <a:t> жетишсиздигинин айынан ар дайым ден -соолуктары начарлоодо</a:t>
                      </a:r>
                      <a:endParaRPr lang="ru-RU" sz="2000" dirty="0">
                        <a:latin typeface="Times New Roman" pitchFamily="18" charset="0"/>
                        <a:cs typeface="Times New Roman" pitchFamily="18" charset="0"/>
                      </a:endParaRPr>
                    </a:p>
                  </a:txBody>
                  <a:tcPr/>
                </a:tc>
              </a:tr>
              <a:tr h="788003">
                <a:tc>
                  <a:txBody>
                    <a:bodyPr/>
                    <a:lstStyle/>
                    <a:p>
                      <a:r>
                        <a:rPr lang="ky-KG" sz="2000" dirty="0" smtClean="0">
                          <a:latin typeface="Times New Roman" pitchFamily="18" charset="0"/>
                          <a:cs typeface="Times New Roman" pitchFamily="18" charset="0"/>
                        </a:rPr>
                        <a:t>600</a:t>
                      </a:r>
                      <a:r>
                        <a:rPr lang="ky-KG" sz="2000" baseline="0" dirty="0" smtClean="0">
                          <a:latin typeface="Times New Roman" pitchFamily="18" charset="0"/>
                          <a:cs typeface="Times New Roman" pitchFamily="18" charset="0"/>
                        </a:rPr>
                        <a:t> млн дүйнө жүзүнүн элдери, 11% Европа калкы</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Йод</a:t>
                      </a:r>
                      <a:r>
                        <a:rPr lang="ky-KG" sz="2000" baseline="0" dirty="0" smtClean="0">
                          <a:latin typeface="Times New Roman" pitchFamily="18" charset="0"/>
                          <a:cs typeface="Times New Roman" pitchFamily="18" charset="0"/>
                        </a:rPr>
                        <a:t> жетишсиздишгинин айынан пайда болгон турдүү клиникалык оорулар менен оорушат.</a:t>
                      </a:r>
                    </a:p>
                  </a:txBody>
                  <a:tcPr/>
                </a:tc>
              </a:tr>
              <a:tr h="788003">
                <a:tc>
                  <a:txBody>
                    <a:bodyPr/>
                    <a:lstStyle/>
                    <a:p>
                      <a:r>
                        <a:rPr lang="ky-KG" sz="2000" dirty="0" smtClean="0">
                          <a:latin typeface="Times New Roman" pitchFamily="18" charset="0"/>
                          <a:cs typeface="Times New Roman" pitchFamily="18" charset="0"/>
                        </a:rPr>
                        <a:t>45 млн акыл-эси кем болгон балдар , ага</a:t>
                      </a:r>
                      <a:r>
                        <a:rPr lang="ky-KG" sz="2000" baseline="0" dirty="0" smtClean="0">
                          <a:latin typeface="Times New Roman" pitchFamily="18" charset="0"/>
                          <a:cs typeface="Times New Roman" pitchFamily="18" charset="0"/>
                        </a:rPr>
                        <a:t> 100 мин өспүрүм, ымыркайлар</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Кретинизм  белгилери менен төрөлгөндөр, бул да йодтун</a:t>
                      </a:r>
                      <a:r>
                        <a:rPr lang="ky-KG" sz="2000" baseline="0" dirty="0" smtClean="0">
                          <a:latin typeface="Times New Roman" pitchFamily="18" charset="0"/>
                          <a:cs typeface="Times New Roman" pitchFamily="18" charset="0"/>
                        </a:rPr>
                        <a:t> </a:t>
                      </a:r>
                      <a:r>
                        <a:rPr lang="ky-KG" sz="2000" dirty="0" smtClean="0">
                          <a:latin typeface="Times New Roman" pitchFamily="18" charset="0"/>
                          <a:cs typeface="Times New Roman" pitchFamily="18" charset="0"/>
                        </a:rPr>
                        <a:t>жетишсиздигинен </a:t>
                      </a:r>
                      <a:endParaRPr lang="ru-RU" sz="2000" dirty="0">
                        <a:latin typeface="Times New Roman" pitchFamily="18" charset="0"/>
                        <a:cs typeface="Times New Roman" pitchFamily="18" charset="0"/>
                      </a:endParaRPr>
                    </a:p>
                  </a:txBody>
                  <a:tcPr/>
                </a:tc>
              </a:tr>
              <a:tr h="788003">
                <a:tc>
                  <a:txBody>
                    <a:bodyPr/>
                    <a:lstStyle/>
                    <a:p>
                      <a:r>
                        <a:rPr lang="ky-KG" sz="2000" dirty="0" smtClean="0">
                          <a:latin typeface="Times New Roman" pitchFamily="18" charset="0"/>
                          <a:cs typeface="Times New Roman" pitchFamily="18" charset="0"/>
                        </a:rPr>
                        <a:t>43 млн адамда</a:t>
                      </a:r>
                      <a:endParaRPr lang="ru-RU" sz="2000" dirty="0">
                        <a:latin typeface="Times New Roman" pitchFamily="18" charset="0"/>
                        <a:cs typeface="Times New Roman" pitchFamily="18" charset="0"/>
                      </a:endParaRPr>
                    </a:p>
                  </a:txBody>
                  <a:tcPr/>
                </a:tc>
                <a:tc>
                  <a:txBody>
                    <a:bodyPr/>
                    <a:lstStyle/>
                    <a:p>
                      <a:r>
                        <a:rPr lang="ky-KG" sz="2000" dirty="0" smtClean="0">
                          <a:latin typeface="Times New Roman" pitchFamily="18" charset="0"/>
                          <a:cs typeface="Times New Roman" pitchFamily="18" charset="0"/>
                        </a:rPr>
                        <a:t>Йод жетишсиздиги психикалык оорулар</a:t>
                      </a:r>
                      <a:r>
                        <a:rPr lang="ky-KG" sz="2000" baseline="0" dirty="0" smtClean="0">
                          <a:latin typeface="Times New Roman" pitchFamily="18" charset="0"/>
                          <a:cs typeface="Times New Roman" pitchFamily="18" charset="0"/>
                        </a:rPr>
                        <a:t> түрүндө пайда болот</a:t>
                      </a:r>
                      <a:endParaRPr lang="ru-RU" sz="2000" dirty="0">
                        <a:latin typeface="Times New Roman" pitchFamily="18" charset="0"/>
                        <a:cs typeface="Times New Roman" pitchFamily="18" charset="0"/>
                      </a:endParaRPr>
                    </a:p>
                  </a:txBody>
                  <a:tcPr/>
                </a:tc>
              </a:tr>
            </a:tbl>
          </a:graphicData>
        </a:graphic>
      </p:graphicFrame>
      <p:sp>
        <p:nvSpPr>
          <p:cNvPr id="4" name="Прямоугольник 3"/>
          <p:cNvSpPr/>
          <p:nvPr/>
        </p:nvSpPr>
        <p:spPr>
          <a:xfrm>
            <a:off x="2392470" y="864296"/>
            <a:ext cx="7615825" cy="8267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sz="4000" dirty="0" smtClean="0">
                <a:latin typeface="Times New Roman" pitchFamily="18" charset="0"/>
                <a:cs typeface="Times New Roman" pitchFamily="18" charset="0"/>
              </a:rPr>
              <a:t>Статистика</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215882078"/>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xmlns="" val="1546623846"/>
              </p:ext>
            </p:extLst>
          </p:nvPr>
        </p:nvGraphicFramePr>
        <p:xfrm>
          <a:off x="1" y="-11083"/>
          <a:ext cx="12191999" cy="6869083"/>
        </p:xfrm>
        <a:graphic>
          <a:graphicData uri="http://schemas.openxmlformats.org/drawingml/2006/table">
            <a:tbl>
              <a:tblPr firstRow="1" bandRow="1">
                <a:tableStyleId>{7DF18680-E054-41AD-8BC1-D1AEF772440D}</a:tableStyleId>
              </a:tblPr>
              <a:tblGrid>
                <a:gridCol w="3715176"/>
                <a:gridCol w="1938226"/>
                <a:gridCol w="4460256"/>
                <a:gridCol w="2078341"/>
              </a:tblGrid>
              <a:tr h="475989">
                <a:tc>
                  <a:txBody>
                    <a:bodyPr/>
                    <a:lstStyle/>
                    <a:p>
                      <a:r>
                        <a:rPr lang="ky-KG" dirty="0" smtClean="0">
                          <a:latin typeface="Times New Roman" panose="02020603050405020304" pitchFamily="18" charset="0"/>
                          <a:cs typeface="Times New Roman" panose="02020603050405020304" pitchFamily="18" charset="0"/>
                        </a:rPr>
                        <a:t>Азыктын аты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Мкг%</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Азыктын</a:t>
                      </a:r>
                      <a:r>
                        <a:rPr lang="ky-KG" baseline="0" dirty="0" smtClean="0">
                          <a:latin typeface="Times New Roman" panose="02020603050405020304" pitchFamily="18" charset="0"/>
                          <a:cs typeface="Times New Roman" panose="02020603050405020304" pitchFamily="18" charset="0"/>
                        </a:rPr>
                        <a:t> аты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Мкг%</a:t>
                      </a:r>
                      <a:endParaRPr lang="ru-RU" dirty="0">
                        <a:latin typeface="Times New Roman" panose="02020603050405020304" pitchFamily="18" charset="0"/>
                        <a:cs typeface="Times New Roman" panose="02020603050405020304" pitchFamily="18" charset="0"/>
                      </a:endParaRPr>
                    </a:p>
                  </a:txBody>
                  <a:tcPr/>
                </a:tc>
              </a:tr>
              <a:tr h="735441">
                <a:tc>
                  <a:txBody>
                    <a:bodyPr/>
                    <a:lstStyle/>
                    <a:p>
                      <a:r>
                        <a:rPr lang="ky-KG" dirty="0" smtClean="0">
                          <a:latin typeface="Times New Roman" panose="02020603050405020304" pitchFamily="18" charset="0"/>
                          <a:cs typeface="Times New Roman" panose="02020603050405020304" pitchFamily="18" charset="0"/>
                        </a:rPr>
                        <a:t>даярдалгандан кийинки деңиз азыктары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5-400</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жашан</a:t>
                      </a:r>
                      <a:r>
                        <a:rPr lang="ky-KG" baseline="0" dirty="0" smtClean="0">
                          <a:latin typeface="Times New Roman" panose="02020603050405020304" pitchFamily="18" charset="0"/>
                          <a:cs typeface="Times New Roman" panose="02020603050405020304" pitchFamily="18" charset="0"/>
                        </a:rPr>
                        <a:t> </a:t>
                      </a:r>
                      <a:r>
                        <a:rPr lang="ky-KG" dirty="0" smtClean="0">
                          <a:latin typeface="Times New Roman" panose="02020603050405020304" pitchFamily="18" charset="0"/>
                          <a:cs typeface="Times New Roman" panose="02020603050405020304" pitchFamily="18" charset="0"/>
                        </a:rPr>
                        <a:t>макрель</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100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түссүз балык</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243</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устрица</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жашан сельд</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66</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эт</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a:tc>
              </a:tr>
              <a:tr h="514809">
                <a:tc>
                  <a:txBody>
                    <a:bodyPr/>
                    <a:lstStyle/>
                    <a:p>
                      <a:r>
                        <a:rPr lang="ky-KG" dirty="0" smtClean="0">
                          <a:latin typeface="Times New Roman" panose="02020603050405020304" pitchFamily="18" charset="0"/>
                          <a:cs typeface="Times New Roman" panose="02020603050405020304" pitchFamily="18" charset="0"/>
                        </a:rPr>
                        <a:t>жашан креветкасы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190</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сүт азыктары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4-11</a:t>
                      </a:r>
                      <a:endParaRPr lang="ru-RU" dirty="0">
                        <a:latin typeface="Times New Roman" panose="02020603050405020304" pitchFamily="18" charset="0"/>
                        <a:cs typeface="Times New Roman" panose="02020603050405020304" pitchFamily="18" charset="0"/>
                      </a:endParaRPr>
                    </a:p>
                  </a:txBody>
                  <a:tcPr/>
                </a:tc>
              </a:tr>
              <a:tr h="313339">
                <a:tc>
                  <a:txBody>
                    <a:bodyPr/>
                    <a:lstStyle/>
                    <a:p>
                      <a:r>
                        <a:rPr lang="ky-KG" dirty="0" smtClean="0">
                          <a:latin typeface="Times New Roman" panose="02020603050405020304" pitchFamily="18" charset="0"/>
                          <a:cs typeface="Times New Roman" panose="02020603050405020304" pitchFamily="18" charset="0"/>
                        </a:rPr>
                        <a:t>нан</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6-9</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тоок  жумурткасы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жашылча</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6-15</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жашылчалар</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1-10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en-US" dirty="0" smtClean="0">
                          <a:latin typeface="Times New Roman" panose="02020603050405020304" pitchFamily="18" charset="0"/>
                          <a:cs typeface="Times New Roman" panose="02020603050405020304" pitchFamily="18" charset="0"/>
                        </a:rPr>
                        <a:t>c</a:t>
                      </a:r>
                      <a:r>
                        <a:rPr lang="ky-KG" dirty="0" smtClean="0">
                          <a:latin typeface="Times New Roman" panose="02020603050405020304" pitchFamily="18" charset="0"/>
                          <a:cs typeface="Times New Roman" panose="02020603050405020304" pitchFamily="18" charset="0"/>
                        </a:rPr>
                        <a:t>ельд-салаты</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60</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форель</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3-5</a:t>
                      </a:r>
                      <a:endParaRPr lang="ru-RU" dirty="0">
                        <a:latin typeface="Times New Roman" panose="02020603050405020304" pitchFamily="18" charset="0"/>
                        <a:cs typeface="Times New Roman" panose="02020603050405020304" pitchFamily="18" charset="0"/>
                      </a:endParaRPr>
                    </a:p>
                  </a:txBody>
                  <a:tcPr/>
                </a:tc>
              </a:tr>
              <a:tr h="387964">
                <a:tc>
                  <a:txBody>
                    <a:bodyPr/>
                    <a:lstStyle/>
                    <a:p>
                      <a:r>
                        <a:rPr lang="ky-KG" dirty="0" smtClean="0">
                          <a:latin typeface="Times New Roman" panose="02020603050405020304" pitchFamily="18" charset="0"/>
                          <a:cs typeface="Times New Roman" panose="02020603050405020304" pitchFamily="18" charset="0"/>
                        </a:rPr>
                        <a:t>Кара нан</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8.5</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шпинат</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ак нан</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5.8</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түрп</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8</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күрүч</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2.2</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картөшкө</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3.8</a:t>
                      </a:r>
                      <a:endParaRPr lang="ru-RU" dirty="0">
                        <a:latin typeface="Times New Roman" panose="02020603050405020304" pitchFamily="18" charset="0"/>
                        <a:cs typeface="Times New Roman" panose="02020603050405020304" pitchFamily="18" charset="0"/>
                      </a:endParaRPr>
                    </a:p>
                  </a:txBody>
                  <a:tcPr/>
                </a:tc>
              </a:tr>
              <a:tr h="313339">
                <a:tc>
                  <a:txBody>
                    <a:bodyPr/>
                    <a:lstStyle/>
                    <a:p>
                      <a:r>
                        <a:rPr lang="ky-KG" dirty="0" smtClean="0">
                          <a:latin typeface="Times New Roman" panose="02020603050405020304" pitchFamily="18" charset="0"/>
                          <a:cs typeface="Times New Roman" panose="02020603050405020304" pitchFamily="18" charset="0"/>
                        </a:rPr>
                        <a:t>жумуртка</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9.7</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мөмө-жемиштер</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2.5</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алма</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1.6</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алча</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0.3</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алмурут</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чай</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8.0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сүт</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6.0</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кофе</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8.0</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май</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4.4</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уйдун эти</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a:txBody>
                  <a:tcPr/>
                </a:tc>
              </a:tr>
              <a:tr h="294176">
                <a:tc>
                  <a:txBody>
                    <a:bodyPr/>
                    <a:lstStyle/>
                    <a:p>
                      <a:r>
                        <a:rPr lang="ky-KG" dirty="0" smtClean="0">
                          <a:latin typeface="Times New Roman" panose="02020603050405020304" pitchFamily="18" charset="0"/>
                          <a:cs typeface="Times New Roman" panose="02020603050405020304" pitchFamily="18" charset="0"/>
                        </a:rPr>
                        <a:t>айран</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3.4-3.7</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чочконун</a:t>
                      </a:r>
                      <a:r>
                        <a:rPr lang="ky-KG" baseline="0" dirty="0" smtClean="0">
                          <a:latin typeface="Times New Roman" panose="02020603050405020304" pitchFamily="18" charset="0"/>
                          <a:cs typeface="Times New Roman" panose="02020603050405020304" pitchFamily="18" charset="0"/>
                        </a:rPr>
                        <a:t> эти</a:t>
                      </a:r>
                      <a:endParaRPr lang="ru-RU" dirty="0">
                        <a:latin typeface="Times New Roman" panose="02020603050405020304" pitchFamily="18" charset="0"/>
                        <a:cs typeface="Times New Roman" panose="02020603050405020304" pitchFamily="18" charset="0"/>
                      </a:endParaRPr>
                    </a:p>
                  </a:txBody>
                  <a:tcPr/>
                </a:tc>
                <a:tc>
                  <a:txBody>
                    <a:bodyPr/>
                    <a:lstStyle/>
                    <a:p>
                      <a:r>
                        <a:rPr lang="ky-KG" dirty="0" smtClean="0">
                          <a:latin typeface="Times New Roman" panose="02020603050405020304" pitchFamily="18" charset="0"/>
                          <a:cs typeface="Times New Roman" panose="02020603050405020304" pitchFamily="18" charset="0"/>
                        </a:rPr>
                        <a:t>3.0</a:t>
                      </a:r>
                      <a:endParaRPr lang="ru-RU"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792334310"/>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Блок-схема: процесс 2"/>
          <p:cNvSpPr/>
          <p:nvPr/>
        </p:nvSpPr>
        <p:spPr>
          <a:xfrm>
            <a:off x="7883434" y="91437"/>
            <a:ext cx="3866607" cy="6596743"/>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400" b="1" i="1" dirty="0" smtClean="0">
                <a:latin typeface="Times New Roman" pitchFamily="18" charset="0"/>
                <a:cs typeface="Times New Roman" pitchFamily="18" charset="0"/>
              </a:rPr>
              <a:t>Кыргызстан </a:t>
            </a:r>
            <a:r>
              <a:rPr lang="ru-RU" sz="2400" b="1" i="1" dirty="0" err="1" smtClean="0">
                <a:latin typeface="Times New Roman" pitchFamily="18" charset="0"/>
                <a:cs typeface="Times New Roman" pitchFamily="18" charset="0"/>
              </a:rPr>
              <a:t>боюнча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Көк-Таш</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айылында</a:t>
            </a:r>
            <a:r>
              <a:rPr lang="ru-RU" sz="2400" b="1" i="1" dirty="0" smtClean="0">
                <a:latin typeface="Times New Roman" pitchFamily="18" charset="0"/>
                <a:cs typeface="Times New Roman" pitchFamily="18" charset="0"/>
              </a:rPr>
              <a:t> 2015-жылы йод </a:t>
            </a:r>
            <a:r>
              <a:rPr lang="ru-RU" sz="2400" b="1" i="1" dirty="0" err="1" smtClean="0">
                <a:latin typeface="Times New Roman" pitchFamily="18" charset="0"/>
                <a:cs typeface="Times New Roman" pitchFamily="18" charset="0"/>
              </a:rPr>
              <a:t>жетишсиздигин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текшерүү</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боюнча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жүргүзүлгөн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изилдөөнүн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жыйынтыгы</a:t>
            </a:r>
            <a:endParaRPr lang="ru-RU" sz="2400" b="1" i="1" dirty="0" smtClean="0">
              <a:latin typeface="Times New Roman" pitchFamily="18" charset="0"/>
              <a:cs typeface="Times New Roman" pitchFamily="18" charset="0"/>
            </a:endParaRPr>
          </a:p>
          <a:p>
            <a:pPr algn="ctr"/>
            <a:endParaRPr lang="ru-RU" sz="2400" b="1" i="1" dirty="0">
              <a:latin typeface="Times New Roman" pitchFamily="18" charset="0"/>
              <a:cs typeface="Times New Roman" pitchFamily="18" charset="0"/>
            </a:endParaRPr>
          </a:p>
          <a:p>
            <a:pPr algn="ctr"/>
            <a:endParaRPr lang="ru-RU" sz="2400" b="1" i="1" dirty="0" smtClean="0">
              <a:latin typeface="Times New Roman" pitchFamily="18" charset="0"/>
              <a:cs typeface="Times New Roman" pitchFamily="18" charset="0"/>
            </a:endParaRPr>
          </a:p>
          <a:p>
            <a:pPr algn="ctr"/>
            <a:endParaRPr lang="ru-RU" sz="2400" b="1" i="1" dirty="0">
              <a:latin typeface="Times New Roman" pitchFamily="18" charset="0"/>
              <a:cs typeface="Times New Roman" pitchFamily="18" charset="0"/>
            </a:endParaRPr>
          </a:p>
          <a:p>
            <a:pPr algn="ctr"/>
            <a:r>
              <a:rPr lang="ru-RU" sz="2400" b="1" i="1" dirty="0" smtClean="0">
                <a:latin typeface="Times New Roman" pitchFamily="18" charset="0"/>
                <a:cs typeface="Times New Roman" pitchFamily="18" charset="0"/>
              </a:rPr>
              <a:t>Кыргызстан </a:t>
            </a:r>
            <a:r>
              <a:rPr lang="ru-RU" sz="2400" b="1" i="1" dirty="0" err="1" smtClean="0">
                <a:latin typeface="Times New Roman" pitchFamily="18" charset="0"/>
                <a:cs typeface="Times New Roman" pitchFamily="18" charset="0"/>
              </a:rPr>
              <a:t>эндемикалык</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региондордун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катарына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киргендиктен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Кыргызстандын</a:t>
            </a:r>
            <a:r>
              <a:rPr lang="ru-RU" sz="2400" b="1" i="1" dirty="0" smtClean="0">
                <a:latin typeface="Times New Roman" pitchFamily="18" charset="0"/>
                <a:cs typeface="Times New Roman" pitchFamily="18" charset="0"/>
              </a:rPr>
              <a:t> б</a:t>
            </a:r>
            <a:r>
              <a:rPr lang="ky-KG" sz="2400" b="1" i="1" dirty="0" smtClean="0">
                <a:latin typeface="Times New Roman" pitchFamily="18" charset="0"/>
                <a:cs typeface="Times New Roman" pitchFamily="18" charset="0"/>
              </a:rPr>
              <a:t>ү</a:t>
            </a:r>
            <a:r>
              <a:rPr lang="ru-RU" sz="2400" b="1" i="1" dirty="0" smtClean="0">
                <a:latin typeface="Times New Roman" pitchFamily="18" charset="0"/>
                <a:cs typeface="Times New Roman" pitchFamily="18" charset="0"/>
              </a:rPr>
              <a:t>т </a:t>
            </a:r>
            <a:r>
              <a:rPr lang="ru-RU" sz="2400" b="1" i="1" dirty="0" err="1" smtClean="0">
                <a:latin typeface="Times New Roman" pitchFamily="18" charset="0"/>
                <a:cs typeface="Times New Roman" pitchFamily="18" charset="0"/>
              </a:rPr>
              <a:t>аймагында</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йоддун</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жетишсиздиги</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байкалат</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stretch>
            <a:fillRect/>
          </a:stretch>
        </p:blipFill>
        <p:spPr>
          <a:xfrm>
            <a:off x="940526" y="209003"/>
            <a:ext cx="6553335" cy="6479177"/>
          </a:xfrm>
          <a:prstGeom prst="rect">
            <a:avLst/>
          </a:prstGeom>
        </p:spPr>
      </p:pic>
      <p:sp>
        <p:nvSpPr>
          <p:cNvPr id="7" name="Стрелка влево 6"/>
          <p:cNvSpPr/>
          <p:nvPr/>
        </p:nvSpPr>
        <p:spPr>
          <a:xfrm>
            <a:off x="7354388" y="2455816"/>
            <a:ext cx="1005840" cy="679269"/>
          </a:xfrm>
          <a:prstGeom prst="lef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ru-RU"/>
          </a:p>
        </p:txBody>
      </p:sp>
      <p:sp>
        <p:nvSpPr>
          <p:cNvPr id="5" name="Прямоугольник 4"/>
          <p:cNvSpPr/>
          <p:nvPr/>
        </p:nvSpPr>
        <p:spPr>
          <a:xfrm>
            <a:off x="914399" y="300447"/>
            <a:ext cx="1123407" cy="8229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жынысы</a:t>
            </a:r>
            <a:endParaRPr lang="ru-RU" dirty="0"/>
          </a:p>
        </p:txBody>
      </p:sp>
      <p:sp>
        <p:nvSpPr>
          <p:cNvPr id="9" name="Прямоугольник 8"/>
          <p:cNvSpPr/>
          <p:nvPr/>
        </p:nvSpPr>
        <p:spPr>
          <a:xfrm>
            <a:off x="3718560" y="640081"/>
            <a:ext cx="953589" cy="779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деңгээли</a:t>
            </a:r>
            <a:endParaRPr lang="ru-RU" dirty="0"/>
          </a:p>
        </p:txBody>
      </p:sp>
      <p:sp>
        <p:nvSpPr>
          <p:cNvPr id="10" name="Прямоугольник 9"/>
          <p:cNvSpPr/>
          <p:nvPr/>
        </p:nvSpPr>
        <p:spPr>
          <a:xfrm>
            <a:off x="6500949" y="666205"/>
            <a:ext cx="953589" cy="779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деңгээли</a:t>
            </a:r>
            <a:endParaRPr lang="ru-RU" dirty="0"/>
          </a:p>
        </p:txBody>
      </p:sp>
      <p:sp>
        <p:nvSpPr>
          <p:cNvPr id="11" name="Прямоугольник 10"/>
          <p:cNvSpPr/>
          <p:nvPr/>
        </p:nvSpPr>
        <p:spPr>
          <a:xfrm>
            <a:off x="1933303" y="679269"/>
            <a:ext cx="613954" cy="72716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са-ны</a:t>
            </a:r>
            <a:endParaRPr lang="ru-RU" dirty="0"/>
          </a:p>
        </p:txBody>
      </p:sp>
      <p:sp>
        <p:nvSpPr>
          <p:cNvPr id="12" name="Прямоугольник 11"/>
          <p:cNvSpPr/>
          <p:nvPr/>
        </p:nvSpPr>
        <p:spPr>
          <a:xfrm>
            <a:off x="4715693" y="679269"/>
            <a:ext cx="600890" cy="779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са-ны</a:t>
            </a:r>
            <a:endParaRPr lang="ru-RU" dirty="0"/>
          </a:p>
        </p:txBody>
      </p:sp>
      <p:sp>
        <p:nvSpPr>
          <p:cNvPr id="13" name="Прямоугольник 12"/>
          <p:cNvSpPr/>
          <p:nvPr/>
        </p:nvSpPr>
        <p:spPr>
          <a:xfrm>
            <a:off x="2046514" y="274320"/>
            <a:ext cx="2616926" cy="387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балдар</a:t>
            </a:r>
            <a:endParaRPr lang="ru-RU" dirty="0"/>
          </a:p>
        </p:txBody>
      </p:sp>
      <p:sp>
        <p:nvSpPr>
          <p:cNvPr id="14" name="Прямоугольник 13"/>
          <p:cNvSpPr/>
          <p:nvPr/>
        </p:nvSpPr>
        <p:spPr>
          <a:xfrm>
            <a:off x="4746170" y="296091"/>
            <a:ext cx="2616926" cy="387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кыздар</a:t>
            </a:r>
            <a:endParaRPr lang="ru-RU" dirty="0"/>
          </a:p>
        </p:txBody>
      </p:sp>
      <p:sp>
        <p:nvSpPr>
          <p:cNvPr id="15" name="Прямоугольник 14"/>
          <p:cNvSpPr/>
          <p:nvPr/>
        </p:nvSpPr>
        <p:spPr>
          <a:xfrm>
            <a:off x="992777" y="6226628"/>
            <a:ext cx="966652" cy="3875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ky-KG" dirty="0" smtClean="0"/>
              <a:t>жалпы</a:t>
            </a:r>
            <a:endParaRPr lang="ru-RU" dirty="0"/>
          </a:p>
        </p:txBody>
      </p:sp>
    </p:spTree>
    <p:extLst>
      <p:ext uri="{BB962C8B-B14F-4D97-AF65-F5344CB8AC3E}">
        <p14:creationId xmlns:p14="http://schemas.microsoft.com/office/powerpoint/2010/main" xmlns="" val="2232012279"/>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3507" y="169816"/>
            <a:ext cx="8882743" cy="63093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ru-RU" b="1" dirty="0" err="1" smtClean="0">
                <a:latin typeface="Times New Roman" pitchFamily="18" charset="0"/>
                <a:cs typeface="Times New Roman" pitchFamily="18" charset="0"/>
              </a:rPr>
              <a:t>Замандын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жаңы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тамагы</a:t>
            </a:r>
            <a:r>
              <a:rPr lang="ru-RU" b="1" dirty="0" smtClean="0">
                <a:latin typeface="Times New Roman" pitchFamily="18" charset="0"/>
                <a:cs typeface="Times New Roman" pitchFamily="18" charset="0"/>
              </a:rPr>
              <a:t>- йод ион </a:t>
            </a:r>
            <a:r>
              <a:rPr lang="en-US" b="1" dirty="0" smtClean="0">
                <a:latin typeface="Times New Roman" pitchFamily="18" charset="0"/>
                <a:cs typeface="Times New Roman" pitchFamily="18" charset="0"/>
              </a:rPr>
              <a:t>alive</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Бул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йоддун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болгон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кошулмасы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даамы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түсү жок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температурага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туруктуу</a:t>
            </a:r>
            <a:r>
              <a:rPr lang="ru-RU" dirty="0" smtClean="0">
                <a:latin typeface="Times New Roman" pitchFamily="18" charset="0"/>
                <a:cs typeface="Times New Roman" pitchFamily="18" charset="0"/>
              </a:rPr>
              <a:t>. Йод ион </a:t>
            </a:r>
            <a:r>
              <a:rPr lang="ru-RU" dirty="0" err="1" smtClean="0">
                <a:latin typeface="Times New Roman" pitchFamily="18" charset="0"/>
                <a:cs typeface="Times New Roman" pitchFamily="18" charset="0"/>
              </a:rPr>
              <a:t>табигый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болгондуктан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бардык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тамак-аштар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кошула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алат</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түсүн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даамын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сапатын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өзгөртпөйт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Каршылык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көрсөткүчтөрү жок</a:t>
            </a:r>
            <a:r>
              <a:rPr lang="ru-RU" dirty="0" smtClean="0">
                <a:latin typeface="Times New Roman" pitchFamily="18" charset="0"/>
                <a:cs typeface="Times New Roman" pitchFamily="18" charset="0"/>
              </a:rPr>
              <a:t>. </a:t>
            </a:r>
          </a:p>
          <a:p>
            <a:pPr algn="ctr"/>
            <a:r>
              <a:rPr lang="ru-RU" dirty="0" err="1" smtClean="0">
                <a:latin typeface="Times New Roman" pitchFamily="18" charset="0"/>
                <a:cs typeface="Times New Roman" pitchFamily="18" charset="0"/>
              </a:rPr>
              <a:t>Жаш</a:t>
            </a:r>
            <a:r>
              <a:rPr lang="ru-RU" dirty="0" smtClean="0">
                <a:latin typeface="Times New Roman" pitchFamily="18" charset="0"/>
                <a:cs typeface="Times New Roman" pitchFamily="18" charset="0"/>
              </a:rPr>
              <a:t> кары </a:t>
            </a:r>
            <a:r>
              <a:rPr lang="ru-RU" dirty="0" err="1" smtClean="0">
                <a:latin typeface="Times New Roman" pitchFamily="18" charset="0"/>
                <a:cs typeface="Times New Roman" pitchFamily="18" charset="0"/>
              </a:rPr>
              <a:t>дебей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жейт</a:t>
            </a:r>
            <a:r>
              <a:rPr lang="ru-RU" dirty="0" smtClean="0">
                <a:latin typeface="Times New Roman" pitchFamily="18" charset="0"/>
                <a:cs typeface="Times New Roman" pitchFamily="18" charset="0"/>
              </a:rPr>
              <a:t>.</a:t>
            </a:r>
          </a:p>
          <a:p>
            <a:pPr algn="ctr"/>
            <a:r>
              <a:rPr lang="ru-RU" b="1" dirty="0" smtClean="0">
                <a:latin typeface="Times New Roman" pitchFamily="18" charset="0"/>
                <a:cs typeface="Times New Roman" pitchFamily="18" charset="0"/>
              </a:rPr>
              <a:t>Йод ион </a:t>
            </a:r>
            <a:r>
              <a:rPr lang="ru-RU" b="1" dirty="0" err="1" smtClean="0">
                <a:latin typeface="Times New Roman" pitchFamily="18" charset="0"/>
                <a:cs typeface="Times New Roman" pitchFamily="18" charset="0"/>
              </a:rPr>
              <a:t>эмне</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иш</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аткарат</a:t>
            </a:r>
            <a:r>
              <a:rPr lang="ru-RU" b="1" dirty="0" smtClean="0">
                <a:latin typeface="Times New Roman" pitchFamily="18" charset="0"/>
                <a:cs typeface="Times New Roman" pitchFamily="18" charset="0"/>
              </a:rPr>
              <a:t>:</a:t>
            </a:r>
          </a:p>
          <a:p>
            <a:pPr marL="285750" indent="-285750">
              <a:buFont typeface="Arial" panose="020B0604020202020204" pitchFamily="34" charset="0"/>
              <a:buChar char="•"/>
            </a:pPr>
            <a:r>
              <a:rPr lang="ru-RU" dirty="0" err="1" smtClean="0">
                <a:latin typeface="Times New Roman" pitchFamily="18" charset="0"/>
                <a:cs typeface="Times New Roman" pitchFamily="18" charset="0"/>
              </a:rPr>
              <a:t>Тамак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синирүү органдарынын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ишин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нормалдаштырат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Ич</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катканды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кетирет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Организмдин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гормоналдуу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фонун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оңдойт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Эң сонун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арыктатат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Иммунитетти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көтөрүп, үй-бүлөнүз  </a:t>
            </a:r>
            <a:r>
              <a:rPr lang="ru-RU" dirty="0" smtClean="0">
                <a:latin typeface="Times New Roman" pitchFamily="18" charset="0"/>
                <a:cs typeface="Times New Roman" pitchFamily="18" charset="0"/>
              </a:rPr>
              <a:t>тез-тез </a:t>
            </a:r>
            <a:r>
              <a:rPr lang="ru-RU" dirty="0" err="1" smtClean="0">
                <a:latin typeface="Times New Roman" pitchFamily="18" charset="0"/>
                <a:cs typeface="Times New Roman" pitchFamily="18" charset="0"/>
              </a:rPr>
              <a:t>келүүчү суук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өткөн ооруулардан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алыс</a:t>
            </a:r>
            <a:r>
              <a:rPr lang="ru-RU" dirty="0" smtClean="0">
                <a:latin typeface="Times New Roman" pitchFamily="18" charset="0"/>
                <a:cs typeface="Times New Roman" pitchFamily="18" charset="0"/>
              </a:rPr>
              <a:t> болот</a:t>
            </a:r>
          </a:p>
          <a:p>
            <a:pPr marL="285750" indent="-285750">
              <a:buFont typeface="Arial" panose="020B0604020202020204" pitchFamily="34" charset="0"/>
              <a:buChar char="•"/>
            </a:pPr>
            <a:r>
              <a:rPr lang="ru-RU" dirty="0" smtClean="0">
                <a:latin typeface="Times New Roman" pitchFamily="18" charset="0"/>
                <a:cs typeface="Times New Roman" pitchFamily="18" charset="0"/>
              </a:rPr>
              <a:t>Кош </a:t>
            </a:r>
            <a:r>
              <a:rPr lang="ru-RU" dirty="0" err="1" smtClean="0">
                <a:latin typeface="Times New Roman" pitchFamily="18" charset="0"/>
                <a:cs typeface="Times New Roman" pitchFamily="18" charset="0"/>
              </a:rPr>
              <a:t>бойлуу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аялдарга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сунушталат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бараткан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түйүлдүккө өтө пайдалуу</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smtClean="0">
                <a:latin typeface="Times New Roman" pitchFamily="18" charset="0"/>
                <a:cs typeface="Times New Roman" pitchFamily="18" charset="0"/>
              </a:rPr>
              <a:t>Рак </a:t>
            </a:r>
            <a:r>
              <a:rPr lang="ru-RU" dirty="0" err="1" smtClean="0">
                <a:latin typeface="Times New Roman" pitchFamily="18" charset="0"/>
                <a:cs typeface="Times New Roman" pitchFamily="18" charset="0"/>
              </a:rPr>
              <a:t>ооруусун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Сөөк-муун оорууларын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дарылайт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smtClean="0">
                <a:latin typeface="Times New Roman" pitchFamily="18" charset="0"/>
                <a:cs typeface="Times New Roman" pitchFamily="18" charset="0"/>
              </a:rPr>
              <a:t>Калкан </a:t>
            </a:r>
            <a:r>
              <a:rPr lang="ru-RU" dirty="0" err="1" smtClean="0">
                <a:latin typeface="Times New Roman" pitchFamily="18" charset="0"/>
                <a:cs typeface="Times New Roman" pitchFamily="18" charset="0"/>
              </a:rPr>
              <a:t>безди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калыбына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келтирет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smtClean="0">
                <a:latin typeface="Times New Roman" pitchFamily="18" charset="0"/>
                <a:cs typeface="Times New Roman" pitchFamily="18" charset="0"/>
              </a:rPr>
              <a:t>Кант </a:t>
            </a:r>
            <a:r>
              <a:rPr lang="ru-RU" dirty="0" err="1" smtClean="0">
                <a:latin typeface="Times New Roman" pitchFamily="18" charset="0"/>
                <a:cs typeface="Times New Roman" pitchFamily="18" charset="0"/>
              </a:rPr>
              <a:t>диабетин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дарылайт</a:t>
            </a:r>
            <a:endParaRPr lang="ru-RU" dirty="0" smtClean="0">
              <a:latin typeface="Times New Roman" pitchFamily="18" charset="0"/>
              <a:cs typeface="Times New Roman" pitchFamily="18" charset="0"/>
            </a:endParaRPr>
          </a:p>
          <a:p>
            <a:pPr marL="285750" indent="-285750">
              <a:buFont typeface="Arial" panose="020B0604020202020204" pitchFamily="34" charset="0"/>
              <a:buChar char="•"/>
            </a:pPr>
            <a:r>
              <a:rPr lang="ru-RU" dirty="0" err="1" smtClean="0">
                <a:latin typeface="Times New Roman" pitchFamily="18" charset="0"/>
                <a:cs typeface="Times New Roman" pitchFamily="18" charset="0"/>
              </a:rPr>
              <a:t>Негизгиси</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энергияны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көбөйтөт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себеби</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кандын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циркуляциясын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жандандырат</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Гай Абрахам- </a:t>
            </a:r>
            <a:r>
              <a:rPr lang="ru-RU" dirty="0" err="1" smtClean="0">
                <a:latin typeface="Times New Roman" pitchFamily="18" charset="0"/>
                <a:cs typeface="Times New Roman" pitchFamily="18" charset="0"/>
              </a:rPr>
              <a:t>Лос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Анджелестик</a:t>
            </a:r>
            <a:r>
              <a:rPr lang="ru-RU" dirty="0" smtClean="0">
                <a:latin typeface="Times New Roman" pitchFamily="18" charset="0"/>
                <a:cs typeface="Times New Roman" pitchFamily="18" charset="0"/>
              </a:rPr>
              <a:t> профессор </a:t>
            </a:r>
            <a:r>
              <a:rPr lang="ru-RU" dirty="0" err="1" smtClean="0">
                <a:latin typeface="Times New Roman" pitchFamily="18" charset="0"/>
                <a:cs typeface="Times New Roman" pitchFamily="18" charset="0"/>
              </a:rPr>
              <a:t>айткан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Кайсы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бир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улутту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кылам</a:t>
            </a:r>
            <a:r>
              <a:rPr lang="ru-RU" dirty="0" smtClean="0">
                <a:latin typeface="Times New Roman" pitchFamily="18" charset="0"/>
                <a:cs typeface="Times New Roman" pitchFamily="18" charset="0"/>
              </a:rPr>
              <a:t> десен, </a:t>
            </a:r>
            <a:r>
              <a:rPr lang="ru-RU" dirty="0" err="1" smtClean="0">
                <a:latin typeface="Times New Roman" pitchFamily="18" charset="0"/>
                <a:cs typeface="Times New Roman" pitchFamily="18" charset="0"/>
              </a:rPr>
              <a:t>алардын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тамактануу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рационунан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йодту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салсан</a:t>
            </a:r>
            <a:r>
              <a:rPr lang="ru-RU" dirty="0" smtClean="0">
                <a:latin typeface="Times New Roman" pitchFamily="18" charset="0"/>
                <a:cs typeface="Times New Roman" pitchFamily="18" charset="0"/>
              </a:rPr>
              <a:t> эле болот» </a:t>
            </a:r>
            <a:endParaRPr lang="ru-RU"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tretch>
            <a:fillRect/>
          </a:stretch>
        </p:blipFill>
        <p:spPr>
          <a:xfrm>
            <a:off x="8961120" y="0"/>
            <a:ext cx="2860765" cy="6204858"/>
          </a:xfrm>
          <a:prstGeom prst="rect">
            <a:avLst/>
          </a:prstGeom>
        </p:spPr>
      </p:pic>
    </p:spTree>
    <p:extLst>
      <p:ext uri="{BB962C8B-B14F-4D97-AF65-F5344CB8AC3E}">
        <p14:creationId xmlns:p14="http://schemas.microsoft.com/office/powerpoint/2010/main" xmlns="" val="611450709"/>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895</TotalTime>
  <Words>1354</Words>
  <Application>Microsoft Office PowerPoint</Application>
  <PresentationFormat>Произвольный</PresentationFormat>
  <Paragraphs>257</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Легкий дым</vt:lpstr>
      <vt:lpstr>Дартты жөн койсо жайылат , дарыласаң айыгат</vt:lpstr>
      <vt:lpstr> Иштин максаты: Радиология борборун куруу</vt:lpstr>
      <vt:lpstr>Слайд 3</vt:lpstr>
      <vt:lpstr>Киришүү</vt:lpstr>
      <vt:lpstr>Слайд 5</vt:lpstr>
      <vt:lpstr>Слайд 6</vt:lpstr>
      <vt:lpstr>Слайд 7</vt:lpstr>
      <vt:lpstr>Слайд 8</vt:lpstr>
      <vt:lpstr>Слайд 9</vt:lpstr>
      <vt:lpstr>Слайд 10</vt:lpstr>
      <vt:lpstr>Слайд 11</vt:lpstr>
      <vt:lpstr>Слайд 12</vt:lpstr>
      <vt:lpstr>Слайд 13</vt:lpstr>
      <vt:lpstr>Ооруканада жалпы пациенттер үчүн 100 орун. 20 кабинет дарыгерлердин бөлмөсү. Төмөнкү таблицада ар бир дарыгердин жана пациенттин бөлмөлөрүндө боло турган буюмдардын жалпы   суммасын эсептедим. Болжол менен оорукананын имараты 1.5 млрд. сомго курулса ,  буюмдардын жалпы баасы  5814000 сом  болот.  Аппараттарды, куралдарды эсептебегенде бул оорукананын баасы 1.5млрд 5 млн.814000 сомго айланат.</vt:lpstr>
      <vt:lpstr>Слайд 15</vt:lpstr>
      <vt:lpstr>Слайд 16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Пользователь</cp:lastModifiedBy>
  <cp:revision>97</cp:revision>
  <cp:lastPrinted>2020-02-29T06:37:41Z</cp:lastPrinted>
  <dcterms:created xsi:type="dcterms:W3CDTF">2020-02-01T13:00:41Z</dcterms:created>
  <dcterms:modified xsi:type="dcterms:W3CDTF">2020-02-29T08:58:45Z</dcterms:modified>
</cp:coreProperties>
</file>