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</p:sldMasterIdLst>
  <p:sldIdLst>
    <p:sldId id="256" r:id="rId2"/>
    <p:sldId id="257" r:id="rId3"/>
    <p:sldId id="258" r:id="rId4"/>
    <p:sldId id="28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75" r:id="rId21"/>
    <p:sldId id="276" r:id="rId22"/>
    <p:sldId id="277" r:id="rId23"/>
    <p:sldId id="279" r:id="rId24"/>
    <p:sldId id="280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1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B34F2D-6F95-42C5-9474-46E2B605496E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C78150-1757-4F81-AC80-6BE5FC778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B34F2D-6F95-42C5-9474-46E2B605496E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C78150-1757-4F81-AC80-6BE5FC778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B34F2D-6F95-42C5-9474-46E2B605496E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C78150-1757-4F81-AC80-6BE5FC778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B34F2D-6F95-42C5-9474-46E2B605496E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C78150-1757-4F81-AC80-6BE5FC778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B34F2D-6F95-42C5-9474-46E2B605496E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C78150-1757-4F81-AC80-6BE5FC778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B34F2D-6F95-42C5-9474-46E2B605496E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C78150-1757-4F81-AC80-6BE5FC778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B34F2D-6F95-42C5-9474-46E2B605496E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C78150-1757-4F81-AC80-6BE5FC778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B34F2D-6F95-42C5-9474-46E2B605496E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C78150-1757-4F81-AC80-6BE5FC778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B34F2D-6F95-42C5-9474-46E2B605496E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C78150-1757-4F81-AC80-6BE5FC778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B34F2D-6F95-42C5-9474-46E2B605496E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C78150-1757-4F81-AC80-6BE5FC778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B34F2D-6F95-42C5-9474-46E2B605496E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C78150-1757-4F81-AC80-6BE5FC778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EB34F2D-6F95-42C5-9474-46E2B605496E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EC78150-1757-4F81-AC80-6BE5FC778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0133" y="224844"/>
            <a:ext cx="10410922" cy="825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FF0000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Бишкек </a:t>
            </a:r>
            <a:r>
              <a:rPr lang="ru-RU" b="1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шаарындагы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Т. </a:t>
            </a:r>
            <a:r>
              <a:rPr lang="ru-RU" b="1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Сатылганов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атындагы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№69 </a:t>
            </a:r>
            <a:r>
              <a:rPr lang="ky-KG" b="1" dirty="0" smtClean="0">
                <a:solidFill>
                  <a:srgbClr val="002060"/>
                </a:solidFill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окуу-тарбия комплекс-гимназиясы</a:t>
            </a:r>
            <a:endParaRPr lang="ru-RU" b="1" dirty="0" smtClean="0">
              <a:solidFill>
                <a:srgbClr val="002060"/>
              </a:solidFill>
              <a:effectLst/>
              <a:latin typeface="Times New Roman" pitchFamily="18" charset="0"/>
              <a:ea typeface="Franklin Gothic Book" panose="020B0503020102020204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1000" y="4985285"/>
            <a:ext cx="10411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8-А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Келгенбаев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Бекзат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Эржанович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69267" y="2349268"/>
            <a:ext cx="6397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Робот манипулятор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3461" y="1595736"/>
            <a:ext cx="41042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Долбоордун</a:t>
            </a:r>
            <a:r>
              <a:rPr lang="ru-RU" sz="32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темасы</a:t>
            </a:r>
            <a:r>
              <a:rPr lang="ru-RU" sz="32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3282" y="4078994"/>
            <a:ext cx="1853917" cy="18392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86709" y="3434263"/>
            <a:ext cx="1428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Даярдаган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61797" y="4898323"/>
            <a:ext cx="4908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Жетекчиси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Ботойева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Анийпахан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Эргешовна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3685" y="0"/>
            <a:ext cx="85759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6558" y="0"/>
            <a:ext cx="885305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1414" y="-43543"/>
            <a:ext cx="9635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9763" y="338666"/>
            <a:ext cx="8950035" cy="6163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5954" y="0"/>
            <a:ext cx="1040075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66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8192" y="0"/>
            <a:ext cx="75156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3817" y="0"/>
            <a:ext cx="92111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4733" y="951956"/>
            <a:ext cx="9911388" cy="3617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 err="1" smtClean="0">
                <a:solidFill>
                  <a:srgbClr val="C00000"/>
                </a:solidFill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Долбоордун</a:t>
            </a:r>
            <a:r>
              <a:rPr lang="ru-RU" sz="44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максаты</a:t>
            </a:r>
            <a:r>
              <a:rPr lang="ru-RU" sz="44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: </a:t>
            </a:r>
            <a:endParaRPr lang="ru-RU" sz="4400" b="1" dirty="0">
              <a:solidFill>
                <a:srgbClr val="C00000"/>
              </a:solidFill>
              <a:effectLst/>
              <a:latin typeface="Times New Roman" pitchFamily="18" charset="0"/>
              <a:ea typeface="Franklin Gothic Book" panose="020B0503020102020204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3600" dirty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1.  </a:t>
            </a:r>
            <a:r>
              <a:rPr lang="ru-RU" sz="3600" dirty="0" err="1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Адамдардын</a:t>
            </a:r>
            <a:r>
              <a:rPr lang="ru-RU" sz="3600" dirty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 </a:t>
            </a:r>
            <a:r>
              <a:rPr lang="ru-RU" sz="3600" dirty="0" err="1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жашоо</a:t>
            </a:r>
            <a:r>
              <a:rPr lang="ru-RU" sz="3600" dirty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-</a:t>
            </a:r>
            <a:r>
              <a:rPr lang="ru-RU" sz="3600" dirty="0" err="1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турмушун</a:t>
            </a:r>
            <a:r>
              <a:rPr lang="ru-RU" sz="3600" dirty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</a:t>
            </a:r>
            <a:r>
              <a:rPr lang="ru-RU" sz="3600" dirty="0" err="1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жеңилдетүү</a:t>
            </a:r>
            <a:r>
              <a:rPr lang="ru-RU" sz="3600" dirty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3600" dirty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2.  </a:t>
            </a:r>
            <a:r>
              <a:rPr lang="ru-RU" sz="3600" dirty="0" err="1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Абанын</a:t>
            </a:r>
            <a:r>
              <a:rPr lang="ru-RU" sz="3600" dirty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</a:t>
            </a:r>
            <a:r>
              <a:rPr lang="ru-RU" sz="3600" dirty="0" err="1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булганышынан</a:t>
            </a:r>
            <a:r>
              <a:rPr lang="ru-RU" sz="3600" dirty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сактоо</a:t>
            </a:r>
            <a:r>
              <a:rPr lang="ru-RU" sz="3600" dirty="0" smtClean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.</a:t>
            </a:r>
            <a:endParaRPr lang="ru-RU" sz="3600" dirty="0">
              <a:effectLst/>
              <a:latin typeface="Times New Roman" pitchFamily="18" charset="0"/>
              <a:ea typeface="Franklin Gothic Book" panose="020B0503020102020204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3600" dirty="0"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3.  </a:t>
            </a:r>
            <a:r>
              <a:rPr lang="ru-RU" sz="3600" dirty="0" err="1"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Коомго</a:t>
            </a:r>
            <a:r>
              <a:rPr lang="ru-RU" sz="3600" dirty="0"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пайдалуу</a:t>
            </a:r>
            <a:r>
              <a:rPr lang="ru-RU" sz="3600" dirty="0"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техниканы</a:t>
            </a:r>
            <a:r>
              <a:rPr lang="ru-RU" sz="3600" dirty="0"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иштеп</a:t>
            </a:r>
            <a:r>
              <a:rPr lang="ru-RU" sz="3600" dirty="0"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чыгуу</a:t>
            </a:r>
            <a:r>
              <a:rPr lang="ru-RU" sz="3600" dirty="0" smtClean="0"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.</a:t>
            </a:r>
            <a:endParaRPr lang="ru-RU" sz="3600" dirty="0">
              <a:effectLst/>
              <a:latin typeface="Times New Roman" pitchFamily="18" charset="0"/>
              <a:ea typeface="Franklin Gothic Book" panose="020B05030201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6617" y="0"/>
            <a:ext cx="739832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818" y="0"/>
            <a:ext cx="72182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6764" y="0"/>
            <a:ext cx="98854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199" y="789709"/>
            <a:ext cx="103641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Долбоорго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mg996R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моделиндеги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сервоприводдун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айланган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ылдамдыгын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жайлатыш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үчүн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мясорубканын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шестеренкаларын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тактым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Шестеренканын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тиштери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канчалык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майда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болсо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манипулятордун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көтөргүч күчү ошончолук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жогору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болот.  Каркас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жеңил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сапаттуу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болуш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үчүн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жемиш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салган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жыгач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ящиктерден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жасадым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Робот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манипуляторду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джойстик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аралыкта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башкарыш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үчүн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кереги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жок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зарядкалардын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проводторун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бири-бирине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узартып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коштум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 Манипулятор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иштеш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үчүн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даана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rduino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uno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колдонулду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Arduino  uno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платасын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иштетиш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үчүн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Arduino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компьютердик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программа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аркылуу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төмөндөгүдөй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скетч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жазып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киргизебиз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3748424" y="126160"/>
                <a:ext cx="3922376" cy="674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#include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𝑆𝑒𝑟𝑣𝑜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Servo servo1;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Servo </a:t>
                </a:r>
                <a:r>
                  <a:rPr lang="en-US" dirty="0" err="1"/>
                  <a:t>servo</a:t>
                </a:r>
                <a:r>
                  <a:rPr lang="en-US" dirty="0"/>
                  <a:t> 2;</a:t>
                </a:r>
              </a:p>
              <a:p>
                <a:r>
                  <a:rPr lang="en-US" dirty="0"/>
                  <a:t>Int x = 0;</a:t>
                </a:r>
              </a:p>
              <a:p>
                <a:r>
                  <a:rPr lang="en-US" dirty="0"/>
                  <a:t>Int y = 0;</a:t>
                </a:r>
              </a:p>
              <a:p>
                <a:endParaRPr lang="en-US" dirty="0"/>
              </a:p>
              <a:p>
                <a:r>
                  <a:rPr lang="en-US" dirty="0"/>
                  <a:t>Void setup() {</a:t>
                </a:r>
              </a:p>
              <a:p>
                <a:r>
                  <a:rPr lang="en-US" dirty="0"/>
                  <a:t>Servo 1. attach(3)</a:t>
                </a:r>
              </a:p>
              <a:p>
                <a:r>
                  <a:rPr lang="en-US" dirty="0"/>
                  <a:t>Servo2. attach(7)</a:t>
                </a:r>
              </a:p>
              <a:p>
                <a:endParaRPr lang="en-US" dirty="0"/>
              </a:p>
              <a:p>
                <a:r>
                  <a:rPr lang="en-US" dirty="0"/>
                  <a:t>Void loop() {</a:t>
                </a:r>
              </a:p>
              <a:p>
                <a:r>
                  <a:rPr lang="en-US" dirty="0"/>
                  <a:t>Y = </a:t>
                </a:r>
                <a:r>
                  <a:rPr lang="en-US" dirty="0" err="1"/>
                  <a:t>analogRead</a:t>
                </a:r>
                <a:r>
                  <a:rPr lang="en-US" dirty="0"/>
                  <a:t>(1);</a:t>
                </a:r>
              </a:p>
              <a:p>
                <a:r>
                  <a:rPr lang="en-US" dirty="0"/>
                  <a:t>X = </a:t>
                </a:r>
                <a:r>
                  <a:rPr lang="en-US" dirty="0" err="1"/>
                  <a:t>analogRead</a:t>
                </a:r>
                <a:r>
                  <a:rPr lang="en-US" dirty="0"/>
                  <a:t>(0);</a:t>
                </a:r>
              </a:p>
              <a:p>
                <a:endParaRPr lang="en-US" dirty="0"/>
              </a:p>
              <a:p>
                <a:r>
                  <a:rPr lang="en-US" dirty="0"/>
                  <a:t>If (x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{ servo1. write(180);}</a:t>
                </a:r>
              </a:p>
              <a:p>
                <a:r>
                  <a:rPr lang="en-US" dirty="0"/>
                  <a:t>If  (x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  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𝑠𝑒𝑟𝑣𝑜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𝑤𝑟𝑖𝑡𝑒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If (x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{ servo 1. write(90);}</a:t>
                </a:r>
              </a:p>
              <a:p>
                <a:r>
                  <a:rPr lang="en-US" dirty="0"/>
                  <a:t>If ( x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  { servo2. write(0);}</a:t>
                </a:r>
              </a:p>
              <a:p>
                <a:r>
                  <a:rPr lang="en-US" dirty="0"/>
                  <a:t>If  (y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{servo2. write(80);}</a:t>
                </a:r>
              </a:p>
              <a:p>
                <a:r>
                  <a:rPr lang="en-US" dirty="0"/>
                  <a:t>If (y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{servo2. write(90);}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24" y="126160"/>
                <a:ext cx="3922376" cy="6740307"/>
              </a:xfrm>
              <a:prstGeom prst="rect">
                <a:avLst/>
              </a:prstGeom>
              <a:blipFill rotWithShape="1">
                <a:blip r:embed="rId2"/>
                <a:stretch>
                  <a:fillRect l="-1400" t="-362" b="-6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5667" y="335845"/>
            <a:ext cx="100057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Манипулятор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кыймылдаш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үчүн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Arduino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платасына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булагы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керек,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булагы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катары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банк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крона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батарейкасы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колдонулат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Түстүү жарыктандыргыч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үчүн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миллиметрдик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светодиод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колдонулду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Жарыктандыргычты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иштетиш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үчүн повер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банктан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5 вольт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энергиясы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сарпталат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банкты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заряддоо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кубаттуулугу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5v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болгон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солнечный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панел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колдонулат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27063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Керектелүүчү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тетиктер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27063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Ардуино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800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сомдон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1600 сом.</a:t>
            </a:r>
          </a:p>
          <a:p>
            <a:pPr marL="627063"/>
            <a:r>
              <a:rPr lang="ru-RU" dirty="0">
                <a:latin typeface="Times New Roman" pitchFamily="18" charset="0"/>
                <a:cs typeface="Times New Roman" pitchFamily="18" charset="0"/>
              </a:rPr>
              <a:t>Джойстик – 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сомдон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400 сом,</a:t>
            </a:r>
          </a:p>
          <a:p>
            <a:pPr marL="627063"/>
            <a:r>
              <a:rPr lang="ru-RU" dirty="0">
                <a:latin typeface="Times New Roman" pitchFamily="18" charset="0"/>
                <a:cs typeface="Times New Roman" pitchFamily="18" charset="0"/>
              </a:rPr>
              <a:t>Сервопривод – 6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600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сомдон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3600 сом,</a:t>
            </a:r>
          </a:p>
          <a:p>
            <a:pPr marL="627063"/>
            <a:r>
              <a:rPr lang="ru-RU" dirty="0">
                <a:latin typeface="Times New Roman" pitchFamily="18" charset="0"/>
                <a:cs typeface="Times New Roman" pitchFamily="18" charset="0"/>
              </a:rPr>
              <a:t>Шестеренка  - 2даана 500 сом,</a:t>
            </a:r>
          </a:p>
          <a:p>
            <a:pPr marL="627063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Дөңгөлөк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1000 сом,</a:t>
            </a:r>
          </a:p>
          <a:p>
            <a:pPr marL="627063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Моточик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сомдон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200 сом,</a:t>
            </a:r>
          </a:p>
          <a:p>
            <a:pPr marL="627063"/>
            <a:r>
              <a:rPr lang="ru-RU" dirty="0">
                <a:latin typeface="Times New Roman" pitchFamily="18" charset="0"/>
                <a:cs typeface="Times New Roman" pitchFamily="18" charset="0"/>
              </a:rPr>
              <a:t>Супер клей – 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сомдон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100 сом,</a:t>
            </a:r>
          </a:p>
          <a:p>
            <a:pPr marL="627063"/>
            <a:r>
              <a:rPr lang="ru-RU" dirty="0">
                <a:latin typeface="Times New Roman" pitchFamily="18" charset="0"/>
                <a:cs typeface="Times New Roman" pitchFamily="18" charset="0"/>
              </a:rPr>
              <a:t>Солнечный панель – 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250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сомдон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500 сом,</a:t>
            </a:r>
          </a:p>
          <a:p>
            <a:pPr marL="627063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банк – 400 сом,</a:t>
            </a:r>
          </a:p>
          <a:p>
            <a:pPr marL="627063"/>
            <a:r>
              <a:rPr lang="ru-RU" dirty="0">
                <a:latin typeface="Times New Roman" pitchFamily="18" charset="0"/>
                <a:cs typeface="Times New Roman" pitchFamily="18" charset="0"/>
              </a:rPr>
              <a:t>Батарейка крона – 3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150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сомдон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450 сом,</a:t>
            </a:r>
          </a:p>
          <a:p>
            <a:pPr marL="627063"/>
            <a:r>
              <a:rPr lang="ru-RU" dirty="0">
                <a:latin typeface="Times New Roman" pitchFamily="18" charset="0"/>
                <a:cs typeface="Times New Roman" pitchFamily="18" charset="0"/>
              </a:rPr>
              <a:t>Светодиод( лампочка) – 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сомдон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36 сом.</a:t>
            </a:r>
          </a:p>
          <a:p>
            <a:pPr marL="627063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27063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сумма: 8786 сом.</a:t>
            </a:r>
          </a:p>
          <a:p>
            <a:pPr marL="627063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1666" y="841829"/>
            <a:ext cx="1063598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Жыйынтыктоо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Робот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манипулятор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күйүүчү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керектебей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энергиясы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күндүн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энергиясы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иштейт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Адамдардын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башкаруусу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эмес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уюлдук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телефон же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компьютердин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башкаруусу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иштейт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Адам бара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албаган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кооптуу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жерлерде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кандай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жумуштарды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аткара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Бир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нече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функциясы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бар.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Башкалардан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айырмасы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жанынча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жүрө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алганында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Абанын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булганышынан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сактайт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5533" y="281134"/>
            <a:ext cx="10537922" cy="5414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Долбоордун</a:t>
            </a: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милдеттери</a:t>
            </a:r>
            <a:r>
              <a:rPr lang="ru-RU" sz="3600" b="1" dirty="0">
                <a:solidFill>
                  <a:srgbClr val="FF0000"/>
                </a:solidFill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:  </a:t>
            </a: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ru-RU" sz="3600" dirty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</a:t>
            </a:r>
            <a:r>
              <a:rPr lang="ru-RU" sz="3200" dirty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Робот </a:t>
            </a:r>
            <a:r>
              <a:rPr lang="ru-RU" sz="3200" dirty="0" err="1" smtClean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манипулятордун</a:t>
            </a:r>
            <a:r>
              <a:rPr lang="ru-RU" sz="3200" dirty="0" smtClean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</a:t>
            </a:r>
            <a:r>
              <a:rPr lang="ru-RU" sz="3200" dirty="0" err="1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жасалыш</a:t>
            </a:r>
            <a:r>
              <a:rPr lang="ru-RU" sz="3200" dirty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</a:t>
            </a:r>
            <a:r>
              <a:rPr lang="ru-RU" sz="3200" dirty="0" err="1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схемасын</a:t>
            </a:r>
            <a:r>
              <a:rPr lang="ru-RU" sz="3200" dirty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</a:t>
            </a:r>
            <a:r>
              <a:rPr lang="ru-RU" sz="3200" dirty="0" err="1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иштеп</a:t>
            </a:r>
            <a:r>
              <a:rPr lang="ru-RU" sz="3200" dirty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</a:t>
            </a:r>
            <a:r>
              <a:rPr lang="ru-RU" sz="3200" dirty="0" err="1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чыгуу</a:t>
            </a:r>
            <a:r>
              <a:rPr lang="ru-RU" sz="3200" dirty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ru-RU" sz="3200" dirty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Роботту</a:t>
            </a:r>
            <a:r>
              <a:rPr lang="ru-RU" sz="3200" dirty="0" smtClean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</a:t>
            </a:r>
            <a:r>
              <a:rPr lang="ru-RU" sz="3200" dirty="0" err="1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башкаруу</a:t>
            </a:r>
            <a:r>
              <a:rPr lang="ru-RU" sz="3200" dirty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</a:t>
            </a:r>
            <a:r>
              <a:rPr lang="ru-RU" sz="3200" dirty="0" err="1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программасын</a:t>
            </a:r>
            <a:r>
              <a:rPr lang="ru-RU" sz="3200" dirty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 </a:t>
            </a:r>
            <a:r>
              <a:rPr lang="ru-RU" sz="3200" dirty="0" err="1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иштеп</a:t>
            </a:r>
            <a:r>
              <a:rPr lang="ru-RU" sz="3200" dirty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</a:t>
            </a:r>
            <a:r>
              <a:rPr lang="ru-RU" sz="3200" dirty="0" err="1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чыгуу</a:t>
            </a:r>
            <a:r>
              <a:rPr lang="ru-RU" sz="3200" dirty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AutoNum type="arabicPeriod"/>
            </a:pPr>
            <a:r>
              <a:rPr lang="ru-RU" sz="3200" dirty="0" smtClean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Робот </a:t>
            </a:r>
            <a:r>
              <a:rPr lang="ru-RU" sz="3200" dirty="0" err="1" smtClean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манипулятордун</a:t>
            </a:r>
            <a:r>
              <a:rPr lang="ru-RU" sz="3200" dirty="0" smtClean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</a:t>
            </a:r>
            <a:r>
              <a:rPr lang="ru-RU" sz="3200" dirty="0" err="1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электрдик</a:t>
            </a:r>
            <a:r>
              <a:rPr lang="ru-RU" sz="3200" dirty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</a:t>
            </a:r>
            <a:r>
              <a:rPr lang="ru-RU" sz="3200" dirty="0" err="1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чынжырчасын</a:t>
            </a:r>
            <a:r>
              <a:rPr lang="ru-RU" sz="3200" dirty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</a:t>
            </a:r>
            <a:r>
              <a:rPr lang="ru-RU" sz="3200" dirty="0" err="1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иштеп</a:t>
            </a:r>
            <a:r>
              <a:rPr lang="ru-RU" sz="3200" dirty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</a:t>
            </a:r>
            <a:r>
              <a:rPr lang="ru-RU" sz="3200" dirty="0" err="1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чыгуу</a:t>
            </a:r>
            <a:r>
              <a:rPr lang="ru-RU" sz="3200" dirty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4. </a:t>
            </a:r>
            <a:r>
              <a:rPr lang="ru-RU" sz="3200" dirty="0" err="1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Теориялык</a:t>
            </a:r>
            <a:r>
              <a:rPr lang="ru-RU" sz="3200" dirty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</a:t>
            </a:r>
            <a:r>
              <a:rPr lang="ru-RU" sz="3200" dirty="0" err="1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жактан</a:t>
            </a:r>
            <a:r>
              <a:rPr lang="ru-RU" sz="3200" dirty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</a:t>
            </a:r>
            <a:r>
              <a:rPr lang="ru-RU" sz="3200" dirty="0" err="1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изилдеген</a:t>
            </a:r>
            <a:r>
              <a:rPr lang="ru-RU" sz="3200" dirty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манипуляторду</a:t>
            </a:r>
            <a:r>
              <a:rPr lang="ru-RU" sz="3200" dirty="0" smtClean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     </a:t>
            </a:r>
            <a:r>
              <a:rPr lang="ru-RU" sz="3200" dirty="0" err="1" smtClean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жашообузга</a:t>
            </a:r>
            <a:r>
              <a:rPr lang="ru-RU" sz="3200" dirty="0" smtClean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</a:t>
            </a:r>
            <a:r>
              <a:rPr lang="ru-RU" sz="3200" dirty="0" err="1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алып</a:t>
            </a:r>
            <a:r>
              <a:rPr lang="ru-RU" sz="3200" dirty="0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 </a:t>
            </a:r>
            <a:r>
              <a:rPr lang="ru-RU" sz="3200" dirty="0" err="1">
                <a:effectLst/>
                <a:latin typeface="Times New Roman" pitchFamily="18" charset="0"/>
                <a:ea typeface="Franklin Gothic Book" panose="020B0503020102020204" pitchFamily="34" charset="0"/>
                <a:cs typeface="Times New Roman" pitchFamily="18" charset="0"/>
              </a:rPr>
              <a:t>келүү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Актуалдуулугу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96291" y="1447800"/>
            <a:ext cx="10415293" cy="5049982"/>
          </a:xfrm>
        </p:spPr>
        <p:txBody>
          <a:bodyPr>
            <a:noAutofit/>
          </a:bodyPr>
          <a:lstStyle/>
          <a:p>
            <a:pPr lvl="0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Күйүүүчү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керектелбейт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Тагыраак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айтканда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энергиясы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күндүн энергиясы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иштейт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Атайын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техниканы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башкарып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айдоочунун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кереги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Айрыкча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радиациялык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зоналарда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иштөөгө ылайыктуу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дистанттык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негизде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башкарылат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lvl="0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Өзгөчө кырсык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болгон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жерлерде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мисалы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титирөө болгон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учурда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же башка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техникалар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бара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албаган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жерлерде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манипулятордун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дөңгөлөктөрү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360 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тегеренип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иштей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Манипулятор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түрдүү абалга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келип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тагыраак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айтканда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узарып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кыскарып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кармагычы180 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чейин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бурулуп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иштей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алгандыгында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39636" y="539466"/>
            <a:ext cx="9975271" cy="3887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Жумуштун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жүрүшү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</a:t>
            </a:r>
            <a:endParaRPr lang="ru-RU" sz="2800" b="1" dirty="0">
              <a:solidFill>
                <a:srgbClr val="FF0000"/>
              </a:solidFill>
              <a:effectLst/>
              <a:latin typeface="Times New Roman" pitchFamily="18" charset="0"/>
              <a:ea typeface="Franklin Gothic Book" panose="020B0503020102020204" pitchFamily="34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Чиймесин</a:t>
            </a:r>
            <a:r>
              <a:rPr lang="ru-RU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чийүү</a:t>
            </a:r>
            <a:r>
              <a:rPr lang="ru-RU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Чийме</a:t>
            </a:r>
            <a:r>
              <a:rPr lang="ru-RU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боюнча</a:t>
            </a:r>
            <a:r>
              <a:rPr lang="ru-RU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деталдарды</a:t>
            </a:r>
            <a:r>
              <a:rPr lang="ru-RU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түзүү</a:t>
            </a:r>
            <a:r>
              <a:rPr lang="ru-RU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Деталдарды</a:t>
            </a:r>
            <a:r>
              <a:rPr lang="ru-RU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жана</a:t>
            </a:r>
            <a:r>
              <a:rPr lang="ru-RU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керектүү</a:t>
            </a:r>
            <a:r>
              <a:rPr lang="ru-RU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компоненттерди</a:t>
            </a:r>
            <a:r>
              <a:rPr lang="ru-RU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жыйноо</a:t>
            </a:r>
            <a:r>
              <a:rPr lang="ru-RU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Arduino  </a:t>
            </a:r>
            <a:r>
              <a:rPr lang="ru-RU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менен</a:t>
            </a:r>
            <a:r>
              <a:rPr lang="ru-RU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туташтыруу</a:t>
            </a:r>
            <a:r>
              <a:rPr lang="ru-RU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Arduino  </a:t>
            </a:r>
            <a:r>
              <a:rPr lang="ru-RU" sz="2800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программалоо</a:t>
            </a:r>
            <a:r>
              <a:rPr lang="ru-RU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0567" y="133350"/>
            <a:ext cx="10287000" cy="659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4819" y="389465"/>
            <a:ext cx="10602685" cy="5926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4133" y="318655"/>
            <a:ext cx="100876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манипулятордун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тетиктерин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мен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кадимки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эле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жыгач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ящиктердин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тактайларын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пайдаландым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Ар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деталын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кесип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колдо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жасап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чыктым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дөңгөлөктөрүн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бузулган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оюнчук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машинанын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дөңгөлөгүнөн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пайдаландым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Электрондук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тетиктерин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GEEK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электрондук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дүкөнүнөн сатып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алдым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Бардык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тетиктерин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жасап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бүткөндөн кийин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техниканы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иштетүү үчүн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компьютердик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программасына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коштум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программаны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жаңы үйрөнүп жатканыма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байланыштуу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робот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манипулятор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эң жөнөкөй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варианты.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Келечекте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техника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уюлдук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телефон же компьютер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аркылуу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иштеп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калат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5371" y="0"/>
            <a:ext cx="91657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178</TotalTime>
  <Words>577</Words>
  <Application>Microsoft Office PowerPoint</Application>
  <PresentationFormat>Произвольный</PresentationFormat>
  <Paragraphs>59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Солнцестояние</vt:lpstr>
      <vt:lpstr>Слайд 1</vt:lpstr>
      <vt:lpstr>Слайд 2</vt:lpstr>
      <vt:lpstr>Слайд 3</vt:lpstr>
      <vt:lpstr>Актуалдуулугу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32</cp:revision>
  <dcterms:created xsi:type="dcterms:W3CDTF">2022-02-15T15:56:00Z</dcterms:created>
  <dcterms:modified xsi:type="dcterms:W3CDTF">2022-06-15T09:01:11Z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1DBC75B5A57043C48084EEB65DCE03A0</vt:lpwstr>
  </property>
  <property fmtid="{D5CDD505-2E9C-101B-9397-08002B2CF9AE}" pid="3" name="KSOProductBuildVer">
    <vt:lpwstr>1049-11.2.0.10466</vt:lpwstr>
  </property>
</Properties>
</file>