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73" r:id="rId3"/>
    <p:sldId id="286" r:id="rId4"/>
    <p:sldId id="257" r:id="rId5"/>
    <p:sldId id="259" r:id="rId6"/>
    <p:sldId id="287" r:id="rId7"/>
    <p:sldId id="260" r:id="rId8"/>
    <p:sldId id="274" r:id="rId9"/>
    <p:sldId id="275" r:id="rId10"/>
    <p:sldId id="271" r:id="rId11"/>
    <p:sldId id="262" r:id="rId12"/>
    <p:sldId id="283" r:id="rId13"/>
    <p:sldId id="261" r:id="rId14"/>
    <p:sldId id="284" r:id="rId15"/>
    <p:sldId id="282" r:id="rId16"/>
    <p:sldId id="263" r:id="rId17"/>
    <p:sldId id="268" r:id="rId18"/>
    <p:sldId id="269" r:id="rId19"/>
    <p:sldId id="289" r:id="rId20"/>
    <p:sldId id="270" r:id="rId21"/>
    <p:sldId id="288" r:id="rId22"/>
    <p:sldId id="277" r:id="rId23"/>
    <p:sldId id="278" r:id="rId24"/>
    <p:sldId id="279" r:id="rId25"/>
    <p:sldId id="264" r:id="rId26"/>
    <p:sldId id="267" r:id="rId27"/>
    <p:sldId id="280" r:id="rId28"/>
    <p:sldId id="276" r:id="rId29"/>
    <p:sldId id="265"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9" d="100"/>
          <a:sy n="69" d="100"/>
        </p:scale>
        <p:origin x="-672" y="-72"/>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F2DF1-555F-44F8-A7D6-D063469CA236}" type="datetimeFigureOut">
              <a:rPr lang="ru-RU" smtClean="0"/>
              <a:pPr/>
              <a:t>01.03.2022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28051-24E9-476E-BA33-E1255D09D71A}" type="slidenum">
              <a:rPr lang="ru-RU" smtClean="0"/>
              <a:pPr/>
              <a:t>‹#›</a:t>
            </a:fld>
            <a:endParaRPr lang="ru-RU"/>
          </a:p>
        </p:txBody>
      </p:sp>
    </p:spTree>
    <p:extLst>
      <p:ext uri="{BB962C8B-B14F-4D97-AF65-F5344CB8AC3E}">
        <p14:creationId xmlns="" xmlns:p14="http://schemas.microsoft.com/office/powerpoint/2010/main" val="12329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zizaislambekovna@gmail.com"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hyperlink" Target="mailto:aimturat@bk.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524" y="0"/>
            <a:ext cx="12182476" cy="6858000"/>
          </a:xfrm>
          <a:prstGeom prst="rect">
            <a:avLst/>
          </a:prstGeom>
        </p:spPr>
      </p:pic>
      <p:sp>
        <p:nvSpPr>
          <p:cNvPr id="2" name="Заголовок 1"/>
          <p:cNvSpPr>
            <a:spLocks noGrp="1"/>
          </p:cNvSpPr>
          <p:nvPr>
            <p:ph type="ctrTitle"/>
          </p:nvPr>
        </p:nvSpPr>
        <p:spPr>
          <a:xfrm>
            <a:off x="2670241" y="1754913"/>
            <a:ext cx="6408740" cy="2486025"/>
          </a:xfrm>
        </p:spPr>
        <p:txBody>
          <a:bodyPr/>
          <a:lstStyle/>
          <a:p>
            <a:pPr algn="l"/>
            <a:r>
              <a:rPr lang="ru-RU" sz="32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ru-RU" b="1" i="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Экология-биздин</a:t>
            </a:r>
            <a:r>
              <a:rPr lang="ru-RU" sz="48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ru-RU" b="1" i="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жарык</a:t>
            </a:r>
            <a:r>
              <a:rPr lang="ru-RU"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ru-RU" b="1" i="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жашообуз</a:t>
            </a:r>
            <a:r>
              <a:rPr lang="ru-RU"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r>
            <a:br>
              <a:rPr lang="ru-RU"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br>
            <a:r>
              <a:rPr lang="ru-RU" sz="36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Номинация :  </a:t>
            </a:r>
            <a:endParaRPr lang="ru-RU"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6" name="Горизонтальный свиток 5"/>
          <p:cNvSpPr/>
          <p:nvPr/>
        </p:nvSpPr>
        <p:spPr>
          <a:xfrm>
            <a:off x="309522" y="4357694"/>
            <a:ext cx="5857916" cy="2214578"/>
          </a:xfrm>
          <a:prstGeom prst="horizontalScroll">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Аткаргандар</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Исламбекова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Азиза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Исламбековна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09.07.02 </a:t>
            </a:r>
          </a:p>
          <a:p>
            <a:pPr algn="ctr"/>
            <a:r>
              <a:rPr lang="en-US" i="1" dirty="0" smtClean="0">
                <a:solidFill>
                  <a:srgbClr val="FF0000"/>
                </a:solidFill>
                <a:latin typeface="Times New Roman" panose="02020603050405020304" pitchFamily="18" charset="0"/>
                <a:cs typeface="Times New Roman" panose="02020603050405020304" pitchFamily="18" charset="0"/>
                <a:hlinkClick r:id="rId3"/>
              </a:rPr>
              <a:t>azizaislambekovna@gmail.com</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+996509090702</a:t>
            </a:r>
            <a:endParaRPr lang="ru-RU" i="1" dirty="0" smtClean="0">
              <a:solidFill>
                <a:schemeClr val="accent1">
                  <a:lumMod val="50000"/>
                </a:schemeClr>
              </a:solidFill>
              <a:latin typeface="Times New Roman" panose="02020603050405020304" pitchFamily="18" charset="0"/>
              <a:cs typeface="Times New Roman" panose="02020603050405020304" pitchFamily="18" charset="0"/>
            </a:endParaRPr>
          </a:p>
          <a:p>
            <a:pPr algn="ct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Туратбекова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Аймээрим</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Элдияровна 01.12.02</a:t>
            </a:r>
          </a:p>
          <a:p>
            <a:pPr algn="ctr"/>
            <a:r>
              <a:rPr lang="en-US" i="1" dirty="0" smtClean="0">
                <a:solidFill>
                  <a:schemeClr val="accent1">
                    <a:lumMod val="50000"/>
                  </a:schemeClr>
                </a:solidFill>
                <a:latin typeface="Times New Roman" panose="02020603050405020304" pitchFamily="18" charset="0"/>
                <a:cs typeface="Times New Roman" panose="02020603050405020304" pitchFamily="18" charset="0"/>
                <a:hlinkClick r:id="rId4"/>
              </a:rPr>
              <a:t>aimturat@bk.ru</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+996706751862</a:t>
            </a:r>
            <a:endParaRPr lang="ru-RU"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Горизонтальный свиток 6"/>
          <p:cNvSpPr/>
          <p:nvPr/>
        </p:nvSpPr>
        <p:spPr>
          <a:xfrm>
            <a:off x="7096132" y="4214818"/>
            <a:ext cx="4905368" cy="2143140"/>
          </a:xfrm>
          <a:prstGeom prst="horizontalScroll">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Жетектеген</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Осмонова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Чынара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Токтомамбетовна</a:t>
            </a:r>
            <a:endParaRPr lang="en-US" i="1" dirty="0" smtClean="0">
              <a:solidFill>
                <a:schemeClr val="accent1">
                  <a:lumMod val="50000"/>
                </a:schemeClr>
              </a:solidFill>
              <a:latin typeface="Times New Roman" panose="02020603050405020304" pitchFamily="18" charset="0"/>
              <a:cs typeface="Times New Roman" panose="02020603050405020304" pitchFamily="18" charset="0"/>
            </a:endParaRPr>
          </a:p>
          <a:p>
            <a:pPr algn="ctr"/>
            <a:r>
              <a:rPr lang="ky-KG" i="1" dirty="0" smtClean="0">
                <a:solidFill>
                  <a:schemeClr val="accent1">
                    <a:lumMod val="50000"/>
                  </a:schemeClr>
                </a:solidFill>
                <a:latin typeface="Times New Roman" panose="02020603050405020304" pitchFamily="18" charset="0"/>
                <a:cs typeface="Times New Roman" panose="02020603050405020304" pitchFamily="18" charset="0"/>
              </a:rPr>
              <a:t>математика мугалими</a:t>
            </a:r>
            <a:endParaRPr lang="ru-RU"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2386012" y="257177"/>
            <a:ext cx="7429500" cy="685800"/>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i="1" dirty="0" smtClean="0">
                <a:solidFill>
                  <a:schemeClr val="accent1">
                    <a:lumMod val="50000"/>
                  </a:schemeClr>
                </a:solidFill>
                <a:latin typeface="Times New Roman" panose="02020603050405020304" pitchFamily="18" charset="0"/>
                <a:cs typeface="Times New Roman" panose="02020603050405020304" pitchFamily="18" charset="0"/>
              </a:rPr>
              <a:t>Бишкек </a:t>
            </a:r>
            <a:r>
              <a:rPr lang="ru-RU" sz="2000" i="1" dirty="0" err="1" smtClean="0">
                <a:solidFill>
                  <a:schemeClr val="accent1">
                    <a:lumMod val="50000"/>
                  </a:schemeClr>
                </a:solidFill>
                <a:latin typeface="Times New Roman" panose="02020603050405020304" pitchFamily="18" charset="0"/>
                <a:cs typeface="Times New Roman" panose="02020603050405020304" pitchFamily="18" charset="0"/>
              </a:rPr>
              <a:t>шаарындагы</a:t>
            </a:r>
            <a:r>
              <a:rPr lang="ru-RU" sz="20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000" i="1" dirty="0" err="1" smtClean="0">
                <a:solidFill>
                  <a:schemeClr val="accent1">
                    <a:lumMod val="50000"/>
                  </a:schemeClr>
                </a:solidFill>
                <a:latin typeface="Times New Roman" panose="02020603050405020304" pitchFamily="18" charset="0"/>
                <a:cs typeface="Times New Roman" panose="02020603050405020304" pitchFamily="18" charset="0"/>
              </a:rPr>
              <a:t>Т.Сатылганов</a:t>
            </a:r>
            <a:r>
              <a:rPr lang="ru-RU" sz="20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000" i="1" dirty="0" err="1" smtClean="0">
                <a:solidFill>
                  <a:schemeClr val="accent1">
                    <a:lumMod val="50000"/>
                  </a:schemeClr>
                </a:solidFill>
                <a:latin typeface="Times New Roman" panose="02020603050405020304" pitchFamily="18" charset="0"/>
                <a:cs typeface="Times New Roman" panose="02020603050405020304" pitchFamily="18" charset="0"/>
              </a:rPr>
              <a:t>атындагы</a:t>
            </a:r>
            <a:r>
              <a:rPr lang="ru-RU" sz="2000" i="1" dirty="0" smtClean="0">
                <a:solidFill>
                  <a:schemeClr val="accent1">
                    <a:lumMod val="50000"/>
                  </a:schemeClr>
                </a:solidFill>
                <a:latin typeface="Times New Roman" panose="02020603050405020304" pitchFamily="18" charset="0"/>
                <a:cs typeface="Times New Roman" panose="02020603050405020304" pitchFamily="18" charset="0"/>
              </a:rPr>
              <a:t> №69 </a:t>
            </a:r>
            <a:r>
              <a:rPr lang="ru-RU" sz="2000" i="1" dirty="0" err="1" smtClean="0">
                <a:solidFill>
                  <a:schemeClr val="accent1">
                    <a:lumMod val="50000"/>
                  </a:schemeClr>
                </a:solidFill>
                <a:latin typeface="Times New Roman" panose="02020603050405020304" pitchFamily="18" charset="0"/>
                <a:cs typeface="Times New Roman" panose="02020603050405020304" pitchFamily="18" charset="0"/>
              </a:rPr>
              <a:t>окуу-тарбия</a:t>
            </a:r>
            <a:r>
              <a:rPr lang="ru-RU" sz="20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000" i="1" dirty="0" err="1" smtClean="0">
                <a:solidFill>
                  <a:schemeClr val="accent1">
                    <a:lumMod val="50000"/>
                  </a:schemeClr>
                </a:solidFill>
                <a:latin typeface="Times New Roman" panose="02020603050405020304" pitchFamily="18" charset="0"/>
                <a:cs typeface="Times New Roman" panose="02020603050405020304" pitchFamily="18" charset="0"/>
              </a:rPr>
              <a:t>комплекс-гимназиясы</a:t>
            </a:r>
            <a:endParaRPr lang="ru-RU" sz="20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38810" y="6286520"/>
            <a:ext cx="1561646" cy="400110"/>
          </a:xfrm>
          <a:prstGeom prst="rect">
            <a:avLst/>
          </a:prstGeom>
          <a:noFill/>
        </p:spPr>
        <p:txBody>
          <a:bodyPr wrap="none" rtlCol="0">
            <a:spAutoFit/>
          </a:bodyPr>
          <a:lstStyle/>
          <a:p>
            <a:r>
              <a:rPr lang="ky-KG" sz="2000" dirty="0" smtClean="0"/>
              <a:t>Бишкек 2020</a:t>
            </a:r>
            <a:endParaRPr lang="ru-RU" sz="2000" dirty="0"/>
          </a:p>
        </p:txBody>
      </p:sp>
    </p:spTree>
    <p:extLst>
      <p:ext uri="{BB962C8B-B14F-4D97-AF65-F5344CB8AC3E}">
        <p14:creationId xmlns="" xmlns:p14="http://schemas.microsoft.com/office/powerpoint/2010/main" val="3204362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263353" y="188640"/>
            <a:ext cx="5328592" cy="6408712"/>
          </a:xfrm>
          <a:solidFill>
            <a:schemeClr val="accent1">
              <a:lumMod val="60000"/>
              <a:lumOff val="40000"/>
            </a:schemeClr>
          </a:solidFill>
          <a:ln>
            <a:solidFill>
              <a:schemeClr val="accent2">
                <a:lumMod val="50000"/>
              </a:schemeClr>
            </a:solidFill>
          </a:ln>
          <a:effectLst>
            <a:glow rad="228600">
              <a:schemeClr val="accent1">
                <a:satMod val="175000"/>
                <a:alpha val="40000"/>
              </a:schemeClr>
            </a:glow>
          </a:effectLst>
        </p:spPr>
        <p:txBody>
          <a:bodyPr>
            <a:normAutofit fontScale="92500" lnSpcReduction="10000"/>
          </a:bodyPr>
          <a:lstStyle/>
          <a:p>
            <a:pPr marL="0" indent="0">
              <a:buNone/>
            </a:pPr>
            <a:r>
              <a:rPr lang="ky-KG" i="1" dirty="0" smtClean="0">
                <a:latin typeface="Times New Roman" panose="02020603050405020304" pitchFamily="18" charset="0"/>
                <a:cs typeface="Times New Roman" panose="02020603050405020304" pitchFamily="18" charset="0"/>
              </a:rPr>
              <a:t>  Жогорудагы маселелерден экологиянын өтө буланган абалда экенин көрдүк. Атмосферанын булганышынан тарта, бүткүл экосистеманын жабыр тартышына чейин жетти. Бул көйгөйлөрдүн баары адамзатынын кызыкчылыгын негизинде келип чыккан.  Тагырак айтканда ИТРдин өнүгүүсү менен бирге экологиянын зыянга учурашы так жана анык көрүнгөн. Мисалы: температуранын кескин түрдө жогорулашы, таштандылардын көбөйүшү, ар түрдүү химиялык зыяндуу газдардын абада, сууда таралышы, автомашиналардан чыккан уу газдары, мөңгүлөрдүн жана муздардын эриши, табигый кырсыктардын келип чыгышы ж.б. Биз бул көйгөйлөрдү кантип алдын алсак болот? </a:t>
            </a:r>
            <a:endParaRPr lang="ru-RU"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a:extLst>
              <a:ext uri="{28A0092B-C50C-407E-A947-70E740481C1C}">
                <a14:useLocalDpi xmlns="" xmlns:a14="http://schemas.microsoft.com/office/drawing/2010/main" val="0"/>
              </a:ext>
            </a:extLst>
          </a:blip>
          <a:srcRect l="8263" t="21651" r="5900" b="2751"/>
          <a:stretch/>
        </p:blipFill>
        <p:spPr>
          <a:xfrm>
            <a:off x="5810248" y="2143116"/>
            <a:ext cx="6198761" cy="4185084"/>
          </a:xfrm>
          <a:prstGeom prst="rect">
            <a:avLst/>
          </a:prstGeom>
        </p:spPr>
      </p:pic>
      <p:sp>
        <p:nvSpPr>
          <p:cNvPr id="6" name="Горизонтальный свиток 5"/>
          <p:cNvSpPr/>
          <p:nvPr/>
        </p:nvSpPr>
        <p:spPr>
          <a:xfrm>
            <a:off x="5944296" y="620688"/>
            <a:ext cx="5895353" cy="1260140"/>
          </a:xfrm>
          <a:prstGeom prst="horizontalScroll">
            <a:avLst/>
          </a:prstGeom>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ky-KG" sz="4000" b="1" i="1" dirty="0" smtClean="0">
                <a:solidFill>
                  <a:schemeClr val="accent1">
                    <a:lumMod val="50000"/>
                  </a:schemeClr>
                </a:solidFill>
                <a:latin typeface="Times New Roman" panose="02020603050405020304" pitchFamily="18" charset="0"/>
                <a:cs typeface="Times New Roman" panose="02020603050405020304" pitchFamily="18" charset="0"/>
              </a:rPr>
              <a:t>Биз таза жашоо үчүн!</a:t>
            </a:r>
            <a:endParaRPr lang="ru-RU" sz="4000" b="1"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11396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0"/>
            <a:ext cx="12192000" cy="6858000"/>
          </a:xfrm>
          <a:prstGeom prst="rect">
            <a:avLst/>
          </a:prstGeom>
        </p:spPr>
      </p:pic>
      <p:sp>
        <p:nvSpPr>
          <p:cNvPr id="6" name="Прямоугольник 5"/>
          <p:cNvSpPr/>
          <p:nvPr/>
        </p:nvSpPr>
        <p:spPr>
          <a:xfrm>
            <a:off x="191344" y="1422397"/>
            <a:ext cx="11881320" cy="532453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accent1">
                <a:lumMod val="50000"/>
              </a:schemeClr>
            </a:solidFill>
          </a:ln>
        </p:spPr>
        <p:txBody>
          <a:bodyPr wrap="square">
            <a:spAutoFit/>
          </a:bodyPr>
          <a:lstStyle/>
          <a:p>
            <a:pPr marL="457200" indent="-457200">
              <a:buAutoNum type="arabicParenR"/>
            </a:pPr>
            <a:r>
              <a:rPr lang="ky-KG" sz="1700" i="1" dirty="0" smtClean="0">
                <a:latin typeface="Times New Roman" panose="02020603050405020304" pitchFamily="18" charset="0"/>
                <a:cs typeface="Times New Roman" panose="02020603050405020304" pitchFamily="18" charset="0"/>
              </a:rPr>
              <a:t>Бак-дарактардын кыйылуусу(токойлордун жоголуусу):</a:t>
            </a:r>
          </a:p>
          <a:p>
            <a:r>
              <a:rPr lang="ky-KG" sz="1700" i="1" dirty="0" smtClean="0">
                <a:latin typeface="Times New Roman" panose="02020603050405020304" pitchFamily="18" charset="0"/>
                <a:cs typeface="Times New Roman" panose="02020603050405020304" pitchFamily="18" charset="0"/>
              </a:rPr>
              <a:t>Токойлор жалпы экологиянын тең салмактуулугун сактап турууга чоң өбөлгө түзөт. Экосистеманын бир гана бөлүгү зыянга учураса, сөзсүз түрдө экинчиси, үчүнчүсү да зыянга учурайт. Анткени бардык </a:t>
            </a:r>
            <a:r>
              <a:rPr lang="ky-KG" sz="1700" i="1" dirty="0">
                <a:latin typeface="Times New Roman" panose="02020603050405020304" pitchFamily="18" charset="0"/>
                <a:cs typeface="Times New Roman" panose="02020603050405020304" pitchFamily="18" charset="0"/>
              </a:rPr>
              <a:t>тирүү организм бири – бири менен тыгыз байланышта. </a:t>
            </a:r>
            <a:r>
              <a:rPr lang="ky-KG" sz="1700" i="1" dirty="0" smtClean="0">
                <a:latin typeface="Times New Roman" panose="02020603050405020304" pitchFamily="18" charset="0"/>
                <a:cs typeface="Times New Roman" panose="02020603050405020304" pitchFamily="18" charset="0"/>
              </a:rPr>
              <a:t>Бул экосистеманын мыйзамченемдүүлүгү. </a:t>
            </a:r>
          </a:p>
          <a:p>
            <a:r>
              <a:rPr lang="ky-KG" sz="1700" i="1" dirty="0">
                <a:latin typeface="Times New Roman" panose="02020603050405020304" pitchFamily="18" charset="0"/>
                <a:cs typeface="Times New Roman" panose="02020603050405020304" pitchFamily="18" charset="0"/>
              </a:rPr>
              <a:t> </a:t>
            </a:r>
            <a:r>
              <a:rPr lang="ky-KG" sz="1700" i="1" dirty="0" smtClean="0">
                <a:latin typeface="Times New Roman" panose="02020603050405020304" pitchFamily="18" charset="0"/>
                <a:cs typeface="Times New Roman" panose="02020603050405020304" pitchFamily="18" charset="0"/>
              </a:rPr>
              <a:t> 1 га токойдун жоголуп кетүүсү ошол жерде байыр алган флораны да, фаунаны б.а. биологиялык түрдүн жоголусуна алып келет. Ал гана эмес абанын булганышы да келип чыгат. Анткени өсүмдүк автотроф, органиканы бөлүп чыгарат. Анын ичинен бизге эң керектүүсү кычкылтекти бөлүп чыгарат.</a:t>
            </a:r>
          </a:p>
          <a:p>
            <a:r>
              <a:rPr lang="ky-KG" sz="1700" i="1" dirty="0" smtClean="0">
                <a:latin typeface="Times New Roman" panose="02020603050405020304" pitchFamily="18" charset="0"/>
                <a:cs typeface="Times New Roman" panose="02020603050405020304" pitchFamily="18" charset="0"/>
              </a:rPr>
              <a:t> Эми бак – дарактын жоголуусу, кычкылтектин азаюусуна алып келсе, кычкылтектин азайышы, көмүр кычкыл газынын көбөйүшүнө алып келет. СО2 нин көбөйүшү температуранын жогорулашына алып келет... Ал эми температуранын жогорулашы көптөгөн кырсыктарды алып келет.</a:t>
            </a:r>
          </a:p>
          <a:p>
            <a:r>
              <a:rPr lang="ky-KG" sz="1700" i="1" dirty="0" smtClean="0">
                <a:latin typeface="Times New Roman" panose="02020603050405020304" pitchFamily="18" charset="0"/>
                <a:cs typeface="Times New Roman" panose="02020603050405020304" pitchFamily="18" charset="0"/>
              </a:rPr>
              <a:t>Негизи Кыргызстандын жалпы аянты 3267000 га болсо, 864000 га токойлор ээлейт. Акыркы маалыматтардын негизинде бактардын кыйылуусу көбөйгөн. Натыйжасында 8 миңден ашуун мөңгүнүн 2 миңден ашууну эрип кеткен. </a:t>
            </a:r>
          </a:p>
          <a:p>
            <a:r>
              <a:rPr lang="ky-KG" sz="1700" i="1" dirty="0" smtClean="0">
                <a:latin typeface="Times New Roman" panose="02020603050405020304" pitchFamily="18" charset="0"/>
                <a:cs typeface="Times New Roman" panose="02020603050405020304" pitchFamily="18" charset="0"/>
              </a:rPr>
              <a:t>Дүйнө жүзү боюнча карасак температуранын 0,3 градус Цельсийге жогорулашы, муздардын эрүүсүнө алып келип, океандар көтөрүлүп бир канча кургактыкты басып калуу коркунучу турат. Жарым аралдар, аралдарга айланып, кээ бир мамлекеттер жана континенттер суу астында калат. Ошондой эле температуранын жогорулашы менен ар кандай табигый кырсыктар ( Ураган, Цунами ) да болот. Буткүл планетаны ысык каптап, биологиялык түрлөрдүн жоголуусуна алып келет. Акыркы маалыматтар боюнча Аляскада кыштын созулушу 70 гана күнгө жеткен, ал эми мурун 225 күнгө чейин созулчу. Ошондой эле Арктикада 40%ке муз азайган!</a:t>
            </a:r>
          </a:p>
          <a:p>
            <a:r>
              <a:rPr lang="ky-KG" sz="1700" i="1" dirty="0" smtClean="0">
                <a:latin typeface="Times New Roman" panose="02020603050405020304" pitchFamily="18" charset="0"/>
                <a:cs typeface="Times New Roman" panose="02020603050405020304" pitchFamily="18" charset="0"/>
              </a:rPr>
              <a:t>Кошумча айта кете турган нерсе, температуранын жогорулашына, көмүр кендерин жагуу жана заводдордон чыккан химиялык газдар да себеп болот. </a:t>
            </a:r>
          </a:p>
        </p:txBody>
      </p:sp>
      <p:sp>
        <p:nvSpPr>
          <p:cNvPr id="5" name="Прямоугольник с двумя скругленными противолежащими углами 4"/>
          <p:cNvSpPr/>
          <p:nvPr/>
        </p:nvSpPr>
        <p:spPr>
          <a:xfrm>
            <a:off x="1811524" y="139248"/>
            <a:ext cx="8640960" cy="114390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sz="2400" b="1" i="1" dirty="0" smtClean="0">
                <a:solidFill>
                  <a:schemeClr val="accent1">
                    <a:lumMod val="50000"/>
                  </a:schemeClr>
                </a:solidFill>
                <a:latin typeface="Times New Roman" panose="02020603050405020304" pitchFamily="18" charset="0"/>
                <a:cs typeface="Times New Roman" panose="02020603050405020304" pitchFamily="18" charset="0"/>
              </a:rPr>
              <a:t>Биздин долбоор эки көйгөй менен күрөшөт!</a:t>
            </a:r>
          </a:p>
          <a:p>
            <a:pPr marL="342900" indent="-342900" algn="ctr">
              <a:buAutoNum type="arabicParenR"/>
            </a:pPr>
            <a:r>
              <a:rPr lang="ky-KG" sz="2400" b="1" i="1" dirty="0" smtClean="0">
                <a:solidFill>
                  <a:schemeClr val="accent1">
                    <a:lumMod val="50000"/>
                  </a:schemeClr>
                </a:solidFill>
                <a:latin typeface="Times New Roman" panose="02020603050405020304" pitchFamily="18" charset="0"/>
                <a:cs typeface="Times New Roman" panose="02020603050405020304" pitchFamily="18" charset="0"/>
              </a:rPr>
              <a:t>Токойлордун кыйылуусу;</a:t>
            </a:r>
          </a:p>
          <a:p>
            <a:pPr marL="342900" indent="-342900" algn="ctr">
              <a:buAutoNum type="arabicParenR"/>
            </a:pPr>
            <a:r>
              <a:rPr lang="ky-KG" sz="2400" b="1" i="1" dirty="0" smtClean="0">
                <a:solidFill>
                  <a:schemeClr val="accent1">
                    <a:lumMod val="50000"/>
                  </a:schemeClr>
                </a:solidFill>
                <a:latin typeface="Times New Roman" panose="02020603050405020304" pitchFamily="18" charset="0"/>
                <a:cs typeface="Times New Roman" panose="02020603050405020304" pitchFamily="18" charset="0"/>
              </a:rPr>
              <a:t>пластиктин  канаттууларга тийгизген залакасы.</a:t>
            </a:r>
            <a:endParaRPr lang="ru-RU" sz="2400" b="1"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31847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956" y="-641"/>
            <a:ext cx="12188044" cy="6855775"/>
          </a:xfrm>
          <a:prstGeom prst="rect">
            <a:avLst/>
          </a:prstGeom>
        </p:spPr>
      </p:pic>
      <p:sp>
        <p:nvSpPr>
          <p:cNvPr id="2" name="Заголовок 1"/>
          <p:cNvSpPr>
            <a:spLocks noGrp="1"/>
          </p:cNvSpPr>
          <p:nvPr>
            <p:ph type="title"/>
          </p:nvPr>
        </p:nvSpPr>
        <p:spPr>
          <a:xfrm>
            <a:off x="1295402" y="116632"/>
            <a:ext cx="9601196" cy="1116861"/>
          </a:xfrm>
        </p:spPr>
        <p:txBody>
          <a:bodyPr>
            <a:normAutofit fontScale="90000"/>
          </a:bodyPr>
          <a:lstStyle/>
          <a:p>
            <a:r>
              <a:rPr lang="ky-KG" b="1" i="1" dirty="0" smtClean="0">
                <a:solidFill>
                  <a:schemeClr val="accent1">
                    <a:lumMod val="50000"/>
                  </a:schemeClr>
                </a:solidFill>
                <a:latin typeface="Times New Roman" panose="02020603050405020304" pitchFamily="18" charset="0"/>
                <a:cs typeface="Times New Roman" panose="02020603050405020304" pitchFamily="18" charset="0"/>
              </a:rPr>
              <a:t>Кычкылтекти эң көп бөлүп чыгарган дарактар:</a:t>
            </a:r>
            <a:endParaRPr lang="ru-RU" b="1"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43803" y="1409561"/>
            <a:ext cx="4382473" cy="2988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171682" y="1409561"/>
            <a:ext cx="4482852" cy="2988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s://avatars.mds.yandex.net/get-pdb/1809111/38784b39-7336-4c7c-8137-102528f78b06/s1200"/>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953916" y="3927230"/>
            <a:ext cx="4090127"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Прямоугольник 6"/>
          <p:cNvSpPr/>
          <p:nvPr/>
        </p:nvSpPr>
        <p:spPr>
          <a:xfrm>
            <a:off x="868328" y="4545359"/>
            <a:ext cx="2554145" cy="3232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dirty="0" smtClean="0">
                <a:latin typeface="Times New Roman" panose="02020603050405020304" pitchFamily="18" charset="0"/>
                <a:cs typeface="Times New Roman" panose="02020603050405020304" pitchFamily="18" charset="0"/>
              </a:rPr>
              <a:t>Бай терек</a:t>
            </a:r>
            <a:endParaRPr lang="ru-RU"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8548006" y="4545360"/>
            <a:ext cx="2554145" cy="3232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dirty="0" smtClean="0">
                <a:latin typeface="Times New Roman" panose="02020603050405020304" pitchFamily="18" charset="0"/>
                <a:cs typeface="Times New Roman" panose="02020603050405020304" pitchFamily="18" charset="0"/>
              </a:rPr>
              <a:t>Кызыл карагай</a:t>
            </a:r>
            <a:endParaRPr lang="ru-RU"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4721907" y="3384769"/>
            <a:ext cx="2554145" cy="3232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dirty="0" smtClean="0">
                <a:latin typeface="Times New Roman" panose="02020603050405020304" pitchFamily="18" charset="0"/>
                <a:cs typeface="Times New Roman" panose="02020603050405020304" pitchFamily="18" charset="0"/>
              </a:rPr>
              <a:t>Эмен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69209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Заголовок 1"/>
          <p:cNvSpPr>
            <a:spLocks noGrp="1"/>
          </p:cNvSpPr>
          <p:nvPr>
            <p:ph idx="1"/>
          </p:nvPr>
        </p:nvSpPr>
        <p:spPr>
          <a:xfrm>
            <a:off x="263352" y="116632"/>
            <a:ext cx="11665296" cy="3384375"/>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txBody>
          <a:bodyPr>
            <a:normAutofit fontScale="55000" lnSpcReduction="20000"/>
          </a:bodyPr>
          <a:lstStyle/>
          <a:p>
            <a:pPr marL="0" indent="0">
              <a:buNone/>
            </a:pPr>
            <a:r>
              <a:rPr lang="ky-KG" i="1" dirty="0">
                <a:latin typeface="Times New Roman" panose="02020603050405020304" pitchFamily="18" charset="0"/>
                <a:cs typeface="Times New Roman" panose="02020603050405020304" pitchFamily="18" charset="0"/>
              </a:rPr>
              <a:t> </a:t>
            </a:r>
            <a:r>
              <a:rPr lang="ky-KG" i="1" dirty="0" smtClean="0">
                <a:latin typeface="Times New Roman" panose="02020603050405020304" pitchFamily="18" charset="0"/>
                <a:cs typeface="Times New Roman" panose="02020603050405020304" pitchFamily="18" charset="0"/>
              </a:rPr>
              <a:t>   </a:t>
            </a:r>
            <a:r>
              <a:rPr lang="ky-KG" sz="3600" i="1" dirty="0" smtClean="0">
                <a:latin typeface="Times New Roman" panose="02020603050405020304" pitchFamily="18" charset="0"/>
                <a:cs typeface="Times New Roman" panose="02020603050405020304" pitchFamily="18" charset="0"/>
              </a:rPr>
              <a:t>Эмне </a:t>
            </a:r>
            <a:r>
              <a:rPr lang="ky-KG" sz="3600" i="1" dirty="0">
                <a:latin typeface="Times New Roman" panose="02020603050405020304" pitchFamily="18" charset="0"/>
                <a:cs typeface="Times New Roman" panose="02020603050405020304" pitchFamily="18" charset="0"/>
              </a:rPr>
              <a:t>үчүн </a:t>
            </a:r>
            <a:r>
              <a:rPr lang="ky-KG" sz="3600" i="1" dirty="0" smtClean="0">
                <a:latin typeface="Times New Roman" panose="02020603050405020304" pitchFamily="18" charset="0"/>
                <a:cs typeface="Times New Roman" panose="02020603050405020304" pitchFamily="18" charset="0"/>
              </a:rPr>
              <a:t>жай мезгилине караганда кыш мезгилинин </a:t>
            </a:r>
            <a:r>
              <a:rPr lang="ky-KG" sz="3600" i="1" dirty="0">
                <a:latin typeface="Times New Roman" panose="02020603050405020304" pitchFamily="18" charset="0"/>
                <a:cs typeface="Times New Roman" panose="02020603050405020304" pitchFamily="18" charset="0"/>
              </a:rPr>
              <a:t>абасы булганган </a:t>
            </a:r>
            <a:r>
              <a:rPr lang="ky-KG" sz="3600" i="1" dirty="0" smtClean="0">
                <a:latin typeface="Times New Roman" panose="02020603050405020304" pitchFamily="18" charset="0"/>
                <a:cs typeface="Times New Roman" panose="02020603050405020304" pitchFamily="18" charset="0"/>
              </a:rPr>
              <a:t>? </a:t>
            </a:r>
            <a:endParaRPr lang="ky-KG" sz="3600" i="1" dirty="0">
              <a:latin typeface="Times New Roman" panose="02020603050405020304" pitchFamily="18" charset="0"/>
              <a:cs typeface="Times New Roman" panose="02020603050405020304" pitchFamily="18" charset="0"/>
            </a:endParaRPr>
          </a:p>
          <a:p>
            <a:r>
              <a:rPr lang="ky-KG" sz="3600" i="1" dirty="0" smtClean="0">
                <a:latin typeface="Times New Roman" panose="02020603050405020304" pitchFamily="18" charset="0"/>
                <a:cs typeface="Times New Roman" panose="02020603050405020304" pitchFamily="18" charset="0"/>
              </a:rPr>
              <a:t>Биринчиден, </a:t>
            </a:r>
            <a:r>
              <a:rPr lang="ky-KG" sz="3600" i="1" dirty="0">
                <a:latin typeface="Times New Roman" panose="02020603050405020304" pitchFamily="18" charset="0"/>
                <a:cs typeface="Times New Roman" panose="02020603050405020304" pitchFamily="18" charset="0"/>
              </a:rPr>
              <a:t>кышында </a:t>
            </a:r>
            <a:r>
              <a:rPr lang="ky-KG" sz="3600" i="1" dirty="0" smtClean="0">
                <a:latin typeface="Times New Roman" panose="02020603050405020304" pitchFamily="18" charset="0"/>
                <a:cs typeface="Times New Roman" panose="02020603050405020304" pitchFamily="18" charset="0"/>
              </a:rPr>
              <a:t>бак-дарактардын жалбырактардын жоктугуна байланыштуу </a:t>
            </a:r>
            <a:r>
              <a:rPr lang="ky-KG" sz="3600" i="1" dirty="0">
                <a:latin typeface="Times New Roman" panose="02020603050405020304" pitchFamily="18" charset="0"/>
                <a:cs typeface="Times New Roman" panose="02020603050405020304" pitchFamily="18" charset="0"/>
              </a:rPr>
              <a:t>ф</a:t>
            </a:r>
            <a:r>
              <a:rPr lang="ky-KG" sz="3600" i="1" dirty="0" smtClean="0">
                <a:latin typeface="Times New Roman" panose="02020603050405020304" pitchFamily="18" charset="0"/>
                <a:cs typeface="Times New Roman" panose="02020603050405020304" pitchFamily="18" charset="0"/>
              </a:rPr>
              <a:t>отосинтез </a:t>
            </a:r>
            <a:r>
              <a:rPr lang="ky-KG" sz="3600" i="1" dirty="0">
                <a:latin typeface="Times New Roman" panose="02020603050405020304" pitchFamily="18" charset="0"/>
                <a:cs typeface="Times New Roman" panose="02020603050405020304" pitchFamily="18" charset="0"/>
              </a:rPr>
              <a:t>процесси жүрбөйт, кычкылтектин </a:t>
            </a:r>
            <a:r>
              <a:rPr lang="ky-KG" sz="3600" i="1" dirty="0" smtClean="0">
                <a:latin typeface="Times New Roman" panose="02020603050405020304" pitchFamily="18" charset="0"/>
                <a:cs typeface="Times New Roman" panose="02020603050405020304" pitchFamily="18" charset="0"/>
              </a:rPr>
              <a:t>бөлүнүшү аз</a:t>
            </a:r>
            <a:r>
              <a:rPr lang="ky-KG" sz="3600" i="1" dirty="0">
                <a:latin typeface="Times New Roman" panose="02020603050405020304" pitchFamily="18" charset="0"/>
                <a:cs typeface="Times New Roman" panose="02020603050405020304" pitchFamily="18" charset="0"/>
              </a:rPr>
              <a:t>. </a:t>
            </a:r>
          </a:p>
          <a:p>
            <a:r>
              <a:rPr lang="ky-KG" sz="3600" i="1" dirty="0" smtClean="0">
                <a:latin typeface="Times New Roman" panose="02020603050405020304" pitchFamily="18" charset="0"/>
                <a:cs typeface="Times New Roman" panose="02020603050405020304" pitchFamily="18" charset="0"/>
              </a:rPr>
              <a:t>Экинчиден, </a:t>
            </a:r>
            <a:r>
              <a:rPr lang="ky-KG" sz="3600" i="1" dirty="0">
                <a:latin typeface="Times New Roman" panose="02020603050405020304" pitchFamily="18" charset="0"/>
                <a:cs typeface="Times New Roman" panose="02020603050405020304" pitchFamily="18" charset="0"/>
              </a:rPr>
              <a:t>ийне жалбырактуу </a:t>
            </a:r>
            <a:r>
              <a:rPr lang="ky-KG" sz="3600" i="1" dirty="0" smtClean="0">
                <a:latin typeface="Times New Roman" panose="02020603050405020304" pitchFamily="18" charset="0"/>
                <a:cs typeface="Times New Roman" panose="02020603050405020304" pitchFamily="18" charset="0"/>
              </a:rPr>
              <a:t>өсүмдүктөрдүн (карагай,арча ж.б)  </a:t>
            </a:r>
            <a:r>
              <a:rPr lang="ky-KG" sz="3600" i="1" dirty="0">
                <a:latin typeface="Times New Roman" panose="02020603050405020304" pitchFamily="18" charset="0"/>
                <a:cs typeface="Times New Roman" panose="02020603050405020304" pitchFamily="18" charset="0"/>
              </a:rPr>
              <a:t>аз болуусу. Бул өсүмдүктөрдө фотосинтез процесси жай </a:t>
            </a:r>
            <a:r>
              <a:rPr lang="ky-KG" sz="3600" i="1" dirty="0" smtClean="0">
                <a:latin typeface="Times New Roman" panose="02020603050405020304" pitchFamily="18" charset="0"/>
                <a:cs typeface="Times New Roman" panose="02020603050405020304" pitchFamily="18" charset="0"/>
              </a:rPr>
              <a:t>жүрүп, </a:t>
            </a:r>
            <a:r>
              <a:rPr lang="ky-KG" sz="3600" i="1" dirty="0">
                <a:latin typeface="Times New Roman" panose="02020603050405020304" pitchFamily="18" charset="0"/>
                <a:cs typeface="Times New Roman" panose="02020603050405020304" pitchFamily="18" charset="0"/>
              </a:rPr>
              <a:t>кычкылтек аз санда гана бөлүнсө </a:t>
            </a:r>
            <a:r>
              <a:rPr lang="ky-KG" sz="3600" i="1" dirty="0" smtClean="0">
                <a:latin typeface="Times New Roman" panose="02020603050405020304" pitchFamily="18" charset="0"/>
                <a:cs typeface="Times New Roman" panose="02020603050405020304" pitchFamily="18" charset="0"/>
              </a:rPr>
              <a:t>да, алар </a:t>
            </a:r>
            <a:r>
              <a:rPr lang="ky-KG" sz="3600" i="1" dirty="0">
                <a:latin typeface="Times New Roman" panose="02020603050405020304" pitchFamily="18" charset="0"/>
                <a:cs typeface="Times New Roman" panose="02020603050405020304" pitchFamily="18" charset="0"/>
              </a:rPr>
              <a:t>тазалыктын эталону болуп саналат </a:t>
            </a:r>
            <a:r>
              <a:rPr lang="ky-KG" sz="3600" i="1" dirty="0" smtClean="0">
                <a:latin typeface="Times New Roman" panose="02020603050405020304" pitchFamily="18" charset="0"/>
                <a:cs typeface="Times New Roman" panose="02020603050405020304" pitchFamily="18" charset="0"/>
              </a:rPr>
              <a:t>. </a:t>
            </a:r>
            <a:r>
              <a:rPr lang="ky-KG" sz="3600" i="1" dirty="0">
                <a:latin typeface="Times New Roman" panose="02020603050405020304" pitchFamily="18" charset="0"/>
                <a:cs typeface="Times New Roman" panose="02020603050405020304" pitchFamily="18" charset="0"/>
              </a:rPr>
              <a:t>Бул өсүмдүктөр кышында дагы жашыл өңүн </a:t>
            </a:r>
            <a:r>
              <a:rPr lang="ky-KG" sz="3600" i="1" dirty="0" smtClean="0">
                <a:latin typeface="Times New Roman" panose="02020603050405020304" pitchFamily="18" charset="0"/>
                <a:cs typeface="Times New Roman" panose="02020603050405020304" pitchFamily="18" charset="0"/>
              </a:rPr>
              <a:t>сактап, </a:t>
            </a:r>
            <a:r>
              <a:rPr lang="ky-KG" sz="3600" i="1" dirty="0">
                <a:latin typeface="Times New Roman" panose="02020603050405020304" pitchFamily="18" charset="0"/>
                <a:cs typeface="Times New Roman" panose="02020603050405020304" pitchFamily="18" charset="0"/>
              </a:rPr>
              <a:t>абаны булгоочу микроорганизмдерди жана зыяндуу газдарды жок </a:t>
            </a:r>
            <a:r>
              <a:rPr lang="ky-KG" sz="3600" i="1" dirty="0" smtClean="0">
                <a:latin typeface="Times New Roman" panose="02020603050405020304" pitchFamily="18" charset="0"/>
                <a:cs typeface="Times New Roman" panose="02020603050405020304" pitchFamily="18" charset="0"/>
              </a:rPr>
              <a:t>кылып, </a:t>
            </a:r>
            <a:r>
              <a:rPr lang="ky-KG" sz="3600" i="1" dirty="0">
                <a:latin typeface="Times New Roman" panose="02020603050405020304" pitchFamily="18" charset="0"/>
                <a:cs typeface="Times New Roman" panose="02020603050405020304" pitchFamily="18" charset="0"/>
              </a:rPr>
              <a:t>абаны тазалайт. </a:t>
            </a:r>
            <a:endParaRPr lang="ky-KG" sz="3600" i="1" dirty="0" smtClean="0">
              <a:latin typeface="Times New Roman" panose="02020603050405020304" pitchFamily="18" charset="0"/>
              <a:cs typeface="Times New Roman" panose="02020603050405020304" pitchFamily="18" charset="0"/>
            </a:endParaRPr>
          </a:p>
          <a:p>
            <a:r>
              <a:rPr lang="ky-KG" sz="3600" i="1" dirty="0" smtClean="0">
                <a:latin typeface="Times New Roman" panose="02020603050405020304" pitchFamily="18" charset="0"/>
                <a:cs typeface="Times New Roman" panose="02020603050405020304" pitchFamily="18" charset="0"/>
              </a:rPr>
              <a:t>Токойго таза абаны берип турган ийне жалбырактуу дарактар болуп саналат. Барыбыздын билишибизче, токойдун жана тоонун абасы ден соолукка пайдалуу. Анын себеби ийне жалбырактуу дарактардын курамында учуучу фитоциттердин болушу.  </a:t>
            </a:r>
          </a:p>
          <a:p>
            <a:r>
              <a:rPr lang="ky-KG" sz="3600" i="1" dirty="0" smtClean="0">
                <a:latin typeface="Times New Roman" panose="02020603050405020304" pitchFamily="18" charset="0"/>
                <a:cs typeface="Times New Roman" panose="02020603050405020304" pitchFamily="18" charset="0"/>
              </a:rPr>
              <a:t>Ошон үчун биздин шаарга ийне жалбырактуу бак – дарактарды отургузуу керек!</a:t>
            </a:r>
            <a:endParaRPr lang="ru-RU" sz="3600" i="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3392" y="3539716"/>
            <a:ext cx="4906563" cy="3272677"/>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07968" y="3607550"/>
            <a:ext cx="5562001" cy="3128626"/>
          </a:xfrm>
          <a:prstGeom prst="rect">
            <a:avLst/>
          </a:prstGeom>
          <a:ln>
            <a:noFill/>
          </a:ln>
          <a:effectLst>
            <a:softEdge rad="112500"/>
          </a:effectLst>
        </p:spPr>
      </p:pic>
    </p:spTree>
    <p:extLst>
      <p:ext uri="{BB962C8B-B14F-4D97-AF65-F5344CB8AC3E}">
        <p14:creationId xmlns="" xmlns:p14="http://schemas.microsoft.com/office/powerpoint/2010/main" val="2163240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5" name="Объект 4"/>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7540875" y="3455640"/>
            <a:ext cx="4406212" cy="3041627"/>
          </a:xfrm>
        </p:spPr>
      </p:pic>
      <p:pic>
        <p:nvPicPr>
          <p:cNvPr id="6" name="Рисунок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395129" y="211882"/>
            <a:ext cx="5108513" cy="3031877"/>
          </a:xfrm>
          <a:prstGeom prst="rect">
            <a:avLst/>
          </a:prstGeom>
        </p:spPr>
      </p:pic>
      <p:pic>
        <p:nvPicPr>
          <p:cNvPr id="7" name="Рисунок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790424" y="3365935"/>
            <a:ext cx="2505538" cy="3341026"/>
          </a:xfrm>
          <a:prstGeom prst="rect">
            <a:avLst/>
          </a:prstGeom>
        </p:spPr>
      </p:pic>
      <p:pic>
        <p:nvPicPr>
          <p:cNvPr id="8" name="Рисунок 7"/>
          <p:cNvPicPr>
            <a:picLocks noChangeAspect="1"/>
          </p:cNvPicPr>
          <p:nvPr/>
        </p:nvPicPr>
        <p:blipFill rotWithShape="1">
          <a:blip r:embed="rId6">
            <a:extLst>
              <a:ext uri="{28A0092B-C50C-407E-A947-70E740481C1C}">
                <a14:useLocalDpi xmlns="" xmlns:a14="http://schemas.microsoft.com/office/drawing/2010/main" val="0"/>
              </a:ext>
            </a:extLst>
          </a:blip>
          <a:srcRect l="7551" r="7548"/>
          <a:stretch/>
        </p:blipFill>
        <p:spPr>
          <a:xfrm>
            <a:off x="551384" y="201355"/>
            <a:ext cx="5155387" cy="3031877"/>
          </a:xfrm>
          <a:prstGeom prst="rect">
            <a:avLst/>
          </a:prstGeom>
        </p:spPr>
      </p:pic>
      <p:pic>
        <p:nvPicPr>
          <p:cNvPr id="9" name="Рисунок 8"/>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35360" y="3485938"/>
            <a:ext cx="4091023" cy="3068267"/>
          </a:xfrm>
          <a:prstGeom prst="rect">
            <a:avLst/>
          </a:prstGeom>
        </p:spPr>
      </p:pic>
    </p:spTree>
    <p:extLst>
      <p:ext uri="{BB962C8B-B14F-4D97-AF65-F5344CB8AC3E}">
        <p14:creationId xmlns="" xmlns:p14="http://schemas.microsoft.com/office/powerpoint/2010/main" val="2021142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130401" y="836712"/>
            <a:ext cx="5458075" cy="5184576"/>
          </a:xfrm>
          <a:solidFill>
            <a:schemeClr val="accent1">
              <a:lumMod val="60000"/>
              <a:lumOff val="40000"/>
            </a:schemeClr>
          </a:solidFill>
        </p:spPr>
        <p:txBody>
          <a:bodyPr>
            <a:normAutofit fontScale="92500"/>
          </a:bodyPr>
          <a:lstStyle/>
          <a:p>
            <a:endParaRPr lang="ky-KG" dirty="0" smtClean="0">
              <a:latin typeface="Times New Roman" panose="02020603050405020304" pitchFamily="18" charset="0"/>
              <a:cs typeface="Times New Roman" panose="02020603050405020304" pitchFamily="18" charset="0"/>
            </a:endParaRPr>
          </a:p>
          <a:p>
            <a:r>
              <a:rPr lang="ky-KG" dirty="0" smtClean="0">
                <a:latin typeface="Times New Roman" panose="02020603050405020304" pitchFamily="18" charset="0"/>
                <a:cs typeface="Times New Roman" panose="02020603050405020304" pitchFamily="18" charset="0"/>
              </a:rPr>
              <a:t>Ал </a:t>
            </a:r>
            <a:r>
              <a:rPr lang="ky-KG" dirty="0">
                <a:latin typeface="Times New Roman" panose="02020603050405020304" pitchFamily="18" charset="0"/>
                <a:cs typeface="Times New Roman" panose="02020603050405020304" pitchFamily="18" charset="0"/>
              </a:rPr>
              <a:t>эми токойлордун жоголусун алдына алуу </a:t>
            </a:r>
            <a:r>
              <a:rPr lang="ky-KG" dirty="0" smtClean="0">
                <a:latin typeface="Times New Roman" panose="02020603050405020304" pitchFamily="18" charset="0"/>
                <a:cs typeface="Times New Roman" panose="02020603050405020304" pitchFamily="18" charset="0"/>
              </a:rPr>
              <a:t>үчүн, </a:t>
            </a:r>
            <a:r>
              <a:rPr lang="ky-KG" dirty="0">
                <a:latin typeface="Times New Roman" panose="02020603050405020304" pitchFamily="18" charset="0"/>
                <a:cs typeface="Times New Roman" panose="02020603050405020304" pitchFamily="18" charset="0"/>
              </a:rPr>
              <a:t>биз, </a:t>
            </a:r>
            <a:r>
              <a:rPr lang="ky-KG" dirty="0" smtClean="0">
                <a:latin typeface="Times New Roman" panose="02020603050405020304" pitchFamily="18" charset="0"/>
                <a:cs typeface="Times New Roman" panose="02020603050405020304" pitchFamily="18" charset="0"/>
              </a:rPr>
              <a:t> макулатураны тапшыруу </a:t>
            </a:r>
            <a:r>
              <a:rPr lang="ky-KG" dirty="0">
                <a:latin typeface="Times New Roman" panose="02020603050405020304" pitchFamily="18" charset="0"/>
                <a:cs typeface="Times New Roman" panose="02020603050405020304" pitchFamily="18" charset="0"/>
              </a:rPr>
              <a:t>,кайрадан </a:t>
            </a:r>
            <a:r>
              <a:rPr lang="ky-KG" dirty="0" smtClean="0">
                <a:latin typeface="Times New Roman" panose="02020603050405020304" pitchFamily="18" charset="0"/>
                <a:cs typeface="Times New Roman" panose="02020603050405020304" pitchFamily="18" charset="0"/>
              </a:rPr>
              <a:t>аны иштетип </a:t>
            </a:r>
            <a:r>
              <a:rPr lang="ky-KG" dirty="0">
                <a:latin typeface="Times New Roman" panose="02020603050405020304" pitchFamily="18" charset="0"/>
                <a:cs typeface="Times New Roman" panose="02020603050405020304" pitchFamily="18" charset="0"/>
              </a:rPr>
              <a:t>чыгуу, экологиялык көйгөйдү чечүүгө бирден-бир рационалдуу </a:t>
            </a:r>
            <a:r>
              <a:rPr lang="ky-KG" dirty="0" smtClean="0">
                <a:latin typeface="Times New Roman" panose="02020603050405020304" pitchFamily="18" charset="0"/>
                <a:cs typeface="Times New Roman" panose="02020603050405020304" pitchFamily="18" charset="0"/>
              </a:rPr>
              <a:t>жолу экендигин таптык. 100 кг </a:t>
            </a:r>
            <a:r>
              <a:rPr lang="ky-KG" dirty="0">
                <a:latin typeface="Times New Roman" panose="02020603050405020304" pitchFamily="18" charset="0"/>
                <a:cs typeface="Times New Roman" panose="02020603050405020304" pitchFamily="18" charset="0"/>
              </a:rPr>
              <a:t>макулатура орто эсеп менен </a:t>
            </a:r>
            <a:r>
              <a:rPr lang="ky-KG" dirty="0" smtClean="0">
                <a:latin typeface="Times New Roman" panose="02020603050405020304" pitchFamily="18" charset="0"/>
                <a:cs typeface="Times New Roman" panose="02020603050405020304" pitchFamily="18" charset="0"/>
              </a:rPr>
              <a:t>1 </a:t>
            </a:r>
            <a:r>
              <a:rPr lang="ky-KG" dirty="0">
                <a:latin typeface="Times New Roman" panose="02020603050405020304" pitchFamily="18" charset="0"/>
                <a:cs typeface="Times New Roman" panose="02020603050405020304" pitchFamily="18" charset="0"/>
              </a:rPr>
              <a:t>бакты сактап калса, анда </a:t>
            </a:r>
            <a:r>
              <a:rPr lang="ky-KG" dirty="0" smtClean="0">
                <a:latin typeface="Times New Roman" panose="02020603050405020304" pitchFamily="18" charset="0"/>
                <a:cs typeface="Times New Roman" panose="02020603050405020304" pitchFamily="18" charset="0"/>
              </a:rPr>
              <a:t>биз эски дептер, кагаздарды тапшыруу менен  </a:t>
            </a:r>
            <a:r>
              <a:rPr lang="ky-KG" dirty="0">
                <a:latin typeface="Times New Roman" panose="02020603050405020304" pitchFamily="18" charset="0"/>
                <a:cs typeface="Times New Roman" panose="02020603050405020304" pitchFamily="18" charset="0"/>
              </a:rPr>
              <a:t>көптөгөн токойлорду сактап </a:t>
            </a:r>
            <a:r>
              <a:rPr lang="ky-KG" dirty="0" smtClean="0">
                <a:latin typeface="Times New Roman" panose="02020603050405020304" pitchFamily="18" charset="0"/>
                <a:cs typeface="Times New Roman" panose="02020603050405020304" pitchFamily="18" charset="0"/>
              </a:rPr>
              <a:t>калабыз. </a:t>
            </a:r>
            <a:r>
              <a:rPr lang="ky-KG" dirty="0">
                <a:latin typeface="Times New Roman" panose="02020603050405020304" pitchFamily="18" charset="0"/>
                <a:cs typeface="Times New Roman" panose="02020603050405020304" pitchFamily="18" charset="0"/>
              </a:rPr>
              <a:t>100% таштандынын </a:t>
            </a:r>
            <a:r>
              <a:rPr lang="ky-KG" dirty="0" smtClean="0">
                <a:latin typeface="Times New Roman" panose="02020603050405020304" pitchFamily="18" charset="0"/>
                <a:cs typeface="Times New Roman" panose="02020603050405020304" pitchFamily="18" charset="0"/>
              </a:rPr>
              <a:t>40%ы </a:t>
            </a:r>
            <a:r>
              <a:rPr lang="ky-KG" dirty="0">
                <a:latin typeface="Times New Roman" panose="02020603050405020304" pitchFamily="18" charset="0"/>
                <a:cs typeface="Times New Roman" panose="02020603050405020304" pitchFamily="18" charset="0"/>
              </a:rPr>
              <a:t>макулатура болуп </a:t>
            </a:r>
            <a:r>
              <a:rPr lang="ky-KG" dirty="0" smtClean="0">
                <a:latin typeface="Times New Roman" panose="02020603050405020304" pitchFamily="18" charset="0"/>
                <a:cs typeface="Times New Roman" panose="02020603050405020304" pitchFamily="18" charset="0"/>
              </a:rPr>
              <a:t>саналат. Ал эми </a:t>
            </a:r>
            <a:r>
              <a:rPr lang="ky-KG" dirty="0">
                <a:latin typeface="Times New Roman" panose="02020603050405020304" pitchFamily="18" charset="0"/>
                <a:cs typeface="Times New Roman" panose="02020603050405020304" pitchFamily="18" charset="0"/>
              </a:rPr>
              <a:t>мекемелерде, мектептерде, ар бир үйдө керексиз кагаздардын саны аябагандай эле көп. </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53326" y="188640"/>
            <a:ext cx="5616624" cy="3240360"/>
          </a:xfrm>
          <a:prstGeom prst="rect">
            <a:avLst/>
          </a:prstGeom>
        </p:spPr>
      </p:pic>
      <p:pic>
        <p:nvPicPr>
          <p:cNvPr id="6" name="Рисунок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672064" y="3655009"/>
            <a:ext cx="4668141" cy="2976981"/>
          </a:xfrm>
          <a:prstGeom prst="rect">
            <a:avLst/>
          </a:prstGeom>
        </p:spPr>
      </p:pic>
    </p:spTree>
    <p:extLst>
      <p:ext uri="{BB962C8B-B14F-4D97-AF65-F5344CB8AC3E}">
        <p14:creationId xmlns="" xmlns:p14="http://schemas.microsoft.com/office/powerpoint/2010/main" val="690458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7726904" y="671513"/>
            <a:ext cx="4169818" cy="5590118"/>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txBody>
          <a:bodyPr>
            <a:normAutofit/>
          </a:bodyPr>
          <a:lstStyle/>
          <a:p>
            <a:endParaRPr lang="ky-KG" sz="2000" i="1" dirty="0" smtClean="0">
              <a:latin typeface="Times New Roman" panose="02020603050405020304" pitchFamily="18" charset="0"/>
              <a:cs typeface="Times New Roman" panose="02020603050405020304" pitchFamily="18" charset="0"/>
            </a:endParaRPr>
          </a:p>
          <a:p>
            <a:r>
              <a:rPr lang="ky-KG" sz="2000" i="1" dirty="0" smtClean="0">
                <a:latin typeface="Times New Roman" panose="02020603050405020304" pitchFamily="18" charset="0"/>
                <a:cs typeface="Times New Roman" panose="02020603050405020304" pitchFamily="18" charset="0"/>
              </a:rPr>
              <a:t>1 га аянт токойдо орто эсеп менен 600 гө жакын бак – дарак бар. Ар бир дарак жылына орто эсеп менен 120 кг кычкылтек бөлүп чыгарса, 1 га аянт токой жылына 72 т кычкылтек бөлүп чыгарат. Эгерде бир дарак 3 адамды кычкылтек менен камсыз кыла алса, 600 дарак 1800 адамды кычкылтек менен камсыз кыла алат. </a:t>
            </a:r>
            <a:endParaRPr lang="ru-RU" sz="2000"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6304" y="1218771"/>
            <a:ext cx="7055322" cy="442045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0" y="214290"/>
            <a:ext cx="7643866" cy="646331"/>
          </a:xfrm>
          <a:prstGeom prst="rect">
            <a:avLst/>
          </a:prstGeom>
        </p:spPr>
        <p:txBody>
          <a:bodyPr wrap="square">
            <a:spAutoFit/>
          </a:bodyPr>
          <a:lstStyle/>
          <a:p>
            <a:pPr algn="ctr"/>
            <a:r>
              <a:rPr lang="ky-KG" sz="3600" b="1" dirty="0" smtClean="0">
                <a:solidFill>
                  <a:schemeClr val="accent1">
                    <a:lumMod val="50000"/>
                  </a:schemeClr>
                </a:solidFill>
              </a:rPr>
              <a:t>Биздин жеке эсептөөлөрүбүз:</a:t>
            </a:r>
            <a:endParaRPr lang="ru-RU" sz="3600" b="1" dirty="0">
              <a:solidFill>
                <a:schemeClr val="accent1">
                  <a:lumMod val="50000"/>
                </a:schemeClr>
              </a:solidFill>
            </a:endParaRPr>
          </a:p>
        </p:txBody>
      </p:sp>
    </p:spTree>
    <p:extLst>
      <p:ext uri="{BB962C8B-B14F-4D97-AF65-F5344CB8AC3E}">
        <p14:creationId xmlns="" xmlns:p14="http://schemas.microsoft.com/office/powerpoint/2010/main" val="1506451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1023938" y="271463"/>
            <a:ext cx="9934575" cy="2543175"/>
          </a:xfr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path path="circle">
              <a:fillToRect l="100000" b="100000"/>
            </a:path>
            <a:tileRect t="-100000" r="-100000"/>
          </a:gradFill>
          <a:effectLst>
            <a:glow rad="228600">
              <a:schemeClr val="accent6">
                <a:satMod val="175000"/>
                <a:alpha val="40000"/>
              </a:schemeClr>
            </a:glow>
          </a:effectLst>
        </p:spPr>
        <p:txBody>
          <a:bodyPr>
            <a:normAutofit/>
          </a:bodyPr>
          <a:lstStyle/>
          <a:p>
            <a:r>
              <a:rPr lang="ky-KG" dirty="0" smtClean="0">
                <a:latin typeface="Times New Roman" panose="02020603050405020304" pitchFamily="18" charset="0"/>
                <a:cs typeface="Times New Roman" panose="02020603050405020304" pitchFamily="18" charset="0"/>
              </a:rPr>
              <a:t>Акыркы маалыматтар боюнча, Бишкек калаабызда  995300 адам катталган. Калкты кычкылтек менен камсыз кылуу үчүн канча га токой керектелет? </a:t>
            </a:r>
          </a:p>
          <a:p>
            <a:r>
              <a:rPr lang="ky-KG" dirty="0" smtClean="0">
                <a:latin typeface="Times New Roman" panose="02020603050405020304" pitchFamily="18" charset="0"/>
                <a:cs typeface="Times New Roman" panose="02020603050405020304" pitchFamily="18" charset="0"/>
              </a:rPr>
              <a:t>Бизге 1 га – 1800 адамга туура келсе, жалпы калктын санына(995300) 553 га аянт токой керектелет . Башкача айтканда шаарда 331800 бак – дарак бар болушу керек.    </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24990" y="2814638"/>
            <a:ext cx="8932469" cy="3871913"/>
          </a:xfrm>
          <a:prstGeom prst="ellipse">
            <a:avLst/>
          </a:prstGeom>
          <a:ln>
            <a:noFill/>
          </a:ln>
          <a:effectLst>
            <a:softEdge rad="112500"/>
          </a:effectLst>
        </p:spPr>
      </p:pic>
    </p:spTree>
    <p:extLst>
      <p:ext uri="{BB962C8B-B14F-4D97-AF65-F5344CB8AC3E}">
        <p14:creationId xmlns="" xmlns:p14="http://schemas.microsoft.com/office/powerpoint/2010/main" val="135631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1127448" y="803423"/>
            <a:ext cx="9658813" cy="2625577"/>
          </a:xfrm>
          <a:solidFill>
            <a:schemeClr val="accent1">
              <a:lumMod val="60000"/>
              <a:lumOff val="40000"/>
            </a:schemeClr>
          </a:solidFill>
          <a:ln>
            <a:solidFill>
              <a:schemeClr val="accent1">
                <a:lumMod val="50000"/>
              </a:schemeClr>
            </a:solidFill>
          </a:ln>
          <a:effectLst>
            <a:glow rad="228600">
              <a:schemeClr val="accent6">
                <a:satMod val="175000"/>
                <a:alpha val="40000"/>
              </a:schemeClr>
            </a:glow>
          </a:effectLst>
        </p:spPr>
        <p:txBody>
          <a:bodyPr>
            <a:normAutofit/>
          </a:bodyPr>
          <a:lstStyle/>
          <a:p>
            <a:endParaRPr lang="ky-KG" sz="2000" i="1" dirty="0" smtClean="0">
              <a:latin typeface="Times New Roman" panose="02020603050405020304" pitchFamily="18" charset="0"/>
              <a:cs typeface="Times New Roman" panose="02020603050405020304" pitchFamily="18" charset="0"/>
            </a:endParaRPr>
          </a:p>
          <a:p>
            <a:r>
              <a:rPr lang="ky-KG" sz="2000" i="1" dirty="0" smtClean="0">
                <a:latin typeface="Times New Roman" panose="02020603050405020304" pitchFamily="18" charset="0"/>
                <a:cs typeface="Times New Roman" panose="02020603050405020304" pitchFamily="18" charset="0"/>
              </a:rPr>
              <a:t>Биздин </a:t>
            </a:r>
            <a:r>
              <a:rPr lang="ky-KG" sz="2000" i="1" dirty="0">
                <a:latin typeface="Times New Roman" panose="02020603050405020304" pitchFamily="18" charset="0"/>
                <a:cs typeface="Times New Roman" panose="02020603050405020304" pitchFamily="18" charset="0"/>
              </a:rPr>
              <a:t>мектептен ар бир чейрек сайын орто эсеп менен </a:t>
            </a:r>
            <a:r>
              <a:rPr lang="ky-KG" sz="2000" i="1" dirty="0" smtClean="0">
                <a:latin typeface="Times New Roman" panose="02020603050405020304" pitchFamily="18" charset="0"/>
                <a:cs typeface="Times New Roman" panose="02020603050405020304" pitchFamily="18" charset="0"/>
              </a:rPr>
              <a:t>300 кг </a:t>
            </a:r>
            <a:r>
              <a:rPr lang="ky-KG" sz="2000" i="1" dirty="0">
                <a:latin typeface="Times New Roman" panose="02020603050405020304" pitchFamily="18" charset="0"/>
                <a:cs typeface="Times New Roman" panose="02020603050405020304" pitchFamily="18" charset="0"/>
              </a:rPr>
              <a:t>макулатура </a:t>
            </a:r>
            <a:r>
              <a:rPr lang="ky-KG" sz="2000" i="1" dirty="0" smtClean="0">
                <a:latin typeface="Times New Roman" panose="02020603050405020304" pitchFamily="18" charset="0"/>
                <a:cs typeface="Times New Roman" panose="02020603050405020304" pitchFamily="18" charset="0"/>
              </a:rPr>
              <a:t>чыгат, </a:t>
            </a:r>
            <a:r>
              <a:rPr lang="ky-KG" sz="2000" i="1" dirty="0">
                <a:latin typeface="Times New Roman" panose="02020603050405020304" pitchFamily="18" charset="0"/>
                <a:cs typeface="Times New Roman" panose="02020603050405020304" pitchFamily="18" charset="0"/>
              </a:rPr>
              <a:t>жылына </a:t>
            </a:r>
            <a:r>
              <a:rPr lang="ky-KG" sz="2000" i="1" dirty="0" smtClean="0">
                <a:latin typeface="Times New Roman" panose="02020603050405020304" pitchFamily="18" charset="0"/>
                <a:cs typeface="Times New Roman" panose="02020603050405020304" pitchFamily="18" charset="0"/>
              </a:rPr>
              <a:t>1200 кг макулатура чыгат. Эгерде 100 кг макулатура 1 бак болсо,натыйжада биз макулатура өткөзүү менен  1200/100=12 </a:t>
            </a:r>
            <a:r>
              <a:rPr lang="ky-KG" sz="2000" i="1" dirty="0">
                <a:latin typeface="Times New Roman" panose="02020603050405020304" pitchFamily="18" charset="0"/>
                <a:cs typeface="Times New Roman" panose="02020603050405020304" pitchFamily="18" charset="0"/>
              </a:rPr>
              <a:t>бакты сактап </a:t>
            </a:r>
            <a:r>
              <a:rPr lang="ky-KG" sz="2000" i="1" dirty="0" smtClean="0">
                <a:latin typeface="Times New Roman" panose="02020603050405020304" pitchFamily="18" charset="0"/>
                <a:cs typeface="Times New Roman" panose="02020603050405020304" pitchFamily="18" charset="0"/>
              </a:rPr>
              <a:t>калабыз. </a:t>
            </a:r>
            <a:r>
              <a:rPr lang="ky-KG" sz="2000" i="1" dirty="0">
                <a:latin typeface="Times New Roman" panose="02020603050405020304" pitchFamily="18" charset="0"/>
                <a:cs typeface="Times New Roman" panose="02020603050405020304" pitchFamily="18" charset="0"/>
              </a:rPr>
              <a:t>Негизи таштандынын 40% </a:t>
            </a:r>
            <a:r>
              <a:rPr lang="ky-KG" sz="2000" i="1" dirty="0" smtClean="0">
                <a:latin typeface="Times New Roman" panose="02020603050405020304" pitchFamily="18" charset="0"/>
                <a:cs typeface="Times New Roman" panose="02020603050405020304" pitchFamily="18" charset="0"/>
              </a:rPr>
              <a:t>ын </a:t>
            </a:r>
            <a:r>
              <a:rPr lang="ky-KG" sz="2000" i="1" dirty="0">
                <a:latin typeface="Times New Roman" panose="02020603050405020304" pitchFamily="18" charset="0"/>
                <a:cs typeface="Times New Roman" panose="02020603050405020304" pitchFamily="18" charset="0"/>
              </a:rPr>
              <a:t>кагаз, картон, </a:t>
            </a:r>
            <a:r>
              <a:rPr lang="ky-KG" sz="2000" i="1" dirty="0" smtClean="0">
                <a:latin typeface="Times New Roman" panose="02020603050405020304" pitchFamily="18" charset="0"/>
                <a:cs typeface="Times New Roman" panose="02020603050405020304" pitchFamily="18" charset="0"/>
              </a:rPr>
              <a:t>коробкалары </a:t>
            </a:r>
            <a:r>
              <a:rPr lang="ky-KG" sz="2000" i="1" dirty="0">
                <a:latin typeface="Times New Roman" panose="02020603050405020304" pitchFamily="18" charset="0"/>
                <a:cs typeface="Times New Roman" panose="02020603050405020304" pitchFamily="18" charset="0"/>
              </a:rPr>
              <a:t>түзөт.  Бишкек шаарынын бардык 150 мектеби </a:t>
            </a:r>
            <a:r>
              <a:rPr lang="ky-KG" sz="2000" i="1" dirty="0" smtClean="0">
                <a:latin typeface="Times New Roman" panose="02020603050405020304" pitchFamily="18" charset="0"/>
                <a:cs typeface="Times New Roman" panose="02020603050405020304" pitchFamily="18" charset="0"/>
              </a:rPr>
              <a:t>биздей болуп макулатура тапшырса, 1 окуу жылдын ичинде  150*12=1800  </a:t>
            </a:r>
            <a:r>
              <a:rPr lang="ky-KG" sz="2000" i="1" dirty="0">
                <a:latin typeface="Times New Roman" panose="02020603050405020304" pitchFamily="18" charset="0"/>
                <a:cs typeface="Times New Roman" panose="02020603050405020304" pitchFamily="18" charset="0"/>
              </a:rPr>
              <a:t>бак – </a:t>
            </a:r>
            <a:r>
              <a:rPr lang="ky-KG" sz="2000" i="1" dirty="0" smtClean="0">
                <a:latin typeface="Times New Roman" panose="02020603050405020304" pitchFamily="18" charset="0"/>
                <a:cs typeface="Times New Roman" panose="02020603050405020304" pitchFamily="18" charset="0"/>
              </a:rPr>
              <a:t>дарактарды кыйуудан сактап калабыз.  </a:t>
            </a:r>
          </a:p>
        </p:txBody>
      </p:sp>
      <p:sp>
        <p:nvSpPr>
          <p:cNvPr id="5" name="Заголовок 1"/>
          <p:cNvSpPr>
            <a:spLocks noGrp="1"/>
          </p:cNvSpPr>
          <p:nvPr>
            <p:ph type="title"/>
          </p:nvPr>
        </p:nvSpPr>
        <p:spPr>
          <a:xfrm>
            <a:off x="2675619" y="3933056"/>
            <a:ext cx="6562469" cy="2010449"/>
          </a:xfrm>
          <a:solidFill>
            <a:schemeClr val="accent1">
              <a:lumMod val="60000"/>
              <a:lumOff val="40000"/>
            </a:schemeClr>
          </a:solidFill>
          <a:ln>
            <a:solidFill>
              <a:schemeClr val="accent2">
                <a:lumMod val="50000"/>
              </a:schemeClr>
            </a:solidFill>
          </a:ln>
          <a:effectLst>
            <a:glow rad="228600">
              <a:schemeClr val="accent6">
                <a:satMod val="175000"/>
                <a:alpha val="40000"/>
              </a:schemeClr>
            </a:glow>
          </a:effectLst>
        </p:spPr>
        <p:txBody>
          <a:bodyPr>
            <a:normAutofit/>
          </a:bodyPr>
          <a:lstStyle/>
          <a:p>
            <a:r>
              <a:rPr lang="ru-RU" sz="2000" i="1" dirty="0" smtClean="0">
                <a:latin typeface="Times New Roman" panose="02020603050405020304" pitchFamily="18" charset="0"/>
                <a:cs typeface="Times New Roman" panose="02020603050405020304" pitchFamily="18" charset="0"/>
              </a:rPr>
              <a:t>1  Га </a:t>
            </a:r>
            <a:r>
              <a:rPr lang="ru-RU" sz="2000" i="1" dirty="0" err="1" smtClean="0">
                <a:latin typeface="Times New Roman" panose="02020603050405020304" pitchFamily="18" charset="0"/>
                <a:cs typeface="Times New Roman" panose="02020603050405020304" pitchFamily="18" charset="0"/>
              </a:rPr>
              <a:t>токой</a:t>
            </a:r>
            <a:r>
              <a:rPr lang="ru-RU" sz="2000" i="1" dirty="0" smtClean="0">
                <a:latin typeface="Times New Roman" panose="02020603050405020304" pitchFamily="18" charset="0"/>
                <a:cs typeface="Times New Roman" panose="02020603050405020304" pitchFamily="18" charset="0"/>
              </a:rPr>
              <a:t> </a:t>
            </a:r>
            <a:r>
              <a:rPr lang="ru-RU" sz="2000" i="1" dirty="0" err="1" smtClean="0">
                <a:latin typeface="Times New Roman" panose="02020603050405020304" pitchFamily="18" charset="0"/>
                <a:cs typeface="Times New Roman" panose="02020603050405020304" pitchFamily="18" charset="0"/>
              </a:rPr>
              <a:t>жылына</a:t>
            </a:r>
            <a:r>
              <a:rPr lang="ru-RU" sz="2000" i="1" dirty="0" smtClean="0">
                <a:latin typeface="Times New Roman" panose="02020603050405020304" pitchFamily="18" charset="0"/>
                <a:cs typeface="Times New Roman" panose="02020603050405020304" pitchFamily="18" charset="0"/>
              </a:rPr>
              <a:t> </a:t>
            </a:r>
            <a:r>
              <a:rPr lang="ky-KG" sz="2000" i="1" dirty="0" smtClean="0">
                <a:latin typeface="Times New Roman" panose="02020603050405020304" pitchFamily="18" charset="0"/>
                <a:cs typeface="Times New Roman" panose="02020603050405020304" pitchFamily="18" charset="0"/>
              </a:rPr>
              <a:t> 72 тонна кычкылтек бөлүп чыгарат. Тилекке каршы жылына 12 млн. га токой кыйылууга дуушар болот. Натыйжада жылына 72*12млн.= 864000000 кычкылтек бөлүнбөй, 12 млн эсе кыскарып жатат.</a:t>
            </a:r>
            <a:endParaRPr lang="ru-RU"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55838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1026" name="Picture 2" descr="C:\Users\admin-ps\Desktop\IMG_20200221_124032.jpg"/>
          <p:cNvPicPr>
            <a:picLocks noChangeAspect="1" noChangeArrowheads="1"/>
          </p:cNvPicPr>
          <p:nvPr/>
        </p:nvPicPr>
        <p:blipFill>
          <a:blip r:embed="rId3"/>
          <a:srcRect/>
          <a:stretch>
            <a:fillRect/>
          </a:stretch>
        </p:blipFill>
        <p:spPr bwMode="auto">
          <a:xfrm>
            <a:off x="6310314" y="2214554"/>
            <a:ext cx="5572164" cy="4179123"/>
          </a:xfrm>
          <a:prstGeom prst="rect">
            <a:avLst/>
          </a:prstGeom>
          <a:ln>
            <a:noFill/>
          </a:ln>
          <a:effectLst>
            <a:outerShdw blurRad="292100" dist="139700" dir="2700000" algn="tl" rotWithShape="0">
              <a:srgbClr val="333333">
                <a:alpha val="65000"/>
              </a:srgbClr>
            </a:outerShdw>
          </a:effectLst>
        </p:spPr>
      </p:pic>
      <p:pic>
        <p:nvPicPr>
          <p:cNvPr id="5" name="Рисунок 4" descr="IMG-20200224-WA0005.jpg"/>
          <p:cNvPicPr>
            <a:picLocks noChangeAspect="1"/>
          </p:cNvPicPr>
          <p:nvPr/>
        </p:nvPicPr>
        <p:blipFill>
          <a:blip r:embed="rId4"/>
          <a:stretch>
            <a:fillRect/>
          </a:stretch>
        </p:blipFill>
        <p:spPr>
          <a:xfrm>
            <a:off x="309522" y="2214554"/>
            <a:ext cx="5429287" cy="4214842"/>
          </a:xfrm>
          <a:prstGeom prst="rect">
            <a:avLst/>
          </a:prstGeom>
          <a:ln>
            <a:noFill/>
          </a:ln>
          <a:effectLst>
            <a:outerShdw blurRad="292100" dist="139700" dir="2700000" algn="tl" rotWithShape="0">
              <a:srgbClr val="333333">
                <a:alpha val="65000"/>
              </a:srgbClr>
            </a:outerShdw>
          </a:effectLst>
        </p:spPr>
      </p:pic>
      <p:sp>
        <p:nvSpPr>
          <p:cNvPr id="6" name="Заголовок 5"/>
          <p:cNvSpPr>
            <a:spLocks noGrp="1"/>
          </p:cNvSpPr>
          <p:nvPr>
            <p:ph type="title"/>
          </p:nvPr>
        </p:nvSpPr>
        <p:spPr>
          <a:xfrm>
            <a:off x="309522" y="142852"/>
            <a:ext cx="11572956" cy="1714512"/>
          </a:xfrm>
          <a:solidFill>
            <a:srgbClr val="92D050"/>
          </a:solidFill>
        </p:spPr>
        <p:txBody>
          <a:bodyPr>
            <a:normAutofit fontScale="90000"/>
          </a:bodyPr>
          <a:lstStyle/>
          <a:p>
            <a:r>
              <a:rPr lang="ky-KG" b="1" i="1" dirty="0" smtClean="0">
                <a:latin typeface="Times New Roman" pitchFamily="18" charset="0"/>
                <a:cs typeface="Times New Roman" pitchFamily="18" charset="0"/>
              </a:rPr>
              <a:t>Биз мектепке макулатура жана пластик таштоочуу урналарды жасап, кабинеттерге койдук:</a:t>
            </a:r>
            <a:endParaRPr lang="ru-RU" b="1" i="1"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809588" y="-214338"/>
            <a:ext cx="9601196" cy="1303867"/>
          </a:xfrm>
        </p:spPr>
        <p:txBody>
          <a:bodyPr>
            <a:normAutofit/>
          </a:bodyPr>
          <a:lstStyle/>
          <a:p>
            <a:r>
              <a:rPr lang="ru-RU" sz="4800" b="1" dirty="0" smtClean="0">
                <a:latin typeface="Times New Roman" pitchFamily="18" charset="0"/>
                <a:cs typeface="Times New Roman" pitchFamily="18" charset="0"/>
              </a:rPr>
              <a:t>План:</a:t>
            </a:r>
            <a:endParaRPr lang="ru-RU" sz="4800" b="1" dirty="0">
              <a:latin typeface="Times New Roman" pitchFamily="18" charset="0"/>
              <a:cs typeface="Times New Roman" pitchFamily="18" charset="0"/>
            </a:endParaRPr>
          </a:p>
        </p:txBody>
      </p:sp>
      <p:sp>
        <p:nvSpPr>
          <p:cNvPr id="5" name="Прямоугольник 4"/>
          <p:cNvSpPr/>
          <p:nvPr/>
        </p:nvSpPr>
        <p:spPr>
          <a:xfrm>
            <a:off x="309522" y="1214422"/>
            <a:ext cx="11072890" cy="52864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Скругленный прямоугольник 5"/>
          <p:cNvSpPr/>
          <p:nvPr/>
        </p:nvSpPr>
        <p:spPr>
          <a:xfrm>
            <a:off x="4167174" y="214290"/>
            <a:ext cx="2714644" cy="9286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tx1"/>
                </a:solidFill>
                <a:latin typeface="Times New Roman" pitchFamily="18" charset="0"/>
                <a:cs typeface="Times New Roman" pitchFamily="18" charset="0"/>
              </a:rPr>
              <a:t>План:</a:t>
            </a:r>
            <a:endParaRPr lang="ru-RU" sz="4400" dirty="0">
              <a:solidFill>
                <a:schemeClr val="tx1"/>
              </a:solidFill>
            </a:endParaRPr>
          </a:p>
        </p:txBody>
      </p:sp>
      <p:sp>
        <p:nvSpPr>
          <p:cNvPr id="3" name="Содержимое 2"/>
          <p:cNvSpPr>
            <a:spLocks noGrp="1"/>
          </p:cNvSpPr>
          <p:nvPr>
            <p:ph idx="1"/>
          </p:nvPr>
        </p:nvSpPr>
        <p:spPr>
          <a:xfrm>
            <a:off x="452398" y="1214422"/>
            <a:ext cx="10858576" cy="5286412"/>
          </a:xfrm>
        </p:spPr>
        <p:txBody>
          <a:bodyPr>
            <a:noAutofit/>
          </a:bodyPr>
          <a:lstStyle/>
          <a:p>
            <a:r>
              <a:rPr lang="ru-RU" dirty="0" err="1" smtClean="0">
                <a:latin typeface="Times New Roman" panose="02020603050405020304" pitchFamily="18" charset="0"/>
                <a:cs typeface="Times New Roman" panose="02020603050405020304" pitchFamily="18" charset="0"/>
              </a:rPr>
              <a:t>Долбоордун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актуалдуулугу</a:t>
            </a:r>
            <a:r>
              <a:rPr lang="ru-RU" dirty="0" smtClean="0">
                <a:latin typeface="Times New Roman" panose="02020603050405020304" pitchFamily="18" charset="0"/>
                <a:cs typeface="Times New Roman" panose="02020603050405020304" pitchFamily="18" charset="0"/>
              </a:rPr>
              <a:t>;  </a:t>
            </a:r>
          </a:p>
          <a:p>
            <a:r>
              <a:rPr lang="ru-RU" dirty="0" smtClean="0">
                <a:latin typeface="Times New Roman" panose="02020603050405020304" pitchFamily="18" charset="0"/>
                <a:cs typeface="Times New Roman" panose="02020603050405020304" pitchFamily="18" charset="0"/>
              </a:rPr>
              <a:t>к</a:t>
            </a:r>
            <a:r>
              <a:rPr lang="ky-KG" dirty="0" smtClean="0">
                <a:latin typeface="Times New Roman" panose="02020603050405020304" pitchFamily="18" charset="0"/>
                <a:cs typeface="Times New Roman" panose="02020603050405020304" pitchFamily="18" charset="0"/>
              </a:rPr>
              <a:t>өйгөйү жана максаты;</a:t>
            </a:r>
          </a:p>
          <a:p>
            <a:r>
              <a:rPr lang="ky-KG" dirty="0" smtClean="0">
                <a:latin typeface="Times New Roman" panose="02020603050405020304" pitchFamily="18" charset="0"/>
                <a:cs typeface="Times New Roman" panose="02020603050405020304" pitchFamily="18" charset="0"/>
              </a:rPr>
              <a:t>милдеттери;</a:t>
            </a:r>
          </a:p>
          <a:p>
            <a:r>
              <a:rPr lang="ky-KG" dirty="0" smtClean="0">
                <a:latin typeface="Times New Roman" panose="02020603050405020304" pitchFamily="18" charset="0"/>
                <a:cs typeface="Times New Roman" panose="02020603050405020304" pitchFamily="18" charset="0"/>
              </a:rPr>
              <a:t>жаңычылдык;</a:t>
            </a:r>
          </a:p>
          <a:p>
            <a:r>
              <a:rPr lang="ky-KG" dirty="0" smtClean="0">
                <a:latin typeface="Times New Roman" panose="02020603050405020304" pitchFamily="18" charset="0"/>
                <a:cs typeface="Times New Roman" panose="02020603050405020304" pitchFamily="18" charset="0"/>
              </a:rPr>
              <a:t>киришүү;</a:t>
            </a:r>
          </a:p>
          <a:p>
            <a:r>
              <a:rPr lang="ru-RU" dirty="0" err="1" smtClean="0">
                <a:latin typeface="Times New Roman" panose="02020603050405020304" pitchFamily="18" charset="0"/>
                <a:cs typeface="Times New Roman" panose="02020603050405020304" pitchFamily="18" charset="0"/>
              </a:rPr>
              <a:t>экологиялык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көйгөйлөр жана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анын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азыркы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учурдагы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абалы</a:t>
            </a:r>
            <a:r>
              <a:rPr lang="ru-RU" dirty="0" smtClean="0">
                <a:latin typeface="Times New Roman" panose="02020603050405020304" pitchFamily="18" charset="0"/>
                <a:cs typeface="Times New Roman" panose="02020603050405020304" pitchFamily="18" charset="0"/>
              </a:rPr>
              <a:t>;</a:t>
            </a:r>
          </a:p>
          <a:p>
            <a:r>
              <a:rPr lang="ky-KG" dirty="0" smtClean="0">
                <a:latin typeface="Times New Roman" panose="02020603050405020304" pitchFamily="18" charset="0"/>
                <a:cs typeface="Times New Roman" panose="02020603050405020304" pitchFamily="18" charset="0"/>
              </a:rPr>
              <a:t>жаш өспүрүмдөргө арналган маселелер; </a:t>
            </a:r>
            <a:endParaRPr lang="ru-RU" dirty="0" smtClean="0">
              <a:latin typeface="Times New Roman" panose="02020603050405020304" pitchFamily="18" charset="0"/>
              <a:cs typeface="Times New Roman" panose="02020603050405020304" pitchFamily="18" charset="0"/>
            </a:endParaRPr>
          </a:p>
          <a:p>
            <a:r>
              <a:rPr lang="ky-KG" dirty="0" smtClean="0">
                <a:latin typeface="Times New Roman" panose="02020603050405020304" pitchFamily="18" charset="0"/>
                <a:cs typeface="Times New Roman" panose="02020603050405020304" pitchFamily="18" charset="0"/>
              </a:rPr>
              <a:t>бак-дарактардын жабыркашы жөнүндө маалымат;</a:t>
            </a:r>
          </a:p>
          <a:p>
            <a:r>
              <a:rPr lang="ky-KG" dirty="0" smtClean="0">
                <a:latin typeface="Times New Roman" panose="02020603050405020304" pitchFamily="18" charset="0"/>
                <a:cs typeface="Times New Roman" panose="02020603050405020304" pitchFamily="18" charset="0"/>
              </a:rPr>
              <a:t>пластиктен канаттуулардын өлүшү;</a:t>
            </a:r>
          </a:p>
          <a:p>
            <a:r>
              <a:rPr lang="ky-KG" dirty="0" smtClean="0">
                <a:latin typeface="Times New Roman" panose="02020603050405020304" pitchFamily="18" charset="0"/>
                <a:cs typeface="Times New Roman" panose="02020603050405020304" pitchFamily="18" charset="0"/>
              </a:rPr>
              <a:t>көйгөйлөрдүн чечүү жолдору;</a:t>
            </a:r>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595406" y="285728"/>
            <a:ext cx="8818224" cy="119675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ky-KG" sz="4000" b="1" i="1" spc="50" dirty="0" smtClean="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t/>
            </a:r>
            <a:br>
              <a:rPr lang="ky-KG" sz="4000" b="1" i="1" spc="50" dirty="0" smtClean="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br>
            <a:r>
              <a:rPr lang="ky-KG" sz="3100" b="1" i="1" spc="50" dirty="0" smtClean="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t>Чогулган макулатураны жана пластикти ОсОО “Агропром Холдинг” компаниясына </a:t>
            </a:r>
            <a:r>
              <a:rPr lang="ky-KG" sz="3100" b="1" i="1" spc="50" dirty="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t>өткөрдүк.</a:t>
            </a:r>
            <a:r>
              <a:rPr lang="ru-RU" sz="3100" b="1" i="1" spc="50" dirty="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t/>
            </a:r>
            <a:br>
              <a:rPr lang="ru-RU" sz="3100" b="1" i="1" spc="50" dirty="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rPr>
            </a:br>
            <a:endParaRPr lang="ru-RU" sz="3100" b="1" i="1" spc="50" dirty="0">
              <a:ln w="9525" cmpd="sng">
                <a:solidFill>
                  <a:schemeClr val="accent1">
                    <a:lumMod val="50000"/>
                  </a:schemeClr>
                </a:solidFill>
                <a:prstDash val="solid"/>
              </a:ln>
              <a:solidFill>
                <a:schemeClr val="accent1">
                  <a:lumMod val="75000"/>
                </a:scheme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178902" y="2967335"/>
            <a:ext cx="946093" cy="923330"/>
          </a:xfrm>
          <a:prstGeom prst="rect">
            <a:avLst/>
          </a:prstGeom>
          <a:noFill/>
        </p:spPr>
        <p:txBody>
          <a:bodyPr wrap="none" lIns="91440" tIns="45720" rIns="91440" bIns="45720">
            <a:spAutoFit/>
          </a:bodyPr>
          <a:lstStyle/>
          <a:p>
            <a:pPr algn="ctr"/>
            <a:r>
              <a:rPr lang="ru-RU" sz="5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сь</a:t>
            </a:r>
            <a:r>
              <a:rPr lang="ru-RU"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026" name="Picture 2" descr="C:\Users\Гость\Desktop\IMG_3869.JPG"/>
          <p:cNvPicPr>
            <a:picLocks noChangeAspect="1" noChangeArrowheads="1"/>
          </p:cNvPicPr>
          <p:nvPr/>
        </p:nvPicPr>
        <p:blipFill>
          <a:blip r:embed="rId3"/>
          <a:srcRect/>
          <a:stretch>
            <a:fillRect/>
          </a:stretch>
        </p:blipFill>
        <p:spPr bwMode="auto">
          <a:xfrm>
            <a:off x="21392" y="1978705"/>
            <a:ext cx="5008279" cy="37562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7" name="Picture 3" descr="C:\Users\Гость\Desktop\IMG_3876.JPG"/>
          <p:cNvPicPr>
            <a:picLocks noChangeAspect="1" noChangeArrowheads="1"/>
          </p:cNvPicPr>
          <p:nvPr/>
        </p:nvPicPr>
        <p:blipFill>
          <a:blip r:embed="rId4"/>
          <a:srcRect/>
          <a:stretch>
            <a:fillRect/>
          </a:stretch>
        </p:blipFill>
        <p:spPr bwMode="auto">
          <a:xfrm>
            <a:off x="4223792" y="2093154"/>
            <a:ext cx="4703086" cy="3527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9" name="Picture 5" descr="C:\Users\Гость\Desktop\IMG_3872.JPG"/>
          <p:cNvPicPr>
            <a:picLocks noChangeAspect="1" noChangeArrowheads="1"/>
          </p:cNvPicPr>
          <p:nvPr/>
        </p:nvPicPr>
        <p:blipFill>
          <a:blip r:embed="rId5"/>
          <a:srcRect/>
          <a:stretch>
            <a:fillRect/>
          </a:stretch>
        </p:blipFill>
        <p:spPr bwMode="auto">
          <a:xfrm flipH="1">
            <a:off x="7680176" y="1948910"/>
            <a:ext cx="4871326" cy="36534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4038157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4810116" y="214290"/>
            <a:ext cx="7143800" cy="2286016"/>
          </a:xfrm>
          <a:solidFill>
            <a:srgbClr val="92D050"/>
          </a:solidFill>
        </p:spPr>
        <p:txBody>
          <a:bodyPr>
            <a:normAutofit/>
          </a:bodyPr>
          <a:lstStyle/>
          <a:p>
            <a:r>
              <a:rPr lang="ky-KG" sz="2000" i="1" dirty="0" smtClean="0">
                <a:latin typeface="Times New Roman" pitchFamily="18" charset="0"/>
                <a:cs typeface="Times New Roman" pitchFamily="18" charset="0"/>
              </a:rPr>
              <a:t>Тапшырылган макулатура жана пластиктин акчасына күнөсканадан көчөт сатып алдык. Азырынча мектеп оранжереясына отургуздук. Жаз келип, күн жылыганда мектеп айланасына көчүрөбүз. Долбоорубуздун алкагында бүтүрүүчү класстар мектеп айланасына, чогултулган макулатуранын жана пластиктин акчасына  көчөттөрдү отургузушат.</a:t>
            </a:r>
            <a:endParaRPr lang="ru-RU" sz="2000" i="1" dirty="0">
              <a:latin typeface="Times New Roman" pitchFamily="18" charset="0"/>
              <a:cs typeface="Times New Roman" pitchFamily="18" charset="0"/>
            </a:endParaRPr>
          </a:p>
        </p:txBody>
      </p:sp>
      <p:pic>
        <p:nvPicPr>
          <p:cNvPr id="1026" name="Picture 2" descr="C:\Users\admin-ps\Desktop\IMG_20200202_105814_847.jpg"/>
          <p:cNvPicPr>
            <a:picLocks noChangeAspect="1" noChangeArrowheads="1"/>
          </p:cNvPicPr>
          <p:nvPr/>
        </p:nvPicPr>
        <p:blipFill>
          <a:blip r:embed="rId3"/>
          <a:srcRect/>
          <a:stretch>
            <a:fillRect/>
          </a:stretch>
        </p:blipFill>
        <p:spPr bwMode="auto">
          <a:xfrm>
            <a:off x="5667372" y="2571744"/>
            <a:ext cx="5429288" cy="4071966"/>
          </a:xfrm>
          <a:prstGeom prst="rect">
            <a:avLst/>
          </a:prstGeom>
          <a:ln>
            <a:noFill/>
          </a:ln>
          <a:effectLst>
            <a:softEdge rad="112500"/>
          </a:effectLst>
        </p:spPr>
      </p:pic>
      <p:pic>
        <p:nvPicPr>
          <p:cNvPr id="1027" name="Picture 3" descr="C:\Users\admin-ps\Desktop\IMG_20200202_105816_929.jpg"/>
          <p:cNvPicPr>
            <a:picLocks noChangeAspect="1" noChangeArrowheads="1"/>
          </p:cNvPicPr>
          <p:nvPr/>
        </p:nvPicPr>
        <p:blipFill>
          <a:blip r:embed="rId4"/>
          <a:srcRect/>
          <a:stretch>
            <a:fillRect/>
          </a:stretch>
        </p:blipFill>
        <p:spPr bwMode="auto">
          <a:xfrm>
            <a:off x="452398" y="642918"/>
            <a:ext cx="4232701" cy="5643602"/>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Заголовок 4"/>
          <p:cNvSpPr>
            <a:spLocks noGrp="1"/>
          </p:cNvSpPr>
          <p:nvPr>
            <p:ph type="title"/>
          </p:nvPr>
        </p:nvSpPr>
        <p:spPr>
          <a:xfrm>
            <a:off x="1688435" y="304193"/>
            <a:ext cx="8496944" cy="1303867"/>
          </a:xfrm>
        </p:spPr>
        <p:txBody>
          <a:bodyPr>
            <a:noAutofit/>
          </a:bodyPr>
          <a:lstStyle/>
          <a:p>
            <a:r>
              <a:rPr lang="ru-RU" sz="4800" dirty="0" err="1" smtClean="0"/>
              <a:t>Пластиктен</a:t>
            </a:r>
            <a:r>
              <a:rPr lang="ru-RU" sz="4800" dirty="0" smtClean="0"/>
              <a:t> </a:t>
            </a:r>
            <a:r>
              <a:rPr lang="ru-RU" sz="4800" dirty="0" err="1" smtClean="0"/>
              <a:t>канаттууларды</a:t>
            </a:r>
            <a:r>
              <a:rPr lang="ru-RU" sz="4800" dirty="0" smtClean="0"/>
              <a:t> </a:t>
            </a:r>
            <a:r>
              <a:rPr lang="ru-RU" sz="4800" dirty="0" err="1" smtClean="0"/>
              <a:t>сактап</a:t>
            </a:r>
            <a:r>
              <a:rPr lang="ru-RU" sz="4800" dirty="0" smtClean="0"/>
              <a:t> </a:t>
            </a:r>
            <a:r>
              <a:rPr lang="ru-RU" sz="4800" dirty="0" err="1" smtClean="0"/>
              <a:t>калалы</a:t>
            </a:r>
            <a:r>
              <a:rPr lang="ru-RU" sz="4800" dirty="0" smtClean="0"/>
              <a:t>!</a:t>
            </a:r>
            <a:endParaRPr lang="ru-RU" sz="4800" dirty="0"/>
          </a:p>
        </p:txBody>
      </p:sp>
      <p:pic>
        <p:nvPicPr>
          <p:cNvPr id="1027" name="Picture 3" descr="C:\Users\Tilek\Desktop\3-83.jpg"/>
          <p:cNvPicPr>
            <a:picLocks noChangeAspect="1" noChangeArrowheads="1"/>
          </p:cNvPicPr>
          <p:nvPr/>
        </p:nvPicPr>
        <p:blipFill>
          <a:blip r:embed="rId3"/>
          <a:srcRect/>
          <a:stretch>
            <a:fillRect/>
          </a:stretch>
        </p:blipFill>
        <p:spPr bwMode="auto">
          <a:xfrm>
            <a:off x="479376" y="2220573"/>
            <a:ext cx="5457531" cy="3214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C:\Users\Tilek\Desktop\thumb-big.jpg"/>
          <p:cNvPicPr>
            <a:picLocks noChangeAspect="1" noChangeArrowheads="1"/>
          </p:cNvPicPr>
          <p:nvPr/>
        </p:nvPicPr>
        <p:blipFill>
          <a:blip r:embed="rId4"/>
          <a:srcRect l="7562" b="7024"/>
          <a:stretch>
            <a:fillRect/>
          </a:stretch>
        </p:blipFill>
        <p:spPr bwMode="auto">
          <a:xfrm>
            <a:off x="5735960" y="2269583"/>
            <a:ext cx="6112805" cy="32147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6" name="Объект 2"/>
          <p:cNvSpPr txBox="1">
            <a:spLocks/>
          </p:cNvSpPr>
          <p:nvPr/>
        </p:nvSpPr>
        <p:spPr>
          <a:xfrm>
            <a:off x="137619" y="538964"/>
            <a:ext cx="6522688" cy="5880716"/>
          </a:xfrm>
          <a:prstGeom prst="rect">
            <a:avLst/>
          </a:prstGeom>
          <a:solidFill>
            <a:schemeClr val="accent1">
              <a:lumMod val="60000"/>
              <a:lumOff val="40000"/>
            </a:schemeClr>
          </a:solidFill>
          <a:ln>
            <a:solidFill>
              <a:schemeClr val="accent1">
                <a:lumMod val="50000"/>
              </a:schemeClr>
            </a:solidFill>
          </a:ln>
          <a:effectLst>
            <a:glow rad="228600">
              <a:schemeClr val="accent1">
                <a:satMod val="175000"/>
                <a:alpha val="40000"/>
              </a:schemeClr>
            </a:glow>
          </a:effectLst>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ru-RU" i="1" dirty="0" err="1" smtClean="0">
                <a:latin typeface="Times New Roman" panose="02020603050405020304" pitchFamily="18" charset="0"/>
                <a:cs typeface="Times New Roman" panose="02020603050405020304" pitchFamily="18" charset="0"/>
              </a:rPr>
              <a:t>Дайыма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абада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учуп</a:t>
            </a:r>
            <a:r>
              <a:rPr lang="ru-RU" i="1" dirty="0" smtClean="0">
                <a:latin typeface="Times New Roman" panose="02020603050405020304" pitchFamily="18" charset="0"/>
                <a:cs typeface="Times New Roman" panose="02020603050405020304" pitchFamily="18" charset="0"/>
              </a:rPr>
              <a:t> ж</a:t>
            </a:r>
            <a:r>
              <a:rPr lang="ky-KG" i="1" dirty="0" smtClean="0">
                <a:latin typeface="Times New Roman" panose="02020603050405020304" pitchFamily="18" charset="0"/>
                <a:cs typeface="Times New Roman" panose="02020603050405020304" pitchFamily="18" charset="0"/>
              </a:rPr>
              <a:t>ү</a:t>
            </a:r>
            <a:r>
              <a:rPr lang="ru-RU" i="1" dirty="0" err="1" smtClean="0">
                <a:latin typeface="Times New Roman" panose="02020603050405020304" pitchFamily="18" charset="0"/>
                <a:cs typeface="Times New Roman" panose="02020603050405020304" pitchFamily="18" charset="0"/>
              </a:rPr>
              <a:t>ргөн </a:t>
            </a:r>
            <a:r>
              <a:rPr lang="ru-RU" i="1" dirty="0" smtClean="0">
                <a:latin typeface="Times New Roman" panose="02020603050405020304" pitchFamily="18" charset="0"/>
                <a:cs typeface="Times New Roman" panose="02020603050405020304" pitchFamily="18" charset="0"/>
              </a:rPr>
              <a:t>альбатрос </a:t>
            </a:r>
            <a:r>
              <a:rPr lang="ru-RU" i="1" dirty="0" err="1" smtClean="0">
                <a:latin typeface="Times New Roman" panose="02020603050405020304" pitchFamily="18" charset="0"/>
                <a:cs typeface="Times New Roman" panose="02020603050405020304" pitchFamily="18" charset="0"/>
              </a:rPr>
              <a:t>сымал</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чымчыктарга</a:t>
            </a:r>
            <a:r>
              <a:rPr lang="ru-RU" i="1" dirty="0" smtClean="0">
                <a:latin typeface="Times New Roman" panose="02020603050405020304" pitchFamily="18" charset="0"/>
                <a:cs typeface="Times New Roman" panose="02020603050405020304" pitchFamily="18" charset="0"/>
              </a:rPr>
              <a:t> пластик </a:t>
            </a:r>
            <a:r>
              <a:rPr lang="ru-RU" i="1" dirty="0" err="1" smtClean="0">
                <a:latin typeface="Times New Roman" panose="02020603050405020304" pitchFamily="18" charset="0"/>
                <a:cs typeface="Times New Roman" panose="02020603050405020304" pitchFamily="18" charset="0"/>
              </a:rPr>
              <a:t>эч</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кандай</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зыянын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тийгизбейт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деп</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ойлошубуз</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мүмкүн</a:t>
            </a:r>
            <a:r>
              <a:rPr lang="ru-RU" i="1" dirty="0" smtClean="0">
                <a:latin typeface="Times New Roman" panose="02020603050405020304" pitchFamily="18" charset="0"/>
                <a:cs typeface="Times New Roman" panose="02020603050405020304" pitchFamily="18" charset="0"/>
              </a:rPr>
              <a:t>. Бирок </a:t>
            </a:r>
            <a:r>
              <a:rPr lang="ru-RU" i="1" dirty="0" err="1" smtClean="0">
                <a:latin typeface="Times New Roman" panose="02020603050405020304" pitchFamily="18" charset="0"/>
                <a:cs typeface="Times New Roman" panose="02020603050405020304" pitchFamily="18" charset="0"/>
              </a:rPr>
              <a:t>мындай</a:t>
            </a:r>
            <a:r>
              <a:rPr lang="ru-RU" i="1" dirty="0" smtClean="0">
                <a:latin typeface="Times New Roman" panose="02020603050405020304" pitchFamily="18" charset="0"/>
                <a:cs typeface="Times New Roman" panose="02020603050405020304" pitchFamily="18" charset="0"/>
              </a:rPr>
              <a:t> ой </a:t>
            </a:r>
            <a:r>
              <a:rPr lang="ru-RU" i="1" dirty="0" err="1" smtClean="0">
                <a:latin typeface="Times New Roman" panose="02020603050405020304" pitchFamily="18" charset="0"/>
                <a:cs typeface="Times New Roman" panose="02020603050405020304" pitchFamily="18" charset="0"/>
              </a:rPr>
              <a:t>туура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эмес</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Пластиктен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көз жумган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чымчыктардын</a:t>
            </a:r>
            <a:r>
              <a:rPr lang="ru-RU" i="1" dirty="0" smtClean="0">
                <a:latin typeface="Times New Roman" panose="02020603050405020304" pitchFamily="18" charset="0"/>
                <a:cs typeface="Times New Roman" panose="02020603050405020304" pitchFamily="18" charset="0"/>
              </a:rPr>
              <a:t> саны </a:t>
            </a:r>
            <a:r>
              <a:rPr lang="ru-RU" i="1" dirty="0" err="1" smtClean="0">
                <a:latin typeface="Times New Roman" panose="02020603050405020304" pitchFamily="18" charset="0"/>
                <a:cs typeface="Times New Roman" panose="02020603050405020304" pitchFamily="18" charset="0"/>
              </a:rPr>
              <a:t>абдан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көп</a:t>
            </a:r>
            <a:r>
              <a:rPr lang="ru-RU" i="1" dirty="0" smtClean="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М</a:t>
            </a:r>
            <a:r>
              <a:rPr lang="ru-RU" i="1" dirty="0" err="1" smtClean="0">
                <a:latin typeface="Times New Roman" panose="02020603050405020304" pitchFamily="18" charset="0"/>
                <a:cs typeface="Times New Roman" panose="02020603050405020304" pitchFamily="18" charset="0"/>
              </a:rPr>
              <a:t>исалы</a:t>
            </a:r>
            <a:r>
              <a:rPr lang="ru-RU" i="1" dirty="0" smtClean="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А</a:t>
            </a:r>
            <a:r>
              <a:rPr lang="ru-RU" i="1" dirty="0" smtClean="0">
                <a:latin typeface="Times New Roman" panose="02020603050405020304" pitchFamily="18" charset="0"/>
                <a:cs typeface="Times New Roman" panose="02020603050405020304" pitchFamily="18" charset="0"/>
              </a:rPr>
              <a:t>встралия да эле </a:t>
            </a:r>
            <a:r>
              <a:rPr lang="ru-RU" i="1" dirty="0" err="1" smtClean="0">
                <a:latin typeface="Times New Roman" panose="02020603050405020304" pitchFamily="18" charset="0"/>
                <a:cs typeface="Times New Roman" panose="02020603050405020304" pitchFamily="18" charset="0"/>
              </a:rPr>
              <a:t>жылына</a:t>
            </a:r>
            <a:r>
              <a:rPr lang="ru-RU" i="1" dirty="0" smtClean="0">
                <a:latin typeface="Times New Roman" panose="02020603050405020304" pitchFamily="18" charset="0"/>
                <a:cs typeface="Times New Roman" panose="02020603050405020304" pitchFamily="18" charset="0"/>
              </a:rPr>
              <a:t> 3 млн тонна пластик  </a:t>
            </a:r>
            <a:r>
              <a:rPr lang="ru-RU" i="1" dirty="0" err="1" smtClean="0">
                <a:latin typeface="Times New Roman" panose="02020603050405020304" pitchFamily="18" charset="0"/>
                <a:cs typeface="Times New Roman" panose="02020603050405020304" pitchFamily="18" charset="0"/>
              </a:rPr>
              <a:t>чыгарылат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Анын</a:t>
            </a:r>
            <a:r>
              <a:rPr lang="ru-RU" i="1" dirty="0" smtClean="0">
                <a:latin typeface="Times New Roman" panose="02020603050405020304" pitchFamily="18" charset="0"/>
                <a:cs typeface="Times New Roman" panose="02020603050405020304" pitchFamily="18" charset="0"/>
              </a:rPr>
              <a:t> 12 % </a:t>
            </a:r>
            <a:r>
              <a:rPr lang="ru-RU" i="1" dirty="0" err="1" smtClean="0">
                <a:latin typeface="Times New Roman" panose="02020603050405020304" pitchFamily="18" charset="0"/>
                <a:cs typeface="Times New Roman" panose="02020603050405020304" pitchFamily="18" charset="0"/>
              </a:rPr>
              <a:t>гана</a:t>
            </a:r>
            <a:r>
              <a:rPr lang="ru-RU" i="1" dirty="0" smtClean="0">
                <a:latin typeface="Times New Roman" panose="02020603050405020304" pitchFamily="18" charset="0"/>
                <a:cs typeface="Times New Roman" panose="02020603050405020304" pitchFamily="18" charset="0"/>
              </a:rPr>
              <a:t> кайра </a:t>
            </a:r>
            <a:r>
              <a:rPr lang="ru-RU" i="1" dirty="0" err="1" smtClean="0">
                <a:latin typeface="Times New Roman" panose="02020603050405020304" pitchFamily="18" charset="0"/>
                <a:cs typeface="Times New Roman" panose="02020603050405020304" pitchFamily="18" charset="0"/>
              </a:rPr>
              <a:t>иштетилет</a:t>
            </a:r>
            <a:r>
              <a:rPr lang="ru-RU" i="1" dirty="0" smtClean="0">
                <a:latin typeface="Times New Roman" panose="02020603050405020304" pitchFamily="18" charset="0"/>
                <a:cs typeface="Times New Roman" panose="02020603050405020304" pitchFamily="18" charset="0"/>
              </a:rPr>
              <a:t>. А калган </a:t>
            </a:r>
            <a:r>
              <a:rPr lang="ru-RU" i="1" dirty="0" err="1" smtClean="0">
                <a:latin typeface="Times New Roman" panose="02020603050405020304" pitchFamily="18" charset="0"/>
                <a:cs typeface="Times New Roman" panose="02020603050405020304" pitchFamily="18" charset="0"/>
              </a:rPr>
              <a:t>пластиктер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эмне</a:t>
            </a:r>
            <a:r>
              <a:rPr lang="ru-RU" i="1" dirty="0" smtClean="0">
                <a:latin typeface="Times New Roman" panose="02020603050405020304" pitchFamily="18" charset="0"/>
                <a:cs typeface="Times New Roman" panose="02020603050405020304" pitchFamily="18" charset="0"/>
              </a:rPr>
              <a:t> болот? </a:t>
            </a:r>
          </a:p>
          <a:p>
            <a:r>
              <a:rPr lang="ru-RU" i="1" dirty="0" err="1" smtClean="0">
                <a:latin typeface="Times New Roman" panose="02020603050405020304" pitchFamily="18" charset="0"/>
                <a:cs typeface="Times New Roman" panose="02020603050405020304" pitchFamily="18" charset="0"/>
              </a:rPr>
              <a:t>Эмне</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себептен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чымчыктар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пластикти</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жешет</a:t>
            </a:r>
            <a:r>
              <a:rPr lang="ru-RU" i="1" dirty="0" smtClean="0">
                <a:latin typeface="Times New Roman" panose="02020603050405020304" pitchFamily="18" charset="0"/>
                <a:cs typeface="Times New Roman" panose="02020603050405020304" pitchFamily="18" charset="0"/>
              </a:rPr>
              <a:t>?</a:t>
            </a:r>
          </a:p>
          <a:p>
            <a:r>
              <a:rPr lang="ru-RU" i="1" dirty="0" smtClean="0">
                <a:latin typeface="Times New Roman" panose="02020603050405020304" pitchFamily="18" charset="0"/>
                <a:cs typeface="Times New Roman" panose="02020603050405020304" pitchFamily="18" charset="0"/>
              </a:rPr>
              <a:t>Пластик  </a:t>
            </a:r>
            <a:r>
              <a:rPr lang="ru-RU" i="1" dirty="0" err="1" smtClean="0">
                <a:latin typeface="Times New Roman" panose="02020603050405020304" pitchFamily="18" charset="0"/>
                <a:cs typeface="Times New Roman" panose="02020603050405020304" pitchFamily="18" charset="0"/>
              </a:rPr>
              <a:t>чымчыктарга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жем</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сыяктуу</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көрүнөт- майда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түстүү пластиктин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бөлүкчөлөрүн кээде</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чымчыктар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тамак</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деп</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ойлойт</a:t>
            </a:r>
            <a:r>
              <a:rPr lang="ru-RU" i="1" dirty="0" smtClean="0">
                <a:latin typeface="Times New Roman" panose="02020603050405020304" pitchFamily="18" charset="0"/>
                <a:cs typeface="Times New Roman" panose="02020603050405020304" pitchFamily="18" charset="0"/>
              </a:rPr>
              <a:t>.</a:t>
            </a:r>
          </a:p>
          <a:p>
            <a:r>
              <a:rPr lang="ru-RU" i="1" dirty="0" smtClean="0">
                <a:latin typeface="Times New Roman" panose="02020603050405020304" pitchFamily="18" charset="0"/>
                <a:cs typeface="Times New Roman" panose="02020603050405020304" pitchFamily="18" charset="0"/>
              </a:rPr>
              <a:t>Пластик </a:t>
            </a:r>
            <a:r>
              <a:rPr lang="ru-RU" i="1" dirty="0" err="1" smtClean="0">
                <a:latin typeface="Times New Roman" panose="02020603050405020304" pitchFamily="18" charset="0"/>
                <a:cs typeface="Times New Roman" panose="02020603050405020304" pitchFamily="18" charset="0"/>
              </a:rPr>
              <a:t>тамактай</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жыттанат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окмуштуулардын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изилдөөлөрү боюнча</a:t>
            </a:r>
            <a:r>
              <a:rPr lang="ru-RU" i="1" dirty="0" smtClean="0">
                <a:latin typeface="Times New Roman" panose="02020603050405020304" pitchFamily="18" charset="0"/>
                <a:cs typeface="Times New Roman" panose="02020603050405020304" pitchFamily="18" charset="0"/>
              </a:rPr>
              <a:t> пластик </a:t>
            </a:r>
            <a:r>
              <a:rPr lang="ru-RU" i="1" dirty="0" err="1" smtClean="0">
                <a:latin typeface="Times New Roman" panose="02020603050405020304" pitchFamily="18" charset="0"/>
                <a:cs typeface="Times New Roman" panose="02020603050405020304" pitchFamily="18" charset="0"/>
              </a:rPr>
              <a:t>сууда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балырлар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менен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капталып</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калат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Балырларга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рачкилер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келет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алар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балырлар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менен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тамактанышат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Рачкилер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үчүн </a:t>
            </a:r>
            <a:r>
              <a:rPr lang="ru-RU" i="1" dirty="0" smtClean="0">
                <a:latin typeface="Times New Roman" panose="02020603050405020304" pitchFamily="18" charset="0"/>
                <a:cs typeface="Times New Roman" panose="02020603050405020304" pitchFamily="18" charset="0"/>
              </a:rPr>
              <a:t>пластик </a:t>
            </a:r>
            <a:r>
              <a:rPr lang="ru-RU" i="1" dirty="0" err="1" smtClean="0">
                <a:latin typeface="Times New Roman" panose="02020603050405020304" pitchFamily="18" charset="0"/>
                <a:cs typeface="Times New Roman" panose="02020603050405020304" pitchFamily="18" charset="0"/>
              </a:rPr>
              <a:t>чымчыктарга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жей</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турган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тамактай</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жыттана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баштайт</a:t>
            </a:r>
            <a:r>
              <a:rPr lang="ru-RU" i="1" dirty="0" smtClean="0">
                <a:latin typeface="Times New Roman" panose="02020603050405020304" pitchFamily="18" charset="0"/>
                <a:cs typeface="Times New Roman" panose="02020603050405020304" pitchFamily="18" charset="0"/>
              </a:rPr>
              <a:t>.</a:t>
            </a:r>
          </a:p>
          <a:p>
            <a:endParaRPr lang="ru-RU" dirty="0"/>
          </a:p>
        </p:txBody>
      </p:sp>
      <p:pic>
        <p:nvPicPr>
          <p:cNvPr id="2050" name="Picture 2" descr="C:\Users\Tilek\Desktop\241353384.jpg"/>
          <p:cNvPicPr>
            <a:picLocks noChangeAspect="1" noChangeArrowheads="1"/>
          </p:cNvPicPr>
          <p:nvPr/>
        </p:nvPicPr>
        <p:blipFill>
          <a:blip r:embed="rId3"/>
          <a:srcRect/>
          <a:stretch>
            <a:fillRect/>
          </a:stretch>
        </p:blipFill>
        <p:spPr bwMode="auto">
          <a:xfrm>
            <a:off x="6797925" y="270869"/>
            <a:ext cx="5310182" cy="3208453"/>
          </a:xfrm>
          <a:prstGeom prst="rect">
            <a:avLst/>
          </a:prstGeom>
          <a:noFill/>
        </p:spPr>
      </p:pic>
      <p:pic>
        <p:nvPicPr>
          <p:cNvPr id="2051" name="Picture 3" descr="C:\Users\Tilek\Desktop\unnamed.jpg"/>
          <p:cNvPicPr>
            <a:picLocks noGrp="1" noChangeAspect="1" noChangeArrowheads="1"/>
          </p:cNvPicPr>
          <p:nvPr>
            <p:ph idx="1"/>
          </p:nvPr>
        </p:nvPicPr>
        <p:blipFill>
          <a:blip r:embed="rId4"/>
          <a:srcRect/>
          <a:stretch>
            <a:fillRect/>
          </a:stretch>
        </p:blipFill>
        <p:spPr bwMode="auto">
          <a:xfrm>
            <a:off x="6797925" y="3644058"/>
            <a:ext cx="5310182" cy="3049206"/>
          </a:xfrm>
          <a:prstGeom prst="rect">
            <a:avLst/>
          </a:prstGeom>
          <a:noFill/>
        </p:spPr>
      </p:pic>
    </p:spTree>
    <p:extLst>
      <p:ext uri="{BB962C8B-B14F-4D97-AF65-F5344CB8AC3E}">
        <p14:creationId xmlns="" xmlns:p14="http://schemas.microsoft.com/office/powerpoint/2010/main" val="2035907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Заголовок 4"/>
          <p:cNvSpPr>
            <a:spLocks noGrp="1"/>
          </p:cNvSpPr>
          <p:nvPr>
            <p:ph type="title"/>
          </p:nvPr>
        </p:nvSpPr>
        <p:spPr/>
        <p:txBody>
          <a:bodyPr>
            <a:normAutofit/>
          </a:bodyPr>
          <a:lstStyle/>
          <a:p>
            <a:r>
              <a:rPr lang="ru-RU" sz="4800" dirty="0" err="1" smtClean="0">
                <a:latin typeface="Times New Roman" panose="02020603050405020304" pitchFamily="18" charset="0"/>
                <a:cs typeface="Times New Roman" panose="02020603050405020304" pitchFamily="18" charset="0"/>
              </a:rPr>
              <a:t>Чеч</a:t>
            </a:r>
            <a:r>
              <a:rPr lang="ky-KG" sz="4800" dirty="0" smtClean="0">
                <a:latin typeface="Times New Roman" panose="02020603050405020304" pitchFamily="18" charset="0"/>
                <a:cs typeface="Times New Roman" panose="02020603050405020304" pitchFamily="18" charset="0"/>
              </a:rPr>
              <a:t>үү</a:t>
            </a:r>
            <a:r>
              <a:rPr lang="ru-RU" sz="4800" dirty="0" smtClean="0">
                <a:latin typeface="Times New Roman" panose="02020603050405020304" pitchFamily="18" charset="0"/>
                <a:cs typeface="Times New Roman" panose="02020603050405020304" pitchFamily="18" charset="0"/>
              </a:rPr>
              <a:t> </a:t>
            </a:r>
            <a:r>
              <a:rPr lang="ru-RU" sz="4800" dirty="0" err="1" smtClean="0">
                <a:latin typeface="Times New Roman" panose="02020603050405020304" pitchFamily="18" charset="0"/>
                <a:cs typeface="Times New Roman" panose="02020603050405020304" pitchFamily="18" charset="0"/>
              </a:rPr>
              <a:t>жолдору</a:t>
            </a:r>
            <a:r>
              <a:rPr lang="ru-RU" sz="4800" dirty="0" smtClean="0">
                <a:latin typeface="Times New Roman" panose="02020603050405020304" pitchFamily="18" charset="0"/>
                <a:cs typeface="Times New Roman" panose="02020603050405020304" pitchFamily="18" charset="0"/>
              </a:rPr>
              <a:t>: </a:t>
            </a:r>
            <a:endParaRPr lang="ru-RU" sz="4800" dirty="0">
              <a:latin typeface="Times New Roman" panose="02020603050405020304" pitchFamily="18" charset="0"/>
              <a:cs typeface="Times New Roman" panose="02020603050405020304" pitchFamily="18" charset="0"/>
            </a:endParaRPr>
          </a:p>
        </p:txBody>
      </p:sp>
      <p:pic>
        <p:nvPicPr>
          <p:cNvPr id="3074" name="Picture 2" descr="C:\Users\Tilek\Desktop\plastic-containers-for-garbage-of-different-types-vector-16867996.jpg"/>
          <p:cNvPicPr>
            <a:picLocks noChangeAspect="1" noChangeArrowheads="1"/>
          </p:cNvPicPr>
          <p:nvPr/>
        </p:nvPicPr>
        <p:blipFill>
          <a:blip r:embed="rId3"/>
          <a:srcRect/>
          <a:stretch>
            <a:fillRect/>
          </a:stretch>
        </p:blipFill>
        <p:spPr bwMode="auto">
          <a:xfrm>
            <a:off x="281784" y="2444108"/>
            <a:ext cx="4643470" cy="3786214"/>
          </a:xfrm>
          <a:prstGeom prst="rect">
            <a:avLst/>
          </a:prstGeom>
          <a:noFill/>
        </p:spPr>
      </p:pic>
      <p:pic>
        <p:nvPicPr>
          <p:cNvPr id="7" name="Рисунок 6" descr="_95764083_waxworm.jpg"/>
          <p:cNvPicPr>
            <a:picLocks noChangeAspect="1"/>
          </p:cNvPicPr>
          <p:nvPr/>
        </p:nvPicPr>
        <p:blipFill>
          <a:blip r:embed="rId4"/>
          <a:srcRect l="18182" r="9091"/>
          <a:stretch>
            <a:fillRect/>
          </a:stretch>
        </p:blipFill>
        <p:spPr>
          <a:xfrm>
            <a:off x="5165038" y="2444108"/>
            <a:ext cx="3500462" cy="3777284"/>
          </a:xfrm>
          <a:prstGeom prst="rect">
            <a:avLst/>
          </a:prstGeom>
        </p:spPr>
      </p:pic>
      <p:pic>
        <p:nvPicPr>
          <p:cNvPr id="8" name="Рисунок 7" descr="66a60bd6979a31a572b0bcfc0d658178.jpg"/>
          <p:cNvPicPr>
            <a:picLocks noChangeAspect="1"/>
          </p:cNvPicPr>
          <p:nvPr/>
        </p:nvPicPr>
        <p:blipFill>
          <a:blip r:embed="rId5"/>
          <a:stretch>
            <a:fillRect/>
          </a:stretch>
        </p:blipFill>
        <p:spPr>
          <a:xfrm>
            <a:off x="8999990" y="2428868"/>
            <a:ext cx="2857520" cy="378621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8063" y="1166887"/>
            <a:ext cx="6019803" cy="5016758"/>
          </a:xfrm>
          <a:prstGeom prst="rect">
            <a:avLst/>
          </a:prstGeom>
          <a:solidFill>
            <a:srgbClr val="92D050"/>
          </a:solidFill>
          <a:ln>
            <a:solidFill>
              <a:schemeClr val="accent2">
                <a:lumMod val="50000"/>
              </a:schemeClr>
            </a:solidFill>
          </a:ln>
          <a:effectLst>
            <a:glow rad="228600">
              <a:schemeClr val="accent2">
                <a:satMod val="175000"/>
                <a:alpha val="40000"/>
              </a:schemeClr>
            </a:glow>
          </a:effectLst>
        </p:spPr>
        <p:txBody>
          <a:bodyPr wrap="square" rtlCol="0">
            <a:spAutoFit/>
          </a:bodyPr>
          <a:lstStyle/>
          <a:p>
            <a:endParaRPr lang="ru-RU" sz="2000" i="1" dirty="0" smtClean="0">
              <a:latin typeface="Times New Roman" panose="02020603050405020304" pitchFamily="18" charset="0"/>
              <a:cs typeface="Times New Roman" panose="02020603050405020304" pitchFamily="18" charset="0"/>
            </a:endParaRPr>
          </a:p>
          <a:p>
            <a:r>
              <a:rPr lang="ru-RU" sz="2000" i="1" dirty="0" err="1" smtClean="0">
                <a:latin typeface="Times New Roman" panose="02020603050405020304" pitchFamily="18" charset="0"/>
                <a:cs typeface="Times New Roman" panose="02020603050405020304" pitchFamily="18" charset="0"/>
              </a:rPr>
              <a:t>Жылдыз</a:t>
            </a:r>
            <a:r>
              <a:rPr lang="ru-RU" sz="2000" i="1" dirty="0" smtClean="0">
                <a:latin typeface="Times New Roman" panose="02020603050405020304" pitchFamily="18" charset="0"/>
                <a:cs typeface="Times New Roman" panose="02020603050405020304" pitchFamily="18" charset="0"/>
              </a:rPr>
              <a:t> </a:t>
            </a:r>
            <a:r>
              <a:rPr lang="ru-RU" sz="2000" i="1" dirty="0" err="1" smtClean="0">
                <a:latin typeface="Times New Roman" panose="02020603050405020304" pitchFamily="18" charset="0"/>
                <a:cs typeface="Times New Roman" panose="02020603050405020304" pitchFamily="18" charset="0"/>
              </a:rPr>
              <a:t>курттардын</a:t>
            </a:r>
            <a:r>
              <a:rPr lang="ru-RU" sz="2000" i="1" dirty="0" smtClean="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пластикти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жеп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жок</a:t>
            </a:r>
            <a:r>
              <a:rPr lang="ru-RU" sz="2000" i="1" dirty="0">
                <a:latin typeface="Times New Roman" panose="02020603050405020304" pitchFamily="18" charset="0"/>
                <a:cs typeface="Times New Roman" panose="02020603050405020304" pitchFamily="18" charset="0"/>
              </a:rPr>
              <a:t> </a:t>
            </a:r>
            <a:r>
              <a:rPr lang="ru-RU" sz="2000" i="1" dirty="0" err="1" smtClean="0">
                <a:latin typeface="Times New Roman" panose="02020603050405020304" pitchFamily="18" charset="0"/>
                <a:cs typeface="Times New Roman" panose="02020603050405020304" pitchFamily="18" charset="0"/>
              </a:rPr>
              <a:t>кылары</a:t>
            </a:r>
            <a:r>
              <a:rPr lang="ru-RU" sz="2000" i="1" dirty="0" smtClean="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тууралуу</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алгачкы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болуп</a:t>
            </a:r>
            <a:r>
              <a:rPr lang="ru-RU" sz="2000" i="1" dirty="0">
                <a:latin typeface="Times New Roman" panose="02020603050405020304" pitchFamily="18" charset="0"/>
                <a:cs typeface="Times New Roman" panose="02020603050405020304" pitchFamily="18" charset="0"/>
              </a:rPr>
              <a:t> биолог </a:t>
            </a:r>
            <a:r>
              <a:rPr lang="ru-RU" sz="2000" i="1" dirty="0" err="1">
                <a:latin typeface="Times New Roman" panose="02020603050405020304" pitchFamily="18" charset="0"/>
                <a:cs typeface="Times New Roman" panose="02020603050405020304" pitchFamily="18" charset="0"/>
              </a:rPr>
              <a:t>Федерика</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Берточчини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болгон</a:t>
            </a:r>
            <a:r>
              <a:rPr lang="ru-RU" sz="2000" i="1" dirty="0">
                <a:latin typeface="Times New Roman" panose="02020603050405020304" pitchFamily="18" charset="0"/>
                <a:cs typeface="Times New Roman" panose="02020603050405020304" pitchFamily="18" charset="0"/>
              </a:rPr>
              <a:t>. Ал </a:t>
            </a:r>
            <a:r>
              <a:rPr lang="ru-RU" sz="2000" i="1" dirty="0" err="1">
                <a:latin typeface="Times New Roman" panose="02020603050405020304" pitchFamily="18" charset="0"/>
                <a:cs typeface="Times New Roman" panose="02020603050405020304" pitchFamily="18" charset="0"/>
              </a:rPr>
              <a:t>аары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уюктарын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тазалап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жатып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курттарды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полиэтиленге</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салып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койгон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Бир</a:t>
            </a:r>
            <a:r>
              <a:rPr lang="ru-RU" sz="2000" i="1" dirty="0">
                <a:latin typeface="Times New Roman" panose="02020603050405020304" pitchFamily="18" charset="0"/>
                <a:cs typeface="Times New Roman" panose="02020603050405020304" pitchFamily="18" charset="0"/>
              </a:rPr>
              <a:t> аз </a:t>
            </a:r>
            <a:r>
              <a:rPr lang="ru-RU" sz="2000" i="1" dirty="0" err="1">
                <a:latin typeface="Times New Roman" panose="02020603050405020304" pitchFamily="18" charset="0"/>
                <a:cs typeface="Times New Roman" panose="02020603050405020304" pitchFamily="18" charset="0"/>
              </a:rPr>
              <a:t>убакыттан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кийин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караса</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баягы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курттар</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пакетти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тешип</a:t>
            </a:r>
            <a:r>
              <a:rPr lang="ru-RU" sz="2000" i="1" dirty="0">
                <a:latin typeface="Times New Roman" panose="02020603050405020304" pitchFamily="18" charset="0"/>
                <a:cs typeface="Times New Roman" panose="02020603050405020304" pitchFamily="18" charset="0"/>
              </a:rPr>
              <a:t>, ар </a:t>
            </a:r>
            <a:r>
              <a:rPr lang="ru-RU" sz="2000" i="1" dirty="0" err="1">
                <a:latin typeface="Times New Roman" panose="02020603050405020304" pitchFamily="18" charset="0"/>
                <a:cs typeface="Times New Roman" panose="02020603050405020304" pitchFamily="18" charset="0"/>
              </a:rPr>
              <a:t>кайсы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жакка</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сойлоп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кеткен</a:t>
            </a:r>
            <a:r>
              <a:rPr lang="ru-RU" sz="2000" i="1" dirty="0">
                <a:latin typeface="Times New Roman" panose="02020603050405020304" pitchFamily="18" charset="0"/>
                <a:cs typeface="Times New Roman" panose="02020603050405020304" pitchFamily="18" charset="0"/>
              </a:rPr>
              <a:t>. Муну </a:t>
            </a:r>
            <a:r>
              <a:rPr lang="ru-RU" sz="2000" i="1" dirty="0" err="1">
                <a:latin typeface="Times New Roman" panose="02020603050405020304" pitchFamily="18" charset="0"/>
                <a:cs typeface="Times New Roman" panose="02020603050405020304" pitchFamily="18" charset="0"/>
              </a:rPr>
              <a:t>көргөн окумуштуу</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Кембридждеги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кесиптештери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менен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байланышып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бул</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сенсацияны</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кабарлайт</a:t>
            </a:r>
            <a:r>
              <a:rPr lang="ru-RU" sz="2000" i="1" dirty="0">
                <a:latin typeface="Times New Roman" panose="02020603050405020304" pitchFamily="18" charset="0"/>
                <a:cs typeface="Times New Roman" panose="02020603050405020304" pitchFamily="18" charset="0"/>
              </a:rPr>
              <a:t>. </a:t>
            </a:r>
            <a:endParaRPr lang="ru-RU" sz="2000" i="1" dirty="0" smtClean="0">
              <a:latin typeface="Times New Roman" panose="02020603050405020304" pitchFamily="18" charset="0"/>
              <a:cs typeface="Times New Roman" panose="02020603050405020304" pitchFamily="18" charset="0"/>
            </a:endParaRPr>
          </a:p>
          <a:p>
            <a:r>
              <a:rPr lang="ru-RU" sz="2000" i="1" dirty="0" err="1" smtClean="0">
                <a:latin typeface="Times New Roman" panose="02020603050405020304" pitchFamily="18" charset="0"/>
                <a:cs typeface="Times New Roman" panose="02020603050405020304" pitchFamily="18" charset="0"/>
              </a:rPr>
              <a:t>Алар</a:t>
            </a:r>
            <a:r>
              <a:rPr lang="ru-RU" sz="2000" i="1" dirty="0" smtClean="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атайын</a:t>
            </a:r>
            <a:r>
              <a:rPr lang="ru-RU" sz="2000" i="1" dirty="0">
                <a:latin typeface="Times New Roman" panose="02020603050405020304" pitchFamily="18" charset="0"/>
                <a:cs typeface="Times New Roman" panose="02020603050405020304" pitchFamily="18" charset="0"/>
              </a:rPr>
              <a:t> эксперимент </a:t>
            </a:r>
            <a:r>
              <a:rPr lang="ru-RU" sz="2000" i="1" dirty="0" err="1">
                <a:latin typeface="Times New Roman" panose="02020603050405020304" pitchFamily="18" charset="0"/>
                <a:cs typeface="Times New Roman" panose="02020603050405020304" pitchFamily="18" charset="0"/>
              </a:rPr>
              <a:t>жүргузүшөт</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Экспериментке</a:t>
            </a:r>
            <a:r>
              <a:rPr lang="ru-RU" sz="2000" i="1" dirty="0">
                <a:latin typeface="Times New Roman" panose="02020603050405020304" pitchFamily="18" charset="0"/>
                <a:cs typeface="Times New Roman" panose="02020603050405020304" pitchFamily="18" charset="0"/>
              </a:rPr>
              <a:t> 100 </a:t>
            </a:r>
            <a:r>
              <a:rPr lang="ru-RU" sz="2000" i="1" dirty="0" err="1">
                <a:latin typeface="Times New Roman" panose="02020603050405020304" pitchFamily="18" charset="0"/>
                <a:cs typeface="Times New Roman" panose="02020603050405020304" pitchFamily="18" charset="0"/>
              </a:rPr>
              <a:t>курт</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катышат</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Жөнөкөй пакеттерди</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алып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келип</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ичине</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курттарды</a:t>
            </a:r>
            <a:r>
              <a:rPr lang="ru-RU" sz="2000" i="1" dirty="0">
                <a:latin typeface="Times New Roman" panose="02020603050405020304" pitchFamily="18" charset="0"/>
                <a:cs typeface="Times New Roman" panose="02020603050405020304" pitchFamily="18" charset="0"/>
              </a:rPr>
              <a:t> салганда,40 </a:t>
            </a:r>
            <a:r>
              <a:rPr lang="ru-RU" sz="2000" i="1" dirty="0" err="1" smtClean="0">
                <a:latin typeface="Times New Roman" panose="02020603050405020304" pitchFamily="18" charset="0"/>
                <a:cs typeface="Times New Roman" panose="02020603050405020304" pitchFamily="18" charset="0"/>
              </a:rPr>
              <a:t>мүнөттөн </a:t>
            </a:r>
            <a:r>
              <a:rPr lang="ru-RU" sz="2000" i="1" dirty="0" err="1">
                <a:latin typeface="Times New Roman" panose="02020603050405020304" pitchFamily="18" charset="0"/>
                <a:cs typeface="Times New Roman" panose="02020603050405020304" pitchFamily="18" charset="0"/>
              </a:rPr>
              <a:t>кийин</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пакетте</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тешиктер</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пайда</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боло</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баштаган</a:t>
            </a:r>
            <a:r>
              <a:rPr lang="ru-RU" sz="2000" i="1" dirty="0">
                <a:latin typeface="Times New Roman" panose="02020603050405020304" pitchFamily="18" charset="0"/>
                <a:cs typeface="Times New Roman" panose="02020603050405020304" pitchFamily="18" charset="0"/>
              </a:rPr>
              <a:t>. </a:t>
            </a:r>
            <a:endParaRPr lang="ru-RU" sz="2000" i="1" dirty="0" smtClean="0">
              <a:latin typeface="Times New Roman" panose="02020603050405020304" pitchFamily="18" charset="0"/>
              <a:cs typeface="Times New Roman" panose="02020603050405020304" pitchFamily="18" charset="0"/>
            </a:endParaRPr>
          </a:p>
          <a:p>
            <a:endParaRPr lang="ru-RU" sz="2000" i="1" dirty="0">
              <a:latin typeface="Times New Roman" panose="02020603050405020304" pitchFamily="18" charset="0"/>
              <a:cs typeface="Times New Roman" panose="02020603050405020304" pitchFamily="18" charset="0"/>
            </a:endParaRPr>
          </a:p>
        </p:txBody>
      </p:sp>
      <p:pic>
        <p:nvPicPr>
          <p:cNvPr id="6" name="Рисунок 5" descr="IMG_3300.JPG"/>
          <p:cNvPicPr>
            <a:picLocks noChangeAspect="1"/>
          </p:cNvPicPr>
          <p:nvPr/>
        </p:nvPicPr>
        <p:blipFill>
          <a:blip r:embed="rId3"/>
          <a:stretch>
            <a:fillRect/>
          </a:stretch>
        </p:blipFill>
        <p:spPr>
          <a:xfrm>
            <a:off x="6582954" y="1337605"/>
            <a:ext cx="5303958" cy="4367543"/>
          </a:xfrm>
          <a:prstGeom prst="rect">
            <a:avLst/>
          </a:prstGeom>
        </p:spPr>
      </p:pic>
    </p:spTree>
    <p:extLst>
      <p:ext uri="{BB962C8B-B14F-4D97-AF65-F5344CB8AC3E}">
        <p14:creationId xmlns="" xmlns:p14="http://schemas.microsoft.com/office/powerpoint/2010/main" val="3538997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Объект 2"/>
          <p:cNvSpPr>
            <a:spLocks noGrp="1"/>
          </p:cNvSpPr>
          <p:nvPr>
            <p:ph idx="1"/>
          </p:nvPr>
        </p:nvSpPr>
        <p:spPr>
          <a:xfrm>
            <a:off x="628651" y="985838"/>
            <a:ext cx="4943474" cy="4289955"/>
          </a:xfrm>
          <a:solidFill>
            <a:srgbClr val="92D050"/>
          </a:solidFill>
          <a:ln>
            <a:solidFill>
              <a:schemeClr val="accent1">
                <a:lumMod val="50000"/>
              </a:schemeClr>
            </a:solidFill>
          </a:ln>
          <a:effectLst>
            <a:glow rad="228600">
              <a:schemeClr val="accent2">
                <a:satMod val="175000"/>
                <a:alpha val="40000"/>
              </a:schemeClr>
            </a:glow>
          </a:effectLst>
        </p:spPr>
        <p:txBody>
          <a:bodyPr>
            <a:normAutofit/>
          </a:bodyPr>
          <a:lstStyle/>
          <a:p>
            <a:r>
              <a:rPr lang="ru-RU" i="1" dirty="0">
                <a:latin typeface="Times New Roman" panose="02020603050405020304" pitchFamily="18" charset="0"/>
                <a:cs typeface="Times New Roman" panose="02020603050405020304" pitchFamily="18" charset="0"/>
              </a:rPr>
              <a:t>12 </a:t>
            </a:r>
            <a:r>
              <a:rPr lang="ru-RU" i="1" dirty="0" err="1">
                <a:latin typeface="Times New Roman" panose="02020603050405020304" pitchFamily="18" charset="0"/>
                <a:cs typeface="Times New Roman" panose="02020603050405020304" pitchFamily="18" charset="0"/>
              </a:rPr>
              <a:t>сааттан</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кийин</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курттар</a:t>
            </a:r>
            <a:r>
              <a:rPr lang="ru-RU" i="1" dirty="0">
                <a:latin typeface="Times New Roman" panose="02020603050405020304" pitchFamily="18" charset="0"/>
                <a:cs typeface="Times New Roman" panose="02020603050405020304" pitchFamily="18" charset="0"/>
              </a:rPr>
              <a:t> 92 мг пакет </a:t>
            </a:r>
            <a:r>
              <a:rPr lang="ru-RU" i="1" dirty="0" err="1">
                <a:latin typeface="Times New Roman" panose="02020603050405020304" pitchFamily="18" charset="0"/>
                <a:cs typeface="Times New Roman" panose="02020603050405020304" pitchFamily="18" charset="0"/>
              </a:rPr>
              <a:t>жеп</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коюшкан</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Курттардын</a:t>
            </a:r>
            <a:r>
              <a:rPr lang="ru-RU" i="1" dirty="0">
                <a:latin typeface="Times New Roman" panose="02020603050405020304" pitchFamily="18" charset="0"/>
                <a:cs typeface="Times New Roman" panose="02020603050405020304" pitchFamily="18" charset="0"/>
              </a:rPr>
              <a:t> пакет </a:t>
            </a:r>
            <a:r>
              <a:rPr lang="ru-RU" i="1" dirty="0" err="1">
                <a:latin typeface="Times New Roman" panose="02020603050405020304" pitchFamily="18" charset="0"/>
                <a:cs typeface="Times New Roman" panose="02020603050405020304" pitchFamily="18" charset="0"/>
              </a:rPr>
              <a:t>жегенге</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алардын</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шилекейиндеги</a:t>
            </a:r>
            <a:r>
              <a:rPr lang="ru-RU" i="1" dirty="0">
                <a:latin typeface="Times New Roman" panose="02020603050405020304" pitchFamily="18" charset="0"/>
                <a:cs typeface="Times New Roman" panose="02020603050405020304" pitchFamily="18" charset="0"/>
              </a:rPr>
              <a:t> же </a:t>
            </a:r>
            <a:r>
              <a:rPr lang="ru-RU" i="1" dirty="0" err="1">
                <a:latin typeface="Times New Roman" panose="02020603050405020304" pitchFamily="18" charset="0"/>
                <a:cs typeface="Times New Roman" panose="02020603050405020304" pitchFamily="18" charset="0"/>
              </a:rPr>
              <a:t>аш</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казанындагы</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өзгөчө</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бир</a:t>
            </a:r>
            <a:r>
              <a:rPr lang="ru-RU" i="1" dirty="0">
                <a:latin typeface="Times New Roman" panose="02020603050405020304" pitchFamily="18" charset="0"/>
                <a:cs typeface="Times New Roman" panose="02020603050405020304" pitchFamily="18" charset="0"/>
              </a:rPr>
              <a:t> фермент </a:t>
            </a:r>
            <a:r>
              <a:rPr lang="ru-RU" i="1" dirty="0" err="1">
                <a:latin typeface="Times New Roman" panose="02020603050405020304" pitchFamily="18" charset="0"/>
                <a:cs typeface="Times New Roman" panose="02020603050405020304" pitchFamily="18" charset="0"/>
              </a:rPr>
              <a:t>жардам</a:t>
            </a:r>
            <a:r>
              <a:rPr lang="ru-RU" i="1" dirty="0">
                <a:latin typeface="Times New Roman" panose="02020603050405020304" pitchFamily="18" charset="0"/>
                <a:cs typeface="Times New Roman" panose="02020603050405020304" pitchFamily="18" charset="0"/>
              </a:rPr>
              <a:t> берет. </a:t>
            </a:r>
            <a:r>
              <a:rPr lang="ru-RU" i="1" dirty="0" err="1">
                <a:latin typeface="Times New Roman" panose="02020603050405020304" pitchFamily="18" charset="0"/>
                <a:cs typeface="Times New Roman" panose="02020603050405020304" pitchFamily="18" charset="0"/>
              </a:rPr>
              <a:t>Келечекте</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ошол</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ферментти</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изилдеп</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аны</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жасалма</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жол</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менен</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алып</a:t>
            </a:r>
            <a:r>
              <a:rPr lang="ru-RU" i="1" dirty="0">
                <a:latin typeface="Times New Roman" panose="02020603050405020304" pitchFamily="18" charset="0"/>
                <a:cs typeface="Times New Roman" panose="02020603050405020304" pitchFamily="18" charset="0"/>
              </a:rPr>
              <a:t>, </a:t>
            </a:r>
            <a:r>
              <a:rPr lang="ru-RU" i="1" dirty="0" smtClean="0">
                <a:latin typeface="Times New Roman" panose="02020603050405020304" pitchFamily="18" charset="0"/>
                <a:cs typeface="Times New Roman" panose="02020603050405020304" pitchFamily="18" charset="0"/>
              </a:rPr>
              <a:t>пластик </a:t>
            </a:r>
            <a:r>
              <a:rPr lang="ru-RU" i="1" dirty="0" err="1" smtClean="0">
                <a:latin typeface="Times New Roman" panose="02020603050405020304" pitchFamily="18" charset="0"/>
                <a:cs typeface="Times New Roman" panose="02020603050405020304" pitchFamily="18" charset="0"/>
              </a:rPr>
              <a:t>таштандыларын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жок</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кылсак</a:t>
            </a:r>
            <a:r>
              <a:rPr lang="ru-RU" i="1" dirty="0" smtClean="0">
                <a:latin typeface="Times New Roman" panose="02020603050405020304" pitchFamily="18" charset="0"/>
                <a:cs typeface="Times New Roman" panose="02020603050405020304" pitchFamily="18" charset="0"/>
              </a:rPr>
              <a:t> болот </a:t>
            </a:r>
            <a:r>
              <a:rPr lang="ru-RU" i="1" dirty="0" err="1" smtClean="0">
                <a:latin typeface="Times New Roman" panose="02020603050405020304" pitchFamily="18" charset="0"/>
                <a:cs typeface="Times New Roman" panose="02020603050405020304" pitchFamily="18" charset="0"/>
              </a:rPr>
              <a:t>деген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үмүттө</a:t>
            </a:r>
            <a:r>
              <a:rPr lang="ru-RU" i="1" dirty="0" smtClean="0">
                <a:latin typeface="Times New Roman" panose="02020603050405020304" pitchFamily="18" charset="0"/>
                <a:cs typeface="Times New Roman" panose="02020603050405020304" pitchFamily="18" charset="0"/>
              </a:rPr>
              <a:t>.</a:t>
            </a:r>
            <a:endParaRPr lang="ru-RU" i="1" dirty="0">
              <a:latin typeface="Times New Roman" panose="02020603050405020304" pitchFamily="18" charset="0"/>
              <a:cs typeface="Times New Roman" panose="02020603050405020304" pitchFamily="18" charset="0"/>
            </a:endParaRPr>
          </a:p>
          <a:p>
            <a:endParaRPr lang="ru-RU" dirty="0"/>
          </a:p>
        </p:txBody>
      </p:sp>
      <p:pic>
        <p:nvPicPr>
          <p:cNvPr id="5" name="Рисунок 4" descr="IMG_3299.JPG"/>
          <p:cNvPicPr>
            <a:picLocks noChangeAspect="1"/>
          </p:cNvPicPr>
          <p:nvPr/>
        </p:nvPicPr>
        <p:blipFill>
          <a:blip r:embed="rId3"/>
          <a:stretch>
            <a:fillRect/>
          </a:stretch>
        </p:blipFill>
        <p:spPr>
          <a:xfrm>
            <a:off x="6317456" y="1928796"/>
            <a:ext cx="5129213" cy="4049407"/>
          </a:xfrm>
          <a:prstGeom prst="rect">
            <a:avLst/>
          </a:prstGeom>
        </p:spPr>
      </p:pic>
    </p:spTree>
    <p:extLst>
      <p:ext uri="{BB962C8B-B14F-4D97-AF65-F5344CB8AC3E}">
        <p14:creationId xmlns="" xmlns:p14="http://schemas.microsoft.com/office/powerpoint/2010/main" val="245018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62956" y="964377"/>
            <a:ext cx="6000792" cy="57864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1142967" y="53573"/>
            <a:ext cx="9572692" cy="857231"/>
          </a:xfrm>
          <a:ln>
            <a:solidFill>
              <a:srgbClr val="FF0000"/>
            </a:solidFill>
          </a:ln>
        </p:spPr>
        <p:txBody>
          <a:bodyPr/>
          <a:lstStyle/>
          <a:p>
            <a:r>
              <a:rPr lang="ru-RU" b="1" i="1" dirty="0" smtClean="0">
                <a:solidFill>
                  <a:srgbClr val="C00000"/>
                </a:solidFill>
              </a:rPr>
              <a:t>Пластик </a:t>
            </a:r>
            <a:r>
              <a:rPr lang="ru-RU" b="1" i="1" dirty="0" err="1" smtClean="0">
                <a:solidFill>
                  <a:srgbClr val="C00000"/>
                </a:solidFill>
              </a:rPr>
              <a:t>бутылкаларга</a:t>
            </a:r>
            <a:r>
              <a:rPr lang="ru-RU" b="1" i="1" dirty="0" smtClean="0">
                <a:solidFill>
                  <a:srgbClr val="C00000"/>
                </a:solidFill>
              </a:rPr>
              <a:t> альтернатива.</a:t>
            </a:r>
            <a:endParaRPr lang="ru-RU" b="1" i="1" dirty="0">
              <a:solidFill>
                <a:srgbClr val="C00000"/>
              </a:solidFill>
            </a:endParaRPr>
          </a:p>
        </p:txBody>
      </p:sp>
      <p:sp>
        <p:nvSpPr>
          <p:cNvPr id="3" name="Содержимое 2"/>
          <p:cNvSpPr>
            <a:spLocks noGrp="1"/>
          </p:cNvSpPr>
          <p:nvPr>
            <p:ph idx="4294967295"/>
          </p:nvPr>
        </p:nvSpPr>
        <p:spPr>
          <a:xfrm>
            <a:off x="0" y="1428750"/>
            <a:ext cx="5929313" cy="5072063"/>
          </a:xfrm>
        </p:spPr>
        <p:txBody>
          <a:bodyPr>
            <a:normAutofit fontScale="92500"/>
          </a:bodyPr>
          <a:lstStyle/>
          <a:p>
            <a:r>
              <a:rPr lang="ru-RU" dirty="0" smtClean="0"/>
              <a:t>АУЦА ( Американский Университет в Центральной Азии) </a:t>
            </a:r>
            <a:r>
              <a:rPr lang="ru-RU" dirty="0" err="1" smtClean="0"/>
              <a:t>көп</a:t>
            </a:r>
            <a:r>
              <a:rPr lang="ru-RU" dirty="0" smtClean="0"/>
              <a:t> </a:t>
            </a:r>
            <a:r>
              <a:rPr lang="ru-RU" dirty="0" err="1" smtClean="0"/>
              <a:t>жылдар</a:t>
            </a:r>
            <a:r>
              <a:rPr lang="ru-RU" dirty="0" smtClean="0"/>
              <a:t> бою пластик </a:t>
            </a:r>
            <a:r>
              <a:rPr lang="ru-RU" dirty="0" err="1" smtClean="0"/>
              <a:t>бутылкалардын</a:t>
            </a:r>
            <a:r>
              <a:rPr lang="ru-RU" dirty="0" smtClean="0"/>
              <a:t> </a:t>
            </a:r>
            <a:r>
              <a:rPr lang="ru-RU" dirty="0" err="1" smtClean="0"/>
              <a:t>ордуна</a:t>
            </a:r>
            <a:r>
              <a:rPr lang="ru-RU" dirty="0" smtClean="0"/>
              <a:t> </a:t>
            </a:r>
            <a:r>
              <a:rPr lang="ru-RU" dirty="0" err="1" smtClean="0"/>
              <a:t>айнек</a:t>
            </a:r>
            <a:r>
              <a:rPr lang="ru-RU" dirty="0" smtClean="0"/>
              <a:t> </a:t>
            </a:r>
            <a:r>
              <a:rPr lang="ru-RU" dirty="0" err="1" smtClean="0"/>
              <a:t>бутылкаларды</a:t>
            </a:r>
            <a:r>
              <a:rPr lang="ru-RU" dirty="0" smtClean="0"/>
              <a:t> </a:t>
            </a:r>
            <a:r>
              <a:rPr lang="ru-RU" dirty="0" err="1" smtClean="0"/>
              <a:t>колдонуп</a:t>
            </a:r>
            <a:r>
              <a:rPr lang="ru-RU" dirty="0" smtClean="0"/>
              <a:t> </a:t>
            </a:r>
            <a:r>
              <a:rPr lang="ru-RU" dirty="0" err="1" smtClean="0"/>
              <a:t>келет</a:t>
            </a:r>
            <a:r>
              <a:rPr lang="ru-RU" dirty="0" smtClean="0"/>
              <a:t>. Ар </a:t>
            </a:r>
            <a:r>
              <a:rPr lang="ru-RU" dirty="0" err="1" smtClean="0"/>
              <a:t>бир</a:t>
            </a:r>
            <a:r>
              <a:rPr lang="ru-RU" dirty="0" smtClean="0"/>
              <a:t> студент </a:t>
            </a:r>
            <a:r>
              <a:rPr lang="ru-RU" dirty="0" err="1" smtClean="0"/>
              <a:t>жыл</a:t>
            </a:r>
            <a:r>
              <a:rPr lang="ru-RU" dirty="0" smtClean="0"/>
              <a:t> </a:t>
            </a:r>
            <a:r>
              <a:rPr lang="ru-RU" dirty="0" err="1" smtClean="0"/>
              <a:t>башындда</a:t>
            </a:r>
            <a:r>
              <a:rPr lang="ru-RU" dirty="0" smtClean="0"/>
              <a:t> </a:t>
            </a:r>
            <a:r>
              <a:rPr lang="ru-RU" dirty="0" err="1" smtClean="0"/>
              <a:t>бир</a:t>
            </a:r>
            <a:r>
              <a:rPr lang="ru-RU" dirty="0" smtClean="0"/>
              <a:t> бутылка </a:t>
            </a:r>
            <a:r>
              <a:rPr lang="ru-RU" dirty="0" err="1" smtClean="0"/>
              <a:t>сатып</a:t>
            </a:r>
            <a:r>
              <a:rPr lang="ru-RU" dirty="0" smtClean="0"/>
              <a:t> </a:t>
            </a:r>
            <a:r>
              <a:rPr lang="ru-RU" dirty="0" err="1" smtClean="0"/>
              <a:t>алат</a:t>
            </a:r>
            <a:r>
              <a:rPr lang="ru-RU" dirty="0" smtClean="0"/>
              <a:t>. </a:t>
            </a:r>
            <a:r>
              <a:rPr lang="ru-RU" dirty="0" err="1" smtClean="0"/>
              <a:t>Универнситеттин</a:t>
            </a:r>
            <a:r>
              <a:rPr lang="ru-RU" dirty="0" smtClean="0"/>
              <a:t> ар </a:t>
            </a:r>
            <a:r>
              <a:rPr lang="ru-RU" dirty="0" err="1" smtClean="0"/>
              <a:t>бир</a:t>
            </a:r>
            <a:r>
              <a:rPr lang="ru-RU" dirty="0" smtClean="0"/>
              <a:t> </a:t>
            </a:r>
            <a:r>
              <a:rPr lang="ru-RU" dirty="0" err="1" smtClean="0"/>
              <a:t>кабатында</a:t>
            </a:r>
            <a:r>
              <a:rPr lang="ru-RU" dirty="0" smtClean="0"/>
              <a:t> </a:t>
            </a:r>
            <a:r>
              <a:rPr lang="ru-RU" dirty="0" err="1" smtClean="0"/>
              <a:t>куллерлер</a:t>
            </a:r>
            <a:r>
              <a:rPr lang="ru-RU" dirty="0" smtClean="0"/>
              <a:t> бар, </a:t>
            </a:r>
            <a:r>
              <a:rPr lang="ru-RU" dirty="0" err="1" smtClean="0"/>
              <a:t>алардан</a:t>
            </a:r>
            <a:r>
              <a:rPr lang="ru-RU" dirty="0" smtClean="0"/>
              <a:t> </a:t>
            </a:r>
            <a:r>
              <a:rPr lang="ru-RU" dirty="0" err="1" smtClean="0"/>
              <a:t>студенттер</a:t>
            </a:r>
            <a:r>
              <a:rPr lang="ru-RU" dirty="0" smtClean="0"/>
              <a:t> </a:t>
            </a:r>
            <a:r>
              <a:rPr lang="ru-RU" dirty="0" err="1" smtClean="0"/>
              <a:t>бутылкаларына</a:t>
            </a:r>
            <a:r>
              <a:rPr lang="ru-RU" dirty="0" smtClean="0"/>
              <a:t>  </a:t>
            </a:r>
            <a:r>
              <a:rPr lang="ru-RU" dirty="0" err="1" smtClean="0"/>
              <a:t>суу</a:t>
            </a:r>
            <a:r>
              <a:rPr lang="ru-RU" dirty="0" smtClean="0"/>
              <a:t> </a:t>
            </a:r>
            <a:r>
              <a:rPr lang="ru-RU" dirty="0" err="1" smtClean="0"/>
              <a:t>куюп</a:t>
            </a:r>
            <a:r>
              <a:rPr lang="ru-RU" dirty="0" smtClean="0"/>
              <a:t> </a:t>
            </a:r>
            <a:r>
              <a:rPr lang="ru-RU" dirty="0" err="1" smtClean="0"/>
              <a:t>алышат</a:t>
            </a:r>
            <a:r>
              <a:rPr lang="ru-RU" dirty="0" smtClean="0"/>
              <a:t>. </a:t>
            </a:r>
            <a:r>
              <a:rPr lang="ru-RU" dirty="0" err="1" smtClean="0"/>
              <a:t>Ичип</a:t>
            </a:r>
            <a:r>
              <a:rPr lang="ru-RU" dirty="0" smtClean="0"/>
              <a:t> </a:t>
            </a:r>
            <a:r>
              <a:rPr lang="ru-RU" dirty="0" err="1" smtClean="0"/>
              <a:t>бүткөндөн кийин</a:t>
            </a:r>
            <a:r>
              <a:rPr lang="ru-RU" dirty="0" smtClean="0"/>
              <a:t> </a:t>
            </a:r>
            <a:r>
              <a:rPr lang="ru-RU" dirty="0" err="1" smtClean="0"/>
              <a:t>бутылкасын</a:t>
            </a:r>
            <a:r>
              <a:rPr lang="ru-RU" dirty="0" smtClean="0"/>
              <a:t> </a:t>
            </a:r>
            <a:r>
              <a:rPr lang="ru-RU" dirty="0" err="1" smtClean="0"/>
              <a:t>ыргытпай</a:t>
            </a:r>
            <a:r>
              <a:rPr lang="ru-RU" dirty="0" smtClean="0"/>
              <a:t>  </a:t>
            </a:r>
            <a:r>
              <a:rPr lang="ru-RU" dirty="0" err="1" smtClean="0"/>
              <a:t>аны</a:t>
            </a:r>
            <a:r>
              <a:rPr lang="ru-RU" dirty="0" smtClean="0"/>
              <a:t> </a:t>
            </a:r>
            <a:r>
              <a:rPr lang="ru-RU" dirty="0" err="1" smtClean="0"/>
              <a:t>жууп</a:t>
            </a:r>
            <a:r>
              <a:rPr lang="ru-RU" dirty="0" smtClean="0"/>
              <a:t>, </a:t>
            </a:r>
            <a:r>
              <a:rPr lang="ru-RU" dirty="0" err="1" smtClean="0"/>
              <a:t>тазалап</a:t>
            </a:r>
            <a:r>
              <a:rPr lang="ru-RU" dirty="0" smtClean="0"/>
              <a:t> </a:t>
            </a:r>
            <a:r>
              <a:rPr lang="ru-RU" dirty="0" err="1" smtClean="0"/>
              <a:t>кайрадан</a:t>
            </a:r>
            <a:r>
              <a:rPr lang="ru-RU" dirty="0" smtClean="0"/>
              <a:t> </a:t>
            </a:r>
            <a:r>
              <a:rPr lang="ru-RU" dirty="0" err="1" smtClean="0"/>
              <a:t>колдоно</a:t>
            </a:r>
            <a:r>
              <a:rPr lang="ru-RU" dirty="0" smtClean="0"/>
              <a:t> </a:t>
            </a:r>
            <a:r>
              <a:rPr lang="ru-RU" dirty="0" err="1" smtClean="0"/>
              <a:t>беришет</a:t>
            </a:r>
            <a:r>
              <a:rPr lang="ru-RU" dirty="0" smtClean="0"/>
              <a:t>. </a:t>
            </a:r>
            <a:r>
              <a:rPr lang="ru-RU" dirty="0" err="1" smtClean="0"/>
              <a:t>Биздин</a:t>
            </a:r>
            <a:r>
              <a:rPr lang="ru-RU" dirty="0" smtClean="0"/>
              <a:t> </a:t>
            </a:r>
            <a:r>
              <a:rPr lang="ru-RU" dirty="0" err="1" smtClean="0"/>
              <a:t>оюбузча</a:t>
            </a:r>
            <a:r>
              <a:rPr lang="ru-RU" dirty="0" smtClean="0"/>
              <a:t>, </a:t>
            </a:r>
            <a:r>
              <a:rPr lang="ru-RU" dirty="0" err="1" smtClean="0"/>
              <a:t>эгерде</a:t>
            </a:r>
            <a:r>
              <a:rPr lang="ru-RU" dirty="0" smtClean="0"/>
              <a:t> </a:t>
            </a:r>
            <a:r>
              <a:rPr lang="ru-RU" dirty="0" err="1" smtClean="0"/>
              <a:t>биз</a:t>
            </a:r>
            <a:r>
              <a:rPr lang="ru-RU" dirty="0" smtClean="0"/>
              <a:t> </a:t>
            </a:r>
            <a:r>
              <a:rPr lang="ru-RU" dirty="0" err="1" smtClean="0"/>
              <a:t>дагы</a:t>
            </a:r>
            <a:r>
              <a:rPr lang="ru-RU" dirty="0" smtClean="0"/>
              <a:t> </a:t>
            </a:r>
            <a:r>
              <a:rPr lang="ru-RU" dirty="0" err="1" smtClean="0"/>
              <a:t>ушул</a:t>
            </a:r>
            <a:r>
              <a:rPr lang="ru-RU" dirty="0" smtClean="0"/>
              <a:t> </a:t>
            </a:r>
            <a:r>
              <a:rPr lang="ru-RU" dirty="0" err="1" smtClean="0"/>
              <a:t>ыкманы</a:t>
            </a:r>
            <a:r>
              <a:rPr lang="ru-RU" dirty="0" smtClean="0"/>
              <a:t> </a:t>
            </a:r>
            <a:r>
              <a:rPr lang="ru-RU" dirty="0" err="1" smtClean="0"/>
              <a:t>колдоно</a:t>
            </a:r>
            <a:r>
              <a:rPr lang="ru-RU" dirty="0" smtClean="0"/>
              <a:t> </a:t>
            </a:r>
            <a:r>
              <a:rPr lang="ru-RU" dirty="0" err="1" smtClean="0"/>
              <a:t>турган</a:t>
            </a:r>
            <a:r>
              <a:rPr lang="ru-RU" dirty="0" smtClean="0"/>
              <a:t> </a:t>
            </a:r>
            <a:r>
              <a:rPr lang="ru-RU" dirty="0" err="1" smtClean="0"/>
              <a:t>болсок</a:t>
            </a:r>
            <a:r>
              <a:rPr lang="ru-RU" dirty="0" smtClean="0"/>
              <a:t>, пластик </a:t>
            </a:r>
            <a:r>
              <a:rPr lang="ru-RU" dirty="0" err="1" smtClean="0"/>
              <a:t>бутылкаклардан</a:t>
            </a:r>
            <a:r>
              <a:rPr lang="ru-RU" dirty="0" smtClean="0"/>
              <a:t> баш </a:t>
            </a:r>
            <a:r>
              <a:rPr lang="ru-RU" dirty="0" err="1" smtClean="0"/>
              <a:t>тартсак</a:t>
            </a:r>
            <a:r>
              <a:rPr lang="ru-RU" dirty="0" smtClean="0"/>
              <a:t> болот. </a:t>
            </a:r>
            <a:r>
              <a:rPr lang="ru-RU" dirty="0" err="1" smtClean="0"/>
              <a:t>Көчөлөргө</a:t>
            </a:r>
            <a:r>
              <a:rPr lang="ru-RU" dirty="0" smtClean="0"/>
              <a:t> </a:t>
            </a:r>
            <a:r>
              <a:rPr lang="ru-RU" dirty="0" err="1" smtClean="0"/>
              <a:t>мурункудай</a:t>
            </a:r>
            <a:r>
              <a:rPr lang="ru-RU" dirty="0" smtClean="0"/>
              <a:t> </a:t>
            </a:r>
            <a:r>
              <a:rPr lang="ru-RU" dirty="0" err="1" smtClean="0"/>
              <a:t>газдалган</a:t>
            </a:r>
            <a:r>
              <a:rPr lang="ru-RU" dirty="0" smtClean="0"/>
              <a:t> </a:t>
            </a:r>
            <a:r>
              <a:rPr lang="ru-RU" dirty="0" err="1" smtClean="0"/>
              <a:t>суусундук</a:t>
            </a:r>
            <a:r>
              <a:rPr lang="ru-RU" dirty="0" smtClean="0"/>
              <a:t> </a:t>
            </a:r>
            <a:r>
              <a:rPr lang="ru-RU" dirty="0" err="1" smtClean="0"/>
              <a:t>саткан</a:t>
            </a:r>
            <a:r>
              <a:rPr lang="ru-RU" dirty="0" smtClean="0"/>
              <a:t> </a:t>
            </a:r>
            <a:r>
              <a:rPr lang="ru-RU" dirty="0" err="1" smtClean="0"/>
              <a:t>автоматтарды</a:t>
            </a:r>
            <a:r>
              <a:rPr lang="ru-RU" dirty="0" smtClean="0"/>
              <a:t> </a:t>
            </a:r>
            <a:r>
              <a:rPr lang="ru-RU" dirty="0" err="1" smtClean="0"/>
              <a:t>койсок</a:t>
            </a:r>
            <a:r>
              <a:rPr lang="ru-RU" dirty="0" smtClean="0"/>
              <a:t> болот. </a:t>
            </a:r>
            <a:endParaRPr lang="ru-RU" dirty="0"/>
          </a:p>
        </p:txBody>
      </p:sp>
      <p:pic>
        <p:nvPicPr>
          <p:cNvPr id="8" name="Рисунок 7" descr="Screen Shot 2019-01-16 at 4.16.54 PM.png"/>
          <p:cNvPicPr>
            <a:picLocks noChangeAspect="1"/>
          </p:cNvPicPr>
          <p:nvPr/>
        </p:nvPicPr>
        <p:blipFill>
          <a:blip r:embed="rId3"/>
          <a:stretch>
            <a:fillRect/>
          </a:stretch>
        </p:blipFill>
        <p:spPr>
          <a:xfrm>
            <a:off x="6233748" y="2076878"/>
            <a:ext cx="5788251" cy="34997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1523492" y="1241147"/>
            <a:ext cx="8568952" cy="4800026"/>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1919536" y="1531597"/>
            <a:ext cx="7776864" cy="4917989"/>
          </a:xfrm>
        </p:spPr>
        <p:txBody>
          <a:bodyPr>
            <a:normAutofit/>
          </a:bodyPr>
          <a:lstStyle/>
          <a:p>
            <a:r>
              <a:rPr lang="ru-RU" i="1" dirty="0" err="1" smtClean="0">
                <a:latin typeface="Times New Roman" panose="02020603050405020304" pitchFamily="18" charset="0"/>
                <a:cs typeface="Times New Roman" panose="02020603050405020304" pitchFamily="18" charset="0"/>
              </a:rPr>
              <a:t>Эгерде</a:t>
            </a:r>
            <a:r>
              <a:rPr lang="ru-RU" i="1" dirty="0" smtClean="0">
                <a:latin typeface="Times New Roman" panose="02020603050405020304" pitchFamily="18" charset="0"/>
                <a:cs typeface="Times New Roman" panose="02020603050405020304" pitchFamily="18" charset="0"/>
              </a:rPr>
              <a:t> 1 </a:t>
            </a:r>
            <a:r>
              <a:rPr lang="ru-RU" i="1" dirty="0" err="1" smtClean="0">
                <a:latin typeface="Times New Roman" panose="02020603050405020304" pitchFamily="18" charset="0"/>
                <a:cs typeface="Times New Roman" panose="02020603050405020304" pitchFamily="18" charset="0"/>
              </a:rPr>
              <a:t>чымчык</a:t>
            </a:r>
            <a:r>
              <a:rPr lang="ru-RU" i="1" dirty="0" smtClean="0">
                <a:latin typeface="Times New Roman" panose="02020603050405020304" pitchFamily="18" charset="0"/>
                <a:cs typeface="Times New Roman" panose="02020603050405020304" pitchFamily="18" charset="0"/>
              </a:rPr>
              <a:t> 1 </a:t>
            </a:r>
            <a:r>
              <a:rPr lang="ru-RU" i="1" dirty="0" err="1" smtClean="0">
                <a:latin typeface="Times New Roman" panose="02020603050405020304" pitchFamily="18" charset="0"/>
                <a:cs typeface="Times New Roman" panose="02020603050405020304" pitchFamily="18" charset="0"/>
              </a:rPr>
              <a:t>кундо</a:t>
            </a:r>
            <a:r>
              <a:rPr lang="ru-RU" i="1" dirty="0" smtClean="0">
                <a:latin typeface="Times New Roman" panose="02020603050405020304" pitchFamily="18" charset="0"/>
                <a:cs typeface="Times New Roman" panose="02020603050405020304" pitchFamily="18" charset="0"/>
              </a:rPr>
              <a:t>  50 грамм пластик  </a:t>
            </a:r>
            <a:r>
              <a:rPr lang="ru-RU" i="1" dirty="0" err="1" smtClean="0">
                <a:latin typeface="Times New Roman" panose="02020603050405020304" pitchFamily="18" charset="0"/>
                <a:cs typeface="Times New Roman" panose="02020603050405020304" pitchFamily="18" charset="0"/>
              </a:rPr>
              <a:t>жей</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турган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болсо</a:t>
            </a:r>
            <a:r>
              <a:rPr lang="ru-RU" i="1" dirty="0" smtClean="0">
                <a:latin typeface="Times New Roman" panose="02020603050405020304" pitchFamily="18" charset="0"/>
                <a:cs typeface="Times New Roman" panose="02020603050405020304" pitchFamily="18" charset="0"/>
              </a:rPr>
              <a:t>, 1 </a:t>
            </a:r>
            <a:r>
              <a:rPr lang="ru-RU" i="1" dirty="0" err="1" smtClean="0">
                <a:latin typeface="Times New Roman" panose="02020603050405020304" pitchFamily="18" charset="0"/>
                <a:cs typeface="Times New Roman" panose="02020603050405020304" pitchFamily="18" charset="0"/>
              </a:rPr>
              <a:t>жуманын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ичинде</a:t>
            </a:r>
            <a:r>
              <a:rPr lang="ru-RU" i="1" dirty="0" smtClean="0">
                <a:latin typeface="Times New Roman" panose="02020603050405020304" pitchFamily="18" charset="0"/>
                <a:cs typeface="Times New Roman" panose="02020603050405020304" pitchFamily="18" charset="0"/>
              </a:rPr>
              <a:t> 350 грамм пластик </a:t>
            </a:r>
            <a:r>
              <a:rPr lang="ru-RU" i="1" dirty="0" err="1" smtClean="0">
                <a:latin typeface="Times New Roman" panose="02020603050405020304" pitchFamily="18" charset="0"/>
                <a:cs typeface="Times New Roman" panose="02020603050405020304" pitchFamily="18" charset="0"/>
              </a:rPr>
              <a:t>жейт</a:t>
            </a:r>
            <a:r>
              <a:rPr lang="ru-RU" i="1" dirty="0" smtClean="0">
                <a:latin typeface="Times New Roman" panose="02020603050405020304" pitchFamily="18" charset="0"/>
                <a:cs typeface="Times New Roman" panose="02020603050405020304" pitchFamily="18" charset="0"/>
              </a:rPr>
              <a:t>. </a:t>
            </a:r>
          </a:p>
          <a:p>
            <a:r>
              <a:rPr lang="ru-RU" i="1" dirty="0" smtClean="0">
                <a:latin typeface="Times New Roman" panose="02020603050405020304" pitchFamily="18" charset="0"/>
                <a:cs typeface="Times New Roman" panose="02020603050405020304" pitchFamily="18" charset="0"/>
              </a:rPr>
              <a:t>500 грамм </a:t>
            </a:r>
            <a:r>
              <a:rPr lang="ru-RU" i="1" dirty="0" err="1" smtClean="0">
                <a:latin typeface="Times New Roman" panose="02020603050405020304" pitchFamily="18" charset="0"/>
                <a:cs typeface="Times New Roman" panose="02020603050405020304" pitchFamily="18" charset="0"/>
              </a:rPr>
              <a:t>пластикти</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жок</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кылыш</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учун</a:t>
            </a:r>
            <a:r>
              <a:rPr lang="ru-RU" i="1" dirty="0" smtClean="0">
                <a:latin typeface="Times New Roman" panose="02020603050405020304" pitchFamily="18" charset="0"/>
                <a:cs typeface="Times New Roman" panose="02020603050405020304" pitchFamily="18" charset="0"/>
              </a:rPr>
              <a:t> 543 </a:t>
            </a:r>
            <a:r>
              <a:rPr lang="ru-RU" i="1" dirty="0" err="1" smtClean="0">
                <a:latin typeface="Times New Roman" panose="02020603050405020304" pitchFamily="18" charset="0"/>
                <a:cs typeface="Times New Roman" panose="02020603050405020304" pitchFamily="18" charset="0"/>
              </a:rPr>
              <a:t>курт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керектелет</a:t>
            </a:r>
            <a:r>
              <a:rPr lang="ru-RU" i="1" dirty="0" smtClean="0">
                <a:latin typeface="Times New Roman" panose="02020603050405020304" pitchFamily="18" charset="0"/>
                <a:cs typeface="Times New Roman" panose="02020603050405020304" pitchFamily="18" charset="0"/>
              </a:rPr>
              <a:t>.</a:t>
            </a:r>
          </a:p>
          <a:p>
            <a:r>
              <a:rPr lang="ru-RU" i="1" dirty="0" err="1" smtClean="0">
                <a:latin typeface="Times New Roman" panose="02020603050405020304" pitchFamily="18" charset="0"/>
                <a:cs typeface="Times New Roman" panose="02020603050405020304" pitchFamily="18" charset="0"/>
              </a:rPr>
              <a:t>Бир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жылдын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ичинде</a:t>
            </a:r>
            <a:r>
              <a:rPr lang="ru-RU" i="1" dirty="0" smtClean="0">
                <a:latin typeface="Times New Roman" panose="02020603050405020304" pitchFamily="18" charset="0"/>
                <a:cs typeface="Times New Roman" panose="02020603050405020304" pitchFamily="18" charset="0"/>
              </a:rPr>
              <a:t> 1 миллион </a:t>
            </a:r>
            <a:r>
              <a:rPr lang="ru-RU" i="1" dirty="0" err="1" smtClean="0">
                <a:latin typeface="Times New Roman" panose="02020603050405020304" pitchFamily="18" charset="0"/>
                <a:cs typeface="Times New Roman" panose="02020603050405020304" pitchFamily="18" charset="0"/>
              </a:rPr>
              <a:t>чымчык</a:t>
            </a:r>
            <a:r>
              <a:rPr lang="ru-RU" i="1" dirty="0" smtClean="0">
                <a:latin typeface="Times New Roman" panose="02020603050405020304" pitchFamily="18" charset="0"/>
                <a:cs typeface="Times New Roman" panose="02020603050405020304" pitchFamily="18" charset="0"/>
              </a:rPr>
              <a:t> пластик </a:t>
            </a:r>
            <a:r>
              <a:rPr lang="ru-RU" i="1" dirty="0" err="1" smtClean="0">
                <a:latin typeface="Times New Roman" panose="02020603050405020304" pitchFamily="18" charset="0"/>
                <a:cs typeface="Times New Roman" panose="02020603050405020304" pitchFamily="18" charset="0"/>
              </a:rPr>
              <a:t>учун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көз жумат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бул</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көрсөткүч жыл</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сайын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өсүп келе</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жатат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Мисалы</a:t>
            </a:r>
            <a:r>
              <a:rPr lang="ru-RU" i="1" dirty="0" smtClean="0">
                <a:latin typeface="Times New Roman" panose="02020603050405020304" pitchFamily="18" charset="0"/>
                <a:cs typeface="Times New Roman" panose="02020603050405020304" pitchFamily="18" charset="0"/>
              </a:rPr>
              <a:t> 1960-жылдары </a:t>
            </a:r>
            <a:r>
              <a:rPr lang="ru-RU" i="1" dirty="0" err="1" smtClean="0">
                <a:latin typeface="Times New Roman" panose="02020603050405020304" pitchFamily="18" charset="0"/>
                <a:cs typeface="Times New Roman" panose="02020603050405020304" pitchFamily="18" charset="0"/>
              </a:rPr>
              <a:t>чымчыктардын</a:t>
            </a:r>
            <a:r>
              <a:rPr lang="ru-RU" i="1" dirty="0" smtClean="0">
                <a:latin typeface="Times New Roman" panose="02020603050405020304" pitchFamily="18" charset="0"/>
                <a:cs typeface="Times New Roman" panose="02020603050405020304" pitchFamily="18" charset="0"/>
              </a:rPr>
              <a:t> 5 % </a:t>
            </a:r>
            <a:r>
              <a:rPr lang="ru-RU" i="1" dirty="0" err="1" smtClean="0">
                <a:latin typeface="Times New Roman" panose="02020603050405020304" pitchFamily="18" charset="0"/>
                <a:cs typeface="Times New Roman" panose="02020603050405020304" pitchFamily="18" charset="0"/>
              </a:rPr>
              <a:t>гана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ашказанынан</a:t>
            </a:r>
            <a:r>
              <a:rPr lang="ru-RU" i="1" dirty="0" smtClean="0">
                <a:latin typeface="Times New Roman" panose="02020603050405020304" pitchFamily="18" charset="0"/>
                <a:cs typeface="Times New Roman" panose="02020603050405020304" pitchFamily="18" charset="0"/>
              </a:rPr>
              <a:t> пластик </a:t>
            </a:r>
            <a:r>
              <a:rPr lang="ru-RU" i="1" dirty="0" err="1" smtClean="0">
                <a:latin typeface="Times New Roman" panose="02020603050405020304" pitchFamily="18" charset="0"/>
                <a:cs typeface="Times New Roman" panose="02020603050405020304" pitchFamily="18" charset="0"/>
              </a:rPr>
              <a:t>табылган</a:t>
            </a:r>
            <a:r>
              <a:rPr lang="ru-RU" i="1" dirty="0" smtClean="0">
                <a:latin typeface="Times New Roman" panose="02020603050405020304" pitchFamily="18" charset="0"/>
                <a:cs typeface="Times New Roman" panose="02020603050405020304" pitchFamily="18" charset="0"/>
              </a:rPr>
              <a:t>. Ал </a:t>
            </a:r>
            <a:r>
              <a:rPr lang="ru-RU" i="1" dirty="0" err="1" smtClean="0">
                <a:latin typeface="Times New Roman" panose="02020603050405020304" pitchFamily="18" charset="0"/>
                <a:cs typeface="Times New Roman" panose="02020603050405020304" pitchFamily="18" charset="0"/>
              </a:rPr>
              <a:t>эми</a:t>
            </a:r>
            <a:r>
              <a:rPr lang="ru-RU" i="1" dirty="0" smtClean="0">
                <a:latin typeface="Times New Roman" panose="02020603050405020304" pitchFamily="18" charset="0"/>
                <a:cs typeface="Times New Roman" panose="02020603050405020304" pitchFamily="18" charset="0"/>
              </a:rPr>
              <a:t> 1980-жылы </a:t>
            </a:r>
            <a:r>
              <a:rPr lang="ru-RU" i="1" dirty="0" err="1" smtClean="0">
                <a:latin typeface="Times New Roman" panose="02020603050405020304" pitchFamily="18" charset="0"/>
                <a:cs typeface="Times New Roman" panose="02020603050405020304" pitchFamily="18" charset="0"/>
              </a:rPr>
              <a:t>бул</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көрсөткүч </a:t>
            </a:r>
            <a:r>
              <a:rPr lang="ru-RU" i="1" dirty="0" smtClean="0">
                <a:latin typeface="Times New Roman" panose="02020603050405020304" pitchFamily="18" charset="0"/>
                <a:cs typeface="Times New Roman" panose="02020603050405020304" pitchFamily="18" charset="0"/>
              </a:rPr>
              <a:t>80 %га </a:t>
            </a:r>
            <a:r>
              <a:rPr lang="ru-RU" i="1" dirty="0" err="1" smtClean="0">
                <a:latin typeface="Times New Roman" panose="02020603050405020304" pitchFamily="18" charset="0"/>
                <a:cs typeface="Times New Roman" panose="02020603050405020304" pitchFamily="18" charset="0"/>
              </a:rPr>
              <a:t>чейин</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өскөн</a:t>
            </a:r>
            <a:r>
              <a:rPr lang="ru-RU" i="1" dirty="0" smtClean="0">
                <a:latin typeface="Times New Roman" panose="02020603050405020304" pitchFamily="18" charset="0"/>
                <a:cs typeface="Times New Roman" panose="02020603050405020304" pitchFamily="18" charset="0"/>
              </a:rPr>
              <a:t>. </a:t>
            </a:r>
          </a:p>
          <a:p>
            <a:endParaRPr lang="ru-RU" dirty="0" smtClean="0"/>
          </a:p>
          <a:p>
            <a:endParaRPr lang="ru-RU" dirty="0"/>
          </a:p>
        </p:txBody>
      </p:sp>
      <p:sp>
        <p:nvSpPr>
          <p:cNvPr id="6" name="TextBox 5"/>
          <p:cNvSpPr txBox="1"/>
          <p:nvPr/>
        </p:nvSpPr>
        <p:spPr>
          <a:xfrm>
            <a:off x="2166910" y="428604"/>
            <a:ext cx="7858180" cy="646331"/>
          </a:xfrm>
          <a:prstGeom prst="rect">
            <a:avLst/>
          </a:prstGeom>
          <a:noFill/>
        </p:spPr>
        <p:txBody>
          <a:bodyPr wrap="square" rtlCol="0">
            <a:spAutoFit/>
          </a:bodyPr>
          <a:lstStyle/>
          <a:p>
            <a:r>
              <a:rPr lang="ky-KG" sz="3600" b="1" dirty="0" smtClean="0"/>
              <a:t>Биздин жеке эсептөөлөрүбүз:</a:t>
            </a:r>
            <a:endParaRPr lang="ru-RU" sz="36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Прямоугольник 4"/>
          <p:cNvSpPr/>
          <p:nvPr/>
        </p:nvSpPr>
        <p:spPr>
          <a:xfrm>
            <a:off x="2024034" y="2000240"/>
            <a:ext cx="8182001" cy="3171845"/>
          </a:xfrm>
          <a:prstGeom prst="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ky-KG" sz="2000" dirty="0" smtClean="0">
                <a:latin typeface="Times New Roman" panose="02020603050405020304" pitchFamily="18" charset="0"/>
                <a:cs typeface="Times New Roman" panose="02020603050405020304" pitchFamily="18" charset="0"/>
              </a:rPr>
              <a:t> - Изилдөөлөрдүн </a:t>
            </a:r>
            <a:r>
              <a:rPr lang="ky-KG" sz="2000" dirty="0">
                <a:latin typeface="Times New Roman" panose="02020603050405020304" pitchFamily="18" charset="0"/>
                <a:cs typeface="Times New Roman" panose="02020603050405020304" pitchFamily="18" charset="0"/>
              </a:rPr>
              <a:t>жана </a:t>
            </a:r>
            <a:r>
              <a:rPr lang="ky-KG" sz="2000" dirty="0" smtClean="0">
                <a:latin typeface="Times New Roman" panose="02020603050405020304" pitchFamily="18" charset="0"/>
                <a:cs typeface="Times New Roman" panose="02020603050405020304" pitchFamily="18" charset="0"/>
              </a:rPr>
              <a:t>иш-аракетибиздин </a:t>
            </a:r>
            <a:r>
              <a:rPr lang="ky-KG" sz="2000" dirty="0">
                <a:latin typeface="Times New Roman" panose="02020603050405020304" pitchFamily="18" charset="0"/>
                <a:cs typeface="Times New Roman" panose="02020603050405020304" pitchFamily="18" charset="0"/>
              </a:rPr>
              <a:t>негизинде экологияны сактап калууга кичине болсо да өзүбүздүн салымыбызды </a:t>
            </a:r>
            <a:r>
              <a:rPr lang="ky-KG" sz="2000" dirty="0" smtClean="0">
                <a:latin typeface="Times New Roman" panose="02020603050405020304" pitchFamily="18" charset="0"/>
                <a:cs typeface="Times New Roman" panose="02020603050405020304" pitchFamily="18" charset="0"/>
              </a:rPr>
              <a:t>кошобуз;</a:t>
            </a:r>
            <a:endParaRPr lang="ky-KG" sz="2000" dirty="0">
              <a:latin typeface="Times New Roman" panose="02020603050405020304" pitchFamily="18" charset="0"/>
              <a:cs typeface="Times New Roman" panose="02020603050405020304" pitchFamily="18" charset="0"/>
            </a:endParaRPr>
          </a:p>
          <a:p>
            <a:r>
              <a:rPr lang="ky-KG" sz="2000" dirty="0" smtClean="0">
                <a:latin typeface="Times New Roman" panose="02020603050405020304" pitchFamily="18" charset="0"/>
                <a:cs typeface="Times New Roman" panose="02020603050405020304" pitchFamily="18" charset="0"/>
              </a:rPr>
              <a:t> - бир </a:t>
            </a:r>
            <a:r>
              <a:rPr lang="ky-KG" sz="2000" dirty="0">
                <a:latin typeface="Times New Roman" panose="02020603050405020304" pitchFamily="18" charset="0"/>
                <a:cs typeface="Times New Roman" panose="02020603050405020304" pitchFamily="18" charset="0"/>
              </a:rPr>
              <a:t>нече гектар аянт токойлорду сактап </a:t>
            </a:r>
            <a:r>
              <a:rPr lang="ky-KG" sz="2000" dirty="0" smtClean="0">
                <a:latin typeface="Times New Roman" panose="02020603050405020304" pitchFamily="18" charset="0"/>
                <a:cs typeface="Times New Roman" panose="02020603050405020304" pitchFamily="18" charset="0"/>
              </a:rPr>
              <a:t>калабыз;</a:t>
            </a:r>
            <a:endParaRPr lang="ky-KG" sz="2000" dirty="0">
              <a:latin typeface="Times New Roman" panose="02020603050405020304" pitchFamily="18" charset="0"/>
              <a:cs typeface="Times New Roman" panose="02020603050405020304" pitchFamily="18" charset="0"/>
            </a:endParaRPr>
          </a:p>
          <a:p>
            <a:r>
              <a:rPr lang="ky-KG" sz="2000" dirty="0" smtClean="0">
                <a:latin typeface="Times New Roman" panose="02020603050405020304" pitchFamily="18" charset="0"/>
                <a:cs typeface="Times New Roman" panose="02020603050405020304" pitchFamily="18" charset="0"/>
              </a:rPr>
              <a:t> - пластик </a:t>
            </a:r>
            <a:r>
              <a:rPr lang="ky-KG" sz="2000" dirty="0">
                <a:latin typeface="Times New Roman" panose="02020603050405020304" pitchFamily="18" charset="0"/>
                <a:cs typeface="Times New Roman" panose="02020603050405020304" pitchFamily="18" charset="0"/>
              </a:rPr>
              <a:t>жана полиэтилен пакетинин </a:t>
            </a:r>
            <a:r>
              <a:rPr lang="ky-KG" sz="2000" dirty="0" smtClean="0">
                <a:latin typeface="Times New Roman" panose="02020603050405020304" pitchFamily="18" charset="0"/>
                <a:cs typeface="Times New Roman" panose="02020603050405020304" pitchFamily="18" charset="0"/>
              </a:rPr>
              <a:t>зыяндуулугун изилдеп, элге жайылтабыз. </a:t>
            </a:r>
            <a:endParaRPr lang="ky-KG" sz="2000" dirty="0">
              <a:latin typeface="Times New Roman" panose="02020603050405020304" pitchFamily="18" charset="0"/>
              <a:cs typeface="Times New Roman" panose="02020603050405020304" pitchFamily="18" charset="0"/>
            </a:endParaRPr>
          </a:p>
          <a:p>
            <a:r>
              <a:rPr lang="ky-KG" sz="2000" dirty="0" smtClean="0">
                <a:latin typeface="Times New Roman" panose="02020603050405020304" pitchFamily="18" charset="0"/>
                <a:cs typeface="Times New Roman" panose="02020603050405020304" pitchFamily="18" charset="0"/>
              </a:rPr>
              <a:t> </a:t>
            </a:r>
            <a:endParaRPr lang="ky-KG" sz="2000"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540669" y="385762"/>
            <a:ext cx="9110661" cy="957263"/>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ky-KG" b="1" dirty="0">
                <a:ln w="12700" cmpd="sng">
                  <a:solidFill>
                    <a:schemeClr val="accent5">
                      <a:lumMod val="50000"/>
                    </a:schemeClr>
                  </a:solidFill>
                  <a:prstDash val="solid"/>
                </a:ln>
                <a:solidFill>
                  <a:schemeClr val="tx1">
                    <a:lumMod val="85000"/>
                    <a:lumOff val="15000"/>
                  </a:schemeClr>
                </a:solidFill>
                <a:effectLst>
                  <a:innerShdw blurRad="114300">
                    <a:prstClr val="black"/>
                  </a:innerShdw>
                </a:effectLst>
                <a:latin typeface="Times New Roman" panose="02020603050405020304" pitchFamily="18" charset="0"/>
                <a:cs typeface="Times New Roman" panose="02020603050405020304" pitchFamily="18" charset="0"/>
              </a:rPr>
              <a:t>Күтүлүүчү жыйынтыктар </a:t>
            </a:r>
            <a:endParaRPr lang="ru-RU" b="1" i="1" dirty="0">
              <a:ln w="12700" cmpd="sng">
                <a:solidFill>
                  <a:schemeClr val="accent5">
                    <a:lumMod val="50000"/>
                  </a:schemeClr>
                </a:solidFill>
                <a:prstDash val="solid"/>
              </a:ln>
              <a:solidFill>
                <a:schemeClr val="tx1">
                  <a:lumMod val="85000"/>
                  <a:lumOff val="15000"/>
                </a:schemeClr>
              </a:solidFill>
              <a:effectLst>
                <a:innerShdw blurRad="114300">
                  <a:prstClr val="black"/>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14500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666844" y="982132"/>
            <a:ext cx="8786874" cy="1303867"/>
          </a:xfrm>
          <a:solidFill>
            <a:srgbClr val="92D050"/>
          </a:solidFill>
        </p:spPr>
        <p:txBody>
          <a:bodyPr/>
          <a:lstStyle/>
          <a:p>
            <a:r>
              <a:rPr lang="ky-KG" dirty="0" smtClean="0"/>
              <a:t>Долбоордун актуалдуулугу:</a:t>
            </a:r>
            <a:endParaRPr lang="ru-RU" dirty="0"/>
          </a:p>
        </p:txBody>
      </p:sp>
      <p:sp>
        <p:nvSpPr>
          <p:cNvPr id="3" name="Содержимое 2"/>
          <p:cNvSpPr>
            <a:spLocks noGrp="1"/>
          </p:cNvSpPr>
          <p:nvPr>
            <p:ph idx="1"/>
          </p:nvPr>
        </p:nvSpPr>
        <p:spPr>
          <a:xfrm>
            <a:off x="1295401" y="2556932"/>
            <a:ext cx="9601196" cy="3015208"/>
          </a:xfrm>
          <a:solidFill>
            <a:schemeClr val="accent1">
              <a:lumMod val="60000"/>
              <a:lumOff val="40000"/>
            </a:schemeClr>
          </a:solidFill>
        </p:spPr>
        <p:txBody>
          <a:bodyPr>
            <a:normAutofit/>
          </a:bodyPr>
          <a:lstStyle/>
          <a:p>
            <a:r>
              <a:rPr lang="ky-KG" sz="2800" dirty="0" smtClean="0">
                <a:latin typeface="Times New Roman" pitchFamily="18" charset="0"/>
                <a:cs typeface="Times New Roman" pitchFamily="18" charset="0"/>
              </a:rPr>
              <a:t>СО2нин көбөйүшү менен Бишкек калаабызды түтүн каптап калуусу;</a:t>
            </a:r>
          </a:p>
          <a:p>
            <a:r>
              <a:rPr lang="ky-KG" sz="2800" dirty="0" smtClean="0">
                <a:latin typeface="Times New Roman" pitchFamily="18" charset="0"/>
                <a:cs typeface="Times New Roman" pitchFamily="18" charset="0"/>
              </a:rPr>
              <a:t>экологиянын   булганышы жана жаратылыш кырсыктардын натыйжасында биологиялык түрлөрдүн жоголуп баратышы;</a:t>
            </a:r>
          </a:p>
          <a:p>
            <a:r>
              <a:rPr lang="ky-KG" sz="2800" dirty="0" smtClean="0">
                <a:latin typeface="Times New Roman" pitchFamily="18" charset="0"/>
                <a:cs typeface="Times New Roman" pitchFamily="18" charset="0"/>
              </a:rPr>
              <a:t>пластиктен канаттуулардын көп санда өлүмгө учурашы.</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3791744" y="188640"/>
            <a:ext cx="8064896" cy="792088"/>
          </a:xfrm>
          <a:solidFill>
            <a:schemeClr val="accent1">
              <a:lumMod val="40000"/>
              <a:lumOff val="60000"/>
            </a:schemeClr>
          </a:solidFill>
          <a:ln>
            <a:noFill/>
          </a:ln>
        </p:spPr>
        <p:txBody>
          <a:bodyPr>
            <a:normAutofit fontScale="90000"/>
          </a:bodyPr>
          <a:lstStyle/>
          <a:p>
            <a:r>
              <a:rPr lang="ky-KG" sz="6000" dirty="0" smtClean="0">
                <a:latin typeface="Times New Roman" panose="02020603050405020304" pitchFamily="18" charset="0"/>
                <a:cs typeface="Times New Roman" panose="02020603050405020304" pitchFamily="18" charset="0"/>
              </a:rPr>
              <a:t>Сен таза болсоң, </a:t>
            </a:r>
            <a:r>
              <a:rPr lang="ky-KG" sz="6000" dirty="0">
                <a:latin typeface="Times New Roman" panose="02020603050405020304" pitchFamily="18" charset="0"/>
                <a:cs typeface="Times New Roman" panose="02020603050405020304" pitchFamily="18" charset="0"/>
              </a:rPr>
              <a:t>м</a:t>
            </a:r>
            <a:r>
              <a:rPr lang="ky-KG" sz="6000" dirty="0" smtClean="0">
                <a:latin typeface="Times New Roman" panose="02020603050405020304" pitchFamily="18" charset="0"/>
                <a:cs typeface="Times New Roman" panose="02020603050405020304" pitchFamily="18" charset="0"/>
              </a:rPr>
              <a:t>ен таза</a:t>
            </a:r>
            <a:endParaRPr lang="ru-RU" sz="6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023992" y="1169368"/>
            <a:ext cx="3258362" cy="923330"/>
          </a:xfrm>
          <a:prstGeom prst="rect">
            <a:avLst/>
          </a:prstGeom>
          <a:solidFill>
            <a:schemeClr val="accent1">
              <a:lumMod val="40000"/>
              <a:lumOff val="60000"/>
            </a:schemeClr>
          </a:solidFill>
        </p:spPr>
        <p:txBody>
          <a:bodyPr wrap="square">
            <a:spAutoFit/>
          </a:bodyPr>
          <a:lstStyle/>
          <a:p>
            <a:r>
              <a:rPr lang="ky-KG" sz="5400" dirty="0" smtClean="0">
                <a:latin typeface="Times New Roman" panose="02020603050405020304" pitchFamily="18" charset="0"/>
                <a:cs typeface="Times New Roman" panose="02020603050405020304" pitchFamily="18" charset="0"/>
              </a:rPr>
              <a:t>  болсом</a:t>
            </a:r>
            <a:r>
              <a:rPr lang="ky-KG" sz="5400" dirty="0">
                <a:latin typeface="Times New Roman" panose="02020603050405020304" pitchFamily="18" charset="0"/>
                <a:cs typeface="Times New Roman" panose="02020603050405020304" pitchFamily="18" charset="0"/>
              </a:rPr>
              <a:t>, </a:t>
            </a:r>
            <a:endParaRPr lang="ky-KG" sz="5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4304801" y="2253914"/>
            <a:ext cx="6696744" cy="923330"/>
          </a:xfrm>
          <a:prstGeom prst="rect">
            <a:avLst/>
          </a:prstGeom>
          <a:solidFill>
            <a:schemeClr val="accent1">
              <a:lumMod val="40000"/>
              <a:lumOff val="60000"/>
            </a:schemeClr>
          </a:solidFill>
        </p:spPr>
        <p:txBody>
          <a:bodyPr wrap="square" rtlCol="0">
            <a:spAutoFit/>
          </a:bodyPr>
          <a:lstStyle/>
          <a:p>
            <a:r>
              <a:rPr lang="ky-KG" sz="5400" dirty="0" smtClean="0">
                <a:latin typeface="Times New Roman" panose="02020603050405020304" pitchFamily="18" charset="0"/>
                <a:cs typeface="Times New Roman" panose="02020603050405020304" pitchFamily="18" charset="0"/>
              </a:rPr>
              <a:t>КООМ да таза болот!</a:t>
            </a:r>
            <a:endParaRPr lang="ru-RU" sz="5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11424" y="5876779"/>
            <a:ext cx="10369152" cy="707886"/>
          </a:xfrm>
          <a:prstGeom prst="rect">
            <a:avLst/>
          </a:prstGeom>
          <a:noFill/>
        </p:spPr>
        <p:txBody>
          <a:bodyPr wrap="square" rtlCol="0">
            <a:spAutoFit/>
          </a:bodyPr>
          <a:lstStyle/>
          <a:p>
            <a:r>
              <a:rPr lang="ky-KG" sz="4000" b="1" i="1" dirty="0" smtClean="0"/>
              <a:t>Экологияны сактап калуу биздин колубузда!</a:t>
            </a:r>
            <a:endParaRPr lang="ru-RU" sz="4000" b="1" i="1" dirty="0"/>
          </a:p>
        </p:txBody>
      </p:sp>
    </p:spTree>
    <p:extLst>
      <p:ext uri="{BB962C8B-B14F-4D97-AF65-F5344CB8AC3E}">
        <p14:creationId xmlns="" xmlns:p14="http://schemas.microsoft.com/office/powerpoint/2010/main" val="180005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1238251" y="171451"/>
            <a:ext cx="10006011" cy="1000124"/>
          </a:xfrm>
        </p:spPr>
        <p:style>
          <a:lnRef idx="1">
            <a:schemeClr val="accent1"/>
          </a:lnRef>
          <a:fillRef idx="2">
            <a:schemeClr val="accent1"/>
          </a:fillRef>
          <a:effectRef idx="1">
            <a:schemeClr val="accent1"/>
          </a:effectRef>
          <a:fontRef idx="minor">
            <a:schemeClr val="dk1"/>
          </a:fontRef>
        </p:style>
        <p:txBody>
          <a:bodyPr/>
          <a:lstStyle/>
          <a:p>
            <a:r>
              <a:rPr lang="ru-RU" b="1" i="1" dirty="0" smtClean="0">
                <a:ln w="12700" cmpd="sng">
                  <a:solidFill>
                    <a:schemeClr val="accent6">
                      <a:lumMod val="50000"/>
                    </a:schemeClr>
                  </a:solidFill>
                  <a:prstDash val="solid"/>
                </a:ln>
                <a:solidFill>
                  <a:schemeClr val="tx1">
                    <a:lumMod val="75000"/>
                    <a:lumOff val="25000"/>
                  </a:schemeClr>
                </a:solidFill>
                <a:effectLst>
                  <a:innerShdw blurRad="114300">
                    <a:prstClr val="black"/>
                  </a:innerShdw>
                </a:effectLst>
                <a:latin typeface="Times New Roman" panose="02020603050405020304" pitchFamily="18" charset="0"/>
                <a:cs typeface="Times New Roman" panose="02020603050405020304" pitchFamily="18" charset="0"/>
              </a:rPr>
              <a:t>Д</a:t>
            </a:r>
            <a:r>
              <a:rPr lang="ky-KG" b="1" i="1" dirty="0" smtClean="0">
                <a:ln w="12700" cmpd="sng">
                  <a:solidFill>
                    <a:schemeClr val="accent6">
                      <a:lumMod val="50000"/>
                    </a:schemeClr>
                  </a:solidFill>
                  <a:prstDash val="solid"/>
                </a:ln>
                <a:solidFill>
                  <a:schemeClr val="tx1">
                    <a:lumMod val="75000"/>
                    <a:lumOff val="25000"/>
                  </a:schemeClr>
                </a:solidFill>
                <a:effectLst>
                  <a:innerShdw blurRad="114300">
                    <a:prstClr val="black"/>
                  </a:innerShdw>
                </a:effectLst>
                <a:latin typeface="Times New Roman" panose="02020603050405020304" pitchFamily="18" charset="0"/>
                <a:cs typeface="Times New Roman" panose="02020603050405020304" pitchFamily="18" charset="0"/>
              </a:rPr>
              <a:t>олбоордун көйгөйү жана максаты:</a:t>
            </a:r>
            <a:endParaRPr lang="ru-RU" b="1" i="1" dirty="0">
              <a:ln w="12700" cmpd="sng">
                <a:solidFill>
                  <a:schemeClr val="accent6">
                    <a:lumMod val="50000"/>
                  </a:schemeClr>
                </a:solidFill>
                <a:prstDash val="solid"/>
              </a:ln>
              <a:solidFill>
                <a:schemeClr val="tx1">
                  <a:lumMod val="75000"/>
                  <a:lumOff val="25000"/>
                </a:schemeClr>
              </a:solidFill>
              <a:effectLst>
                <a:innerShdw blurRad="114300">
                  <a:prstClr val="black"/>
                </a:inn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42899" y="1443038"/>
            <a:ext cx="5529263" cy="5022055"/>
          </a:xfrm>
          <a:prstGeom prst="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ky-KG" sz="2400" i="1" dirty="0" smtClean="0">
                <a:latin typeface="Times New Roman" pitchFamily="18" charset="0"/>
                <a:cs typeface="Times New Roman" pitchFamily="18" charset="0"/>
              </a:rPr>
              <a:t>Көйгөй:</a:t>
            </a:r>
          </a:p>
          <a:p>
            <a:r>
              <a:rPr lang="ky-KG" sz="2400" i="1" dirty="0">
                <a:latin typeface="Times New Roman" pitchFamily="18" charset="0"/>
                <a:cs typeface="Times New Roman" pitchFamily="18" charset="0"/>
              </a:rPr>
              <a:t> </a:t>
            </a:r>
            <a:r>
              <a:rPr lang="ky-KG" sz="2400" i="1" dirty="0" smtClean="0">
                <a:latin typeface="Times New Roman" pitchFamily="18" charset="0"/>
                <a:cs typeface="Times New Roman" pitchFamily="18" charset="0"/>
              </a:rPr>
              <a:t>- азыркы </a:t>
            </a:r>
            <a:r>
              <a:rPr lang="ky-KG" sz="2400" i="1" dirty="0">
                <a:latin typeface="Times New Roman" pitchFamily="18" charset="0"/>
                <a:cs typeface="Times New Roman" pitchFamily="18" charset="0"/>
              </a:rPr>
              <a:t>учурда Кыргызстандын экологиясы өтө начар абалда болуусу;</a:t>
            </a:r>
          </a:p>
          <a:p>
            <a:r>
              <a:rPr lang="ky-KG" sz="2400" i="1" dirty="0" smtClean="0">
                <a:latin typeface="Times New Roman" pitchFamily="18" charset="0"/>
                <a:cs typeface="Times New Roman" pitchFamily="18" charset="0"/>
              </a:rPr>
              <a:t> - жылына </a:t>
            </a:r>
            <a:r>
              <a:rPr lang="ky-KG" sz="2400" i="1" dirty="0">
                <a:latin typeface="Times New Roman" pitchFamily="18" charset="0"/>
                <a:cs typeface="Times New Roman" pitchFamily="18" charset="0"/>
              </a:rPr>
              <a:t>нечелеген токойлор кыйылып, алардын ордуна жаңы бак-дарактар </a:t>
            </a:r>
            <a:r>
              <a:rPr lang="ky-KG" sz="2400" i="1" dirty="0" smtClean="0">
                <a:latin typeface="Times New Roman" pitchFamily="18" charset="0"/>
                <a:cs typeface="Times New Roman" pitchFamily="18" charset="0"/>
              </a:rPr>
              <a:t>отургузулбай, </a:t>
            </a:r>
            <a:r>
              <a:rPr lang="ky-KG" sz="2400" i="1" dirty="0">
                <a:latin typeface="Times New Roman" pitchFamily="18" charset="0"/>
                <a:cs typeface="Times New Roman" pitchFamily="18" charset="0"/>
              </a:rPr>
              <a:t>абадагы кычкылтектин санынын кыскарышы;</a:t>
            </a:r>
          </a:p>
          <a:p>
            <a:r>
              <a:rPr lang="ky-KG" sz="2400" i="1" dirty="0" smtClean="0">
                <a:latin typeface="Times New Roman" pitchFamily="18" charset="0"/>
                <a:cs typeface="Times New Roman" pitchFamily="18" charset="0"/>
              </a:rPr>
              <a:t> - пластиктин </a:t>
            </a:r>
            <a:r>
              <a:rPr lang="ky-KG" sz="2400" i="1" dirty="0">
                <a:latin typeface="Times New Roman" pitchFamily="18" charset="0"/>
                <a:cs typeface="Times New Roman" pitchFamily="18" charset="0"/>
              </a:rPr>
              <a:t>тирүү организмдерге тийгизген терс таасирлеринен, алардын </a:t>
            </a:r>
            <a:r>
              <a:rPr lang="ky-KG" sz="2400" i="1" dirty="0" smtClean="0">
                <a:latin typeface="Times New Roman" pitchFamily="18" charset="0"/>
                <a:cs typeface="Times New Roman" pitchFamily="18" charset="0"/>
              </a:rPr>
              <a:t>өлүшү;</a:t>
            </a:r>
            <a:endParaRPr lang="ky-KG" sz="2400" i="1" dirty="0">
              <a:latin typeface="Times New Roman" pitchFamily="18" charset="0"/>
              <a:cs typeface="Times New Roman" pitchFamily="18" charset="0"/>
            </a:endParaRPr>
          </a:p>
          <a:p>
            <a:r>
              <a:rPr lang="ky-KG" sz="2400" i="1" dirty="0" smtClean="0">
                <a:latin typeface="Times New Roman" pitchFamily="18" charset="0"/>
                <a:cs typeface="Times New Roman" pitchFamily="18" charset="0"/>
              </a:rPr>
              <a:t> - көпчүлүктүн </a:t>
            </a:r>
            <a:r>
              <a:rPr lang="ky-KG" sz="2400" i="1" dirty="0">
                <a:latin typeface="Times New Roman" pitchFamily="18" charset="0"/>
                <a:cs typeface="Times New Roman" pitchFamily="18" charset="0"/>
              </a:rPr>
              <a:t>бул нерселерге кайдыгер </a:t>
            </a:r>
            <a:r>
              <a:rPr lang="ky-KG" sz="2400" i="1" dirty="0" smtClean="0">
                <a:latin typeface="Times New Roman" pitchFamily="18" charset="0"/>
                <a:cs typeface="Times New Roman" pitchFamily="18" charset="0"/>
              </a:rPr>
              <a:t>мамилеси.</a:t>
            </a:r>
            <a:endParaRPr lang="ru-RU" sz="2400" i="1" dirty="0"/>
          </a:p>
        </p:txBody>
      </p:sp>
      <p:sp>
        <p:nvSpPr>
          <p:cNvPr id="9" name="Прямоугольник 8"/>
          <p:cNvSpPr/>
          <p:nvPr/>
        </p:nvSpPr>
        <p:spPr>
          <a:xfrm>
            <a:off x="6167438" y="1500174"/>
            <a:ext cx="5715040" cy="4929222"/>
          </a:xfrm>
          <a:prstGeom prst="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endParaRPr lang="ru-RU" sz="2400" i="1" dirty="0" smtClean="0">
              <a:solidFill>
                <a:schemeClr val="tx1"/>
              </a:solidFill>
              <a:latin typeface="Times New Roman" panose="02020603050405020304" pitchFamily="18" charset="0"/>
              <a:cs typeface="Times New Roman" panose="02020603050405020304" pitchFamily="18" charset="0"/>
            </a:endParaRPr>
          </a:p>
          <a:p>
            <a:endParaRPr lang="ru-RU" sz="2400" i="1" dirty="0" smtClean="0">
              <a:solidFill>
                <a:schemeClr val="tx1"/>
              </a:solidFill>
              <a:latin typeface="Times New Roman" panose="02020603050405020304" pitchFamily="18" charset="0"/>
              <a:cs typeface="Times New Roman" panose="02020603050405020304" pitchFamily="18" charset="0"/>
            </a:endParaRPr>
          </a:p>
          <a:p>
            <a:endParaRPr lang="ru-RU" sz="2400" i="1" dirty="0" smtClean="0">
              <a:solidFill>
                <a:schemeClr val="tx1"/>
              </a:solidFill>
              <a:latin typeface="Times New Roman" panose="02020603050405020304" pitchFamily="18" charset="0"/>
              <a:cs typeface="Times New Roman" panose="02020603050405020304" pitchFamily="18" charset="0"/>
            </a:endParaRPr>
          </a:p>
          <a:p>
            <a:r>
              <a:rPr lang="ru-RU" sz="2400" i="1" dirty="0" err="1" smtClean="0">
                <a:solidFill>
                  <a:schemeClr val="tx1"/>
                </a:solidFill>
                <a:latin typeface="Times New Roman" panose="02020603050405020304" pitchFamily="18" charset="0"/>
                <a:cs typeface="Times New Roman" panose="02020603050405020304" pitchFamily="18" charset="0"/>
              </a:rPr>
              <a:t>Максаты</a:t>
            </a:r>
            <a:r>
              <a:rPr lang="ru-RU" sz="2400" i="1" dirty="0" smtClean="0">
                <a:solidFill>
                  <a:schemeClr val="tx1"/>
                </a:solidFill>
                <a:latin typeface="Times New Roman" panose="02020603050405020304" pitchFamily="18" charset="0"/>
                <a:cs typeface="Times New Roman" panose="02020603050405020304" pitchFamily="18" charset="0"/>
              </a:rPr>
              <a:t>:</a:t>
            </a:r>
          </a:p>
          <a:p>
            <a:r>
              <a:rPr lang="ru-RU" sz="2400" i="1" dirty="0" smtClean="0">
                <a:solidFill>
                  <a:schemeClr val="tx1"/>
                </a:solidFill>
                <a:latin typeface="Times New Roman" panose="02020603050405020304" pitchFamily="18" charset="0"/>
                <a:cs typeface="Times New Roman" panose="02020603050405020304" pitchFamily="18" charset="0"/>
              </a:rPr>
              <a:t> - </a:t>
            </a:r>
            <a:r>
              <a:rPr lang="ru-RU" sz="2400" i="1" dirty="0" err="1" smtClean="0">
                <a:solidFill>
                  <a:schemeClr val="tx1"/>
                </a:solidFill>
                <a:latin typeface="Times New Roman" panose="02020603050405020304" pitchFamily="18" charset="0"/>
                <a:cs typeface="Times New Roman" panose="02020603050405020304" pitchFamily="18" charset="0"/>
              </a:rPr>
              <a:t>экологиялык</a:t>
            </a:r>
            <a:r>
              <a:rPr lang="ru-RU" sz="2400" i="1" dirty="0" smtClean="0">
                <a:solidFill>
                  <a:schemeClr val="tx1"/>
                </a:solidFill>
                <a:latin typeface="Times New Roman" panose="02020603050405020304" pitchFamily="18" charset="0"/>
                <a:cs typeface="Times New Roman" panose="02020603050405020304" pitchFamily="18" charset="0"/>
              </a:rPr>
              <a:t> </a:t>
            </a:r>
            <a:r>
              <a:rPr lang="ru-RU" sz="2400" i="1" dirty="0" err="1" smtClean="0">
                <a:solidFill>
                  <a:schemeClr val="tx1"/>
                </a:solidFill>
                <a:latin typeface="Times New Roman" panose="02020603050405020304" pitchFamily="18" charset="0"/>
                <a:cs typeface="Times New Roman" panose="02020603050405020304" pitchFamily="18" charset="0"/>
              </a:rPr>
              <a:t>көйгөйлөрдү талдап,изилдеп</a:t>
            </a:r>
            <a:r>
              <a:rPr lang="ru-RU" sz="2400" i="1" dirty="0" smtClean="0">
                <a:solidFill>
                  <a:schemeClr val="tx1"/>
                </a:solidFill>
                <a:latin typeface="Times New Roman" panose="02020603050405020304" pitchFamily="18" charset="0"/>
                <a:cs typeface="Times New Roman" panose="02020603050405020304" pitchFamily="18" charset="0"/>
              </a:rPr>
              <a:t> </a:t>
            </a:r>
            <a:r>
              <a:rPr lang="ru-RU" sz="2400" i="1" dirty="0" err="1" smtClean="0">
                <a:solidFill>
                  <a:schemeClr val="tx1"/>
                </a:solidFill>
                <a:latin typeface="Times New Roman" panose="02020603050405020304" pitchFamily="18" charset="0"/>
                <a:cs typeface="Times New Roman" panose="02020603050405020304" pitchFamily="18" charset="0"/>
              </a:rPr>
              <a:t>аларды</a:t>
            </a:r>
            <a:r>
              <a:rPr lang="ru-RU" sz="2400" i="1" dirty="0" smtClean="0">
                <a:solidFill>
                  <a:schemeClr val="tx1"/>
                </a:solidFill>
                <a:latin typeface="Times New Roman" panose="02020603050405020304" pitchFamily="18" charset="0"/>
                <a:cs typeface="Times New Roman" panose="02020603050405020304" pitchFamily="18" charset="0"/>
              </a:rPr>
              <a:t> </a:t>
            </a:r>
            <a:r>
              <a:rPr lang="ru-RU" sz="2400" i="1" dirty="0" err="1" smtClean="0">
                <a:solidFill>
                  <a:schemeClr val="tx1"/>
                </a:solidFill>
                <a:latin typeface="Times New Roman" panose="02020603050405020304" pitchFamily="18" charset="0"/>
                <a:cs typeface="Times New Roman" panose="02020603050405020304" pitchFamily="18" charset="0"/>
              </a:rPr>
              <a:t>чечүүгө аракеттенүү;</a:t>
            </a:r>
            <a:endParaRPr lang="ru-RU" sz="2400" i="1" dirty="0" smtClean="0">
              <a:solidFill>
                <a:schemeClr val="tx1"/>
              </a:solidFill>
              <a:latin typeface="Times New Roman" panose="02020603050405020304" pitchFamily="18" charset="0"/>
              <a:cs typeface="Times New Roman" panose="02020603050405020304" pitchFamily="18" charset="0"/>
            </a:endParaRPr>
          </a:p>
          <a:p>
            <a:pPr>
              <a:buFontTx/>
              <a:buChar char="-"/>
            </a:pPr>
            <a:r>
              <a:rPr lang="ky-KG" sz="2400" i="1" dirty="0" smtClean="0">
                <a:solidFill>
                  <a:schemeClr val="tx1"/>
                </a:solidFill>
                <a:latin typeface="Times New Roman" panose="02020603050405020304" pitchFamily="18" charset="0"/>
                <a:cs typeface="Times New Roman" panose="02020603050405020304" pitchFamily="18" charset="0"/>
              </a:rPr>
              <a:t>окуучуларга </a:t>
            </a:r>
            <a:r>
              <a:rPr lang="ky-KG" sz="2400" i="1" dirty="0">
                <a:solidFill>
                  <a:schemeClr val="tx1"/>
                </a:solidFill>
                <a:latin typeface="Times New Roman" panose="02020603050405020304" pitchFamily="18" charset="0"/>
                <a:cs typeface="Times New Roman" panose="02020603050405020304" pitchFamily="18" charset="0"/>
              </a:rPr>
              <a:t>түшүндүрүү иштерин жүргүзүп, алардын экологияны сактоосу зарыл экендигин </a:t>
            </a:r>
            <a:r>
              <a:rPr lang="ky-KG" sz="2400" i="1" dirty="0" smtClean="0">
                <a:solidFill>
                  <a:schemeClr val="tx1"/>
                </a:solidFill>
                <a:latin typeface="Times New Roman" panose="02020603050405020304" pitchFamily="18" charset="0"/>
                <a:cs typeface="Times New Roman" panose="02020603050405020304" pitchFamily="18" charset="0"/>
              </a:rPr>
              <a:t>түшүндүрүп берүү;</a:t>
            </a:r>
          </a:p>
          <a:p>
            <a:r>
              <a:rPr lang="ky-KG" sz="2400" i="1" dirty="0" smtClean="0">
                <a:solidFill>
                  <a:schemeClr val="tx1"/>
                </a:solidFill>
                <a:latin typeface="Times New Roman" panose="02020603050405020304" pitchFamily="18" charset="0"/>
                <a:cs typeface="Times New Roman" panose="02020603050405020304" pitchFamily="18" charset="0"/>
              </a:rPr>
              <a:t>-миңдеген токойлорду кыйылуудан сактап калуу;</a:t>
            </a:r>
          </a:p>
          <a:p>
            <a:r>
              <a:rPr lang="ky-KG" sz="2400" i="1" dirty="0" smtClean="0">
                <a:solidFill>
                  <a:schemeClr val="tx1"/>
                </a:solidFill>
                <a:latin typeface="Times New Roman" panose="02020603050405020304" pitchFamily="18" charset="0"/>
                <a:cs typeface="Times New Roman" panose="02020603050405020304" pitchFamily="18" charset="0"/>
              </a:rPr>
              <a:t>-пластикти айнек бутылкаларына алмаштыруу.</a:t>
            </a:r>
          </a:p>
          <a:p>
            <a:endParaRPr lang="ky-KG" sz="2400" i="1" dirty="0" smtClean="0">
              <a:solidFill>
                <a:schemeClr val="tx1"/>
              </a:solidFill>
              <a:latin typeface="Times New Roman" panose="02020603050405020304" pitchFamily="18" charset="0"/>
              <a:cs typeface="Times New Roman" panose="02020603050405020304" pitchFamily="18" charset="0"/>
            </a:endParaRPr>
          </a:p>
          <a:p>
            <a:endParaRPr lang="ky-KG" sz="2400" i="1" dirty="0" smtClean="0">
              <a:solidFill>
                <a:schemeClr val="tx1"/>
              </a:solidFill>
              <a:latin typeface="Times New Roman" panose="02020603050405020304" pitchFamily="18" charset="0"/>
              <a:cs typeface="Times New Roman" panose="02020603050405020304" pitchFamily="18" charset="0"/>
            </a:endParaRPr>
          </a:p>
          <a:p>
            <a:r>
              <a:rPr lang="ky-KG" sz="2400" i="1" dirty="0">
                <a:solidFill>
                  <a:schemeClr val="tx1"/>
                </a:solidFill>
                <a:latin typeface="Times New Roman" panose="02020603050405020304" pitchFamily="18" charset="0"/>
                <a:cs typeface="Times New Roman" panose="02020603050405020304" pitchFamily="18" charset="0"/>
              </a:rPr>
              <a:t> </a:t>
            </a:r>
          </a:p>
          <a:p>
            <a:r>
              <a:rPr lang="ky-KG" sz="2400" i="1" dirty="0" smtClean="0">
                <a:solidFill>
                  <a:schemeClr val="tx1"/>
                </a:solidFill>
                <a:latin typeface="Times New Roman" panose="02020603050405020304" pitchFamily="18" charset="0"/>
                <a:cs typeface="Times New Roman" panose="02020603050405020304" pitchFamily="18" charset="0"/>
              </a:rPr>
              <a:t> </a:t>
            </a:r>
            <a:endParaRPr lang="ru-RU" sz="2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49571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p:spPr>
      </p:pic>
      <p:sp>
        <p:nvSpPr>
          <p:cNvPr id="5" name="Прямоугольник 4"/>
          <p:cNvSpPr/>
          <p:nvPr/>
        </p:nvSpPr>
        <p:spPr>
          <a:xfrm>
            <a:off x="1743075" y="257175"/>
            <a:ext cx="9153523"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sz="4400" b="1" i="1" dirty="0" smtClean="0">
                <a:ln w="12700" cmpd="sng">
                  <a:solidFill>
                    <a:schemeClr val="accent5">
                      <a:lumMod val="50000"/>
                    </a:schemeClr>
                  </a:solidFill>
                  <a:prstDash val="solid"/>
                </a:ln>
                <a:solidFill>
                  <a:schemeClr val="tx1">
                    <a:lumMod val="75000"/>
                    <a:lumOff val="25000"/>
                  </a:schemeClr>
                </a:solidFill>
                <a:effectLst>
                  <a:innerShdw blurRad="114300">
                    <a:prstClr val="black"/>
                  </a:innerShdw>
                </a:effectLst>
                <a:latin typeface="Times New Roman" panose="02020603050405020304" pitchFamily="18" charset="0"/>
                <a:cs typeface="Times New Roman" panose="02020603050405020304" pitchFamily="18" charset="0"/>
              </a:rPr>
              <a:t>Долбоордун милдеттери:</a:t>
            </a:r>
            <a:endParaRPr lang="ru-RU" sz="4400" b="1" i="1" dirty="0">
              <a:ln w="12700" cmpd="sng">
                <a:solidFill>
                  <a:schemeClr val="accent5">
                    <a:lumMod val="50000"/>
                  </a:schemeClr>
                </a:solidFill>
                <a:prstDash val="solid"/>
              </a:ln>
              <a:solidFill>
                <a:schemeClr val="tx1">
                  <a:lumMod val="75000"/>
                  <a:lumOff val="25000"/>
                </a:schemeClr>
              </a:solidFill>
              <a:effectLst>
                <a:innerShdw blurRad="114300">
                  <a:prstClr val="black"/>
                </a:inn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80960" y="1643050"/>
            <a:ext cx="5643602" cy="4214842"/>
          </a:xfrm>
          <a:prstGeom prst="rect">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ky-KG" dirty="0" smtClean="0"/>
              <a:t> </a:t>
            </a:r>
            <a:endParaRPr lang="ky-KG" dirty="0"/>
          </a:p>
          <a:p>
            <a:r>
              <a:rPr lang="ky-KG" sz="2400" i="1" dirty="0" smtClean="0">
                <a:latin typeface="Times New Roman" panose="02020603050405020304" pitchFamily="18" charset="0"/>
                <a:cs typeface="Times New Roman" panose="02020603050405020304" pitchFamily="18" charset="0"/>
              </a:rPr>
              <a:t> - Окуучуларга тарбиялык </a:t>
            </a:r>
            <a:r>
              <a:rPr lang="ky-KG" sz="2400" i="1" dirty="0">
                <a:latin typeface="Times New Roman" panose="02020603050405020304" pitchFamily="18" charset="0"/>
                <a:cs typeface="Times New Roman" panose="02020603050405020304" pitchFamily="18" charset="0"/>
              </a:rPr>
              <a:t>сабактарды өткөрүү;</a:t>
            </a:r>
          </a:p>
          <a:p>
            <a:r>
              <a:rPr lang="ky-KG" sz="2400" i="1" dirty="0" smtClean="0">
                <a:latin typeface="Times New Roman" panose="02020603050405020304" pitchFamily="18" charset="0"/>
                <a:cs typeface="Times New Roman" panose="02020603050405020304" pitchFamily="18" charset="0"/>
              </a:rPr>
              <a:t> - мектепке </a:t>
            </a:r>
            <a:r>
              <a:rPr lang="ky-KG" sz="2400" i="1" dirty="0">
                <a:latin typeface="Times New Roman" panose="02020603050405020304" pitchFamily="18" charset="0"/>
                <a:cs typeface="Times New Roman" panose="02020603050405020304" pitchFamily="18" charset="0"/>
              </a:rPr>
              <a:t>пластик жана макулатура салына турган атайын </a:t>
            </a:r>
            <a:r>
              <a:rPr lang="ky-KG" sz="2400" i="1" dirty="0" smtClean="0">
                <a:latin typeface="Times New Roman" panose="02020603050405020304" pitchFamily="18" charset="0"/>
                <a:cs typeface="Times New Roman" panose="02020603050405020304" pitchFamily="18" charset="0"/>
              </a:rPr>
              <a:t>урналарды </a:t>
            </a:r>
            <a:r>
              <a:rPr lang="ky-KG" sz="2400" i="1" dirty="0">
                <a:latin typeface="Times New Roman" panose="02020603050405020304" pitchFamily="18" charset="0"/>
                <a:cs typeface="Times New Roman" panose="02020603050405020304" pitchFamily="18" charset="0"/>
              </a:rPr>
              <a:t>коюу;</a:t>
            </a:r>
          </a:p>
          <a:p>
            <a:r>
              <a:rPr lang="ky-KG" sz="2400" i="1" dirty="0" smtClean="0">
                <a:latin typeface="Times New Roman" panose="02020603050405020304" pitchFamily="18" charset="0"/>
                <a:cs typeface="Times New Roman" panose="02020603050405020304" pitchFamily="18" charset="0"/>
              </a:rPr>
              <a:t> - пластик</a:t>
            </a:r>
            <a:r>
              <a:rPr lang="ky-KG" sz="2400" i="1" dirty="0">
                <a:latin typeface="Times New Roman" panose="02020603050405020304" pitchFamily="18" charset="0"/>
                <a:cs typeface="Times New Roman" panose="02020603050405020304" pitchFamily="18" charset="0"/>
              </a:rPr>
              <a:t>, макулатураларды чогултуп, аларды атайын </a:t>
            </a:r>
            <a:r>
              <a:rPr lang="ky-KG" sz="2400" i="1" dirty="0" smtClean="0">
                <a:latin typeface="Times New Roman" panose="02020603050405020304" pitchFamily="18" charset="0"/>
                <a:cs typeface="Times New Roman" panose="02020603050405020304" pitchFamily="18" charset="0"/>
              </a:rPr>
              <a:t>ишкана- </a:t>
            </a:r>
            <a:r>
              <a:rPr lang="ky-KG" sz="2400" i="1" dirty="0">
                <a:latin typeface="Times New Roman" panose="02020603050405020304" pitchFamily="18" charset="0"/>
                <a:cs typeface="Times New Roman" panose="02020603050405020304" pitchFamily="18" charset="0"/>
              </a:rPr>
              <a:t>мекемелерине өткөрүп, алган акчаларга көчөттөрдү сатып </a:t>
            </a:r>
            <a:r>
              <a:rPr lang="ky-KG" sz="2400" i="1" dirty="0" smtClean="0">
                <a:latin typeface="Times New Roman" panose="02020603050405020304" pitchFamily="18" charset="0"/>
                <a:cs typeface="Times New Roman" panose="02020603050405020304" pitchFamily="18" charset="0"/>
              </a:rPr>
              <a:t>алуу</a:t>
            </a:r>
            <a:r>
              <a:rPr lang="ky-KG" sz="2400" i="1" dirty="0">
                <a:latin typeface="Times New Roman" panose="02020603050405020304" pitchFamily="18" charset="0"/>
                <a:cs typeface="Times New Roman" panose="02020603050405020304" pitchFamily="18" charset="0"/>
              </a:rPr>
              <a:t>;</a:t>
            </a:r>
            <a:endParaRPr lang="ky-KG" sz="2400" i="1" dirty="0" smtClean="0">
              <a:latin typeface="Times New Roman" panose="02020603050405020304" pitchFamily="18" charset="0"/>
              <a:cs typeface="Times New Roman" panose="02020603050405020304" pitchFamily="18" charset="0"/>
            </a:endParaRPr>
          </a:p>
          <a:p>
            <a:r>
              <a:rPr lang="ky-KG" sz="2400" i="1" dirty="0" smtClean="0">
                <a:latin typeface="Times New Roman" panose="02020603050405020304" pitchFamily="18" charset="0"/>
                <a:cs typeface="Times New Roman" panose="02020603050405020304" pitchFamily="18" charset="0"/>
              </a:rPr>
              <a:t>- аларды мектеп айланасына отургузуп, жашылдандыруу иштерин жүргүзүү.</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99399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952596" y="982132"/>
            <a:ext cx="6786610" cy="1303867"/>
          </a:xfrm>
          <a:solidFill>
            <a:schemeClr val="accent1">
              <a:lumMod val="60000"/>
              <a:lumOff val="40000"/>
            </a:schemeClr>
          </a:solidFill>
        </p:spPr>
        <p:txBody>
          <a:bodyPr/>
          <a:lstStyle/>
          <a:p>
            <a:r>
              <a:rPr lang="ky-KG" dirty="0" smtClean="0"/>
              <a:t>Жаңычылдык:</a:t>
            </a:r>
            <a:endParaRPr lang="ru-RU" dirty="0"/>
          </a:p>
        </p:txBody>
      </p:sp>
      <p:sp>
        <p:nvSpPr>
          <p:cNvPr id="3" name="Содержимое 2"/>
          <p:cNvSpPr>
            <a:spLocks noGrp="1"/>
          </p:cNvSpPr>
          <p:nvPr>
            <p:ph idx="1"/>
          </p:nvPr>
        </p:nvSpPr>
        <p:spPr>
          <a:xfrm>
            <a:off x="1295401" y="2556932"/>
            <a:ext cx="9601196" cy="2729456"/>
          </a:xfrm>
          <a:solidFill>
            <a:schemeClr val="accent1">
              <a:lumMod val="60000"/>
              <a:lumOff val="40000"/>
            </a:schemeClr>
          </a:solidFill>
        </p:spPr>
        <p:txBody>
          <a:bodyPr/>
          <a:lstStyle/>
          <a:p>
            <a:r>
              <a:rPr lang="ky-KG" dirty="0" smtClean="0">
                <a:latin typeface="Times New Roman" pitchFamily="18" charset="0"/>
                <a:cs typeface="Times New Roman" pitchFamily="18" charset="0"/>
              </a:rPr>
              <a:t>Көптөгөн изидөөлөрдүн жана ар түрдүү маалыматтардын негизинде экологиянын булганышынын чечүү жолдорун таптык;</a:t>
            </a:r>
          </a:p>
          <a:p>
            <a:r>
              <a:rPr lang="ky-KG" dirty="0" smtClean="0">
                <a:latin typeface="Times New Roman" pitchFamily="18" charset="0"/>
                <a:cs typeface="Times New Roman" pitchFamily="18" charset="0"/>
              </a:rPr>
              <a:t>окуучуларды экологиялык көйгөйлөр менен тааныштырууда, окуучуларды кызыктыруу максатында өзүбүз маселелерди ойлоп таптык;  </a:t>
            </a:r>
          </a:p>
          <a:p>
            <a:r>
              <a:rPr lang="ky-KG" dirty="0" smtClean="0">
                <a:latin typeface="Times New Roman" pitchFamily="18" charset="0"/>
                <a:cs typeface="Times New Roman" pitchFamily="18" charset="0"/>
              </a:rPr>
              <a:t>жеке эсептөөлөрдү жүргүзүп, өзүбүздүн статистикабызды чыгардык.</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5" name="Скругленный прямоугольник 4"/>
          <p:cNvSpPr/>
          <p:nvPr/>
        </p:nvSpPr>
        <p:spPr>
          <a:xfrm>
            <a:off x="1213845" y="958424"/>
            <a:ext cx="9677816" cy="4732008"/>
          </a:xfrm>
          <a:prstGeom prst="roundRect">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ky-KG" sz="2400" i="1" dirty="0">
                <a:solidFill>
                  <a:schemeClr val="tx1">
                    <a:lumMod val="95000"/>
                    <a:lumOff val="5000"/>
                  </a:schemeClr>
                </a:solidFill>
                <a:latin typeface="Times New Roman" panose="02020603050405020304" pitchFamily="18" charset="0"/>
                <a:cs typeface="Times New Roman" panose="02020603050405020304" pitchFamily="18" charset="0"/>
              </a:rPr>
              <a:t>Ар бир баланын </a:t>
            </a:r>
            <a:r>
              <a:rPr lang="ky-KG" sz="2400" i="1" dirty="0" smtClean="0">
                <a:solidFill>
                  <a:schemeClr val="tx1">
                    <a:lumMod val="95000"/>
                    <a:lumOff val="5000"/>
                  </a:schemeClr>
                </a:solidFill>
                <a:latin typeface="Times New Roman" panose="02020603050405020304" pitchFamily="18" charset="0"/>
                <a:cs typeface="Times New Roman" panose="02020603050405020304" pitchFamily="18" charset="0"/>
              </a:rPr>
              <a:t>аң - сезими </a:t>
            </a:r>
            <a:r>
              <a:rPr lang="ky-KG" sz="2400" i="1" dirty="0">
                <a:solidFill>
                  <a:schemeClr val="tx1">
                    <a:lumMod val="95000"/>
                    <a:lumOff val="5000"/>
                  </a:schemeClr>
                </a:solidFill>
                <a:latin typeface="Times New Roman" panose="02020603050405020304" pitchFamily="18" charset="0"/>
                <a:cs typeface="Times New Roman" panose="02020603050405020304" pitchFamily="18" charset="0"/>
              </a:rPr>
              <a:t>кичине кезинен эле калыптана баштайт жана пайдалуу же пайдасыз нерселерди бат кабыл алууга жөндөмдүү болушат. </a:t>
            </a:r>
            <a:r>
              <a:rPr lang="ky-KG" sz="2400" i="1" dirty="0" smtClean="0">
                <a:solidFill>
                  <a:schemeClr val="tx1">
                    <a:lumMod val="95000"/>
                    <a:lumOff val="5000"/>
                  </a:schemeClr>
                </a:solidFill>
                <a:latin typeface="Times New Roman" panose="02020603050405020304" pitchFamily="18" charset="0"/>
                <a:cs typeface="Times New Roman" panose="02020603050405020304" pitchFamily="18" charset="0"/>
              </a:rPr>
              <a:t>Дал ушул куракта аларга туура жолду көргөзүп, туура багыт беришибиз керек. Ошол себептен биз долбоордун алкагында 5-класстын окуучуларына тарбиялык сабактатарды өткөрүп, атайы аларды кызыктыруу  жана экологиянын абалын көргөзүү максатында экологияга байланыштуу маселерди ойлоп тапканбыз. Алардан үзүндү көргөзүп кетсек:</a:t>
            </a:r>
            <a:endParaRPr lang="ru-RU" sz="2400" dirty="0" smtClean="0"/>
          </a:p>
          <a:p>
            <a:endParaRPr lang="ky-KG" sz="2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08884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3143671" y="179105"/>
            <a:ext cx="5616625" cy="873632"/>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effectLst>
            <a:glow rad="228600">
              <a:schemeClr val="accent2">
                <a:satMod val="175000"/>
                <a:alpha val="40000"/>
              </a:schemeClr>
            </a:glow>
          </a:effectLst>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a:lstStyle/>
          <a:p>
            <a:r>
              <a:rPr lang="ky-KG" dirty="0" smtClean="0"/>
              <a:t>  </a:t>
            </a:r>
            <a:r>
              <a:rPr lang="ky-KG" b="1" i="1" dirty="0" smtClean="0">
                <a:solidFill>
                  <a:schemeClr val="tx1"/>
                </a:solidFill>
                <a:latin typeface="Times New Roman" panose="02020603050405020304" pitchFamily="18" charset="0"/>
                <a:cs typeface="Times New Roman" panose="02020603050405020304" pitchFamily="18" charset="0"/>
              </a:rPr>
              <a:t>1-маселе </a:t>
            </a:r>
            <a:endParaRPr lang="ru-RU" b="1" i="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115392" y="1310762"/>
            <a:ext cx="5382323" cy="5182655"/>
          </a:xfrm>
          <a:solidFill>
            <a:schemeClr val="accent1">
              <a:lumMod val="60000"/>
              <a:lumOff val="40000"/>
            </a:schemeClr>
          </a:solidFill>
          <a:effectLst>
            <a:glow rad="228600">
              <a:schemeClr val="accent2">
                <a:satMod val="175000"/>
                <a:alpha val="40000"/>
              </a:schemeClr>
            </a:glow>
          </a:effectLst>
          <a:scene3d>
            <a:camera prst="orthographicFront"/>
            <a:lightRig rig="threePt" dir="t"/>
          </a:scene3d>
          <a:sp3d>
            <a:bevelT w="139700" h="139700" prst="divot"/>
          </a:sp3d>
        </p:spPr>
        <p:style>
          <a:lnRef idx="3">
            <a:schemeClr val="lt1"/>
          </a:lnRef>
          <a:fillRef idx="1">
            <a:schemeClr val="accent3"/>
          </a:fillRef>
          <a:effectRef idx="1">
            <a:schemeClr val="accent3"/>
          </a:effectRef>
          <a:fontRef idx="minor">
            <a:schemeClr val="lt1"/>
          </a:fontRef>
        </p:style>
        <p:txBody>
          <a:bodyPr>
            <a:normAutofit fontScale="92500" lnSpcReduction="20000"/>
          </a:bodyPr>
          <a:lstStyle/>
          <a:p>
            <a:endParaRPr lang="ky-KG" dirty="0" smtClean="0">
              <a:ln w="0"/>
              <a:solidFill>
                <a:schemeClr val="tx1"/>
              </a:solidFill>
              <a:effectLst>
                <a:outerShdw blurRad="38100" dist="19050" dir="2700000" algn="tl" rotWithShape="0">
                  <a:schemeClr val="dk1">
                    <a:alpha val="40000"/>
                  </a:schemeClr>
                </a:outerShdw>
              </a:effectLst>
            </a:endParaRPr>
          </a:p>
          <a:p>
            <a:r>
              <a:rPr lang="ky-KG"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Жылына ТЕЦ 1 млн тонна көмүр жагат . Суткасына -2700 тонна ( суткасына -1,02 тонна </a:t>
            </a:r>
            <a:r>
              <a:rPr lang="en-US"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CO2) .</a:t>
            </a:r>
            <a:r>
              <a:rPr lang="ky-KG"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Ал эми эң көп О2 бөлүп чыгарган өсүмдүк бул- эмен (дуб) (2,1 кг О2 суткасына бөлүп чыгарат )  эгерде 1 дубдун баасы 5</a:t>
            </a:r>
            <a:r>
              <a:rPr lang="en-US"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ky-KG"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болсо, жылына абаны булгабай стабилдүүлүктү кармаш үчүн канча дуб</a:t>
            </a:r>
            <a:r>
              <a:rPr lang="en-US"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i="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керектелет</a:t>
            </a:r>
            <a:r>
              <a:rPr lang="ru-RU"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ru-RU"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i="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Чыгаруу</a:t>
            </a:r>
            <a:r>
              <a:rPr lang="ru-RU"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ru-RU"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1020/2,1=486 </a:t>
            </a:r>
            <a:r>
              <a:rPr lang="ru-RU" i="1"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эмен</a:t>
            </a:r>
            <a:endParaRPr lang="ru-RU"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ru-RU" sz="2800"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486*5=2429</a:t>
            </a:r>
            <a:r>
              <a:rPr lang="en-US" sz="2800"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en-US" sz="28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ru-RU" sz="2800"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Жообу:2429 </a:t>
            </a:r>
            <a:r>
              <a:rPr lang="en-US" sz="2800" i="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ru-RU" sz="28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22541" y="1338813"/>
            <a:ext cx="3870310" cy="2580207"/>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68535" y="3929284"/>
            <a:ext cx="4731652" cy="2574397"/>
          </a:xfrm>
          <a:prstGeom prst="rect">
            <a:avLst/>
          </a:prstGeom>
          <a:ln>
            <a:noFill/>
          </a:ln>
          <a:effectLst>
            <a:softEdge rad="112500"/>
          </a:effectLst>
        </p:spPr>
      </p:pic>
    </p:spTree>
    <p:extLst>
      <p:ext uri="{BB962C8B-B14F-4D97-AF65-F5344CB8AC3E}">
        <p14:creationId xmlns="" xmlns:p14="http://schemas.microsoft.com/office/powerpoint/2010/main" val="4146631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766109" y="365867"/>
            <a:ext cx="5150708" cy="94735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effectLst>
            <a:glow rad="228600">
              <a:schemeClr val="accent2">
                <a:satMod val="175000"/>
                <a:alpha val="40000"/>
              </a:schemeClr>
            </a:glo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r>
              <a:rPr lang="en-US" b="1" i="1" dirty="0" smtClean="0">
                <a:latin typeface="Times New Roman" panose="02020603050405020304" pitchFamily="18" charset="0"/>
                <a:cs typeface="Times New Roman" panose="02020603050405020304" pitchFamily="18" charset="0"/>
              </a:rPr>
              <a:t>2-</a:t>
            </a:r>
            <a:r>
              <a:rPr lang="ru-RU" b="1" i="1" dirty="0" err="1" smtClean="0">
                <a:latin typeface="Times New Roman" panose="02020603050405020304" pitchFamily="18" charset="0"/>
                <a:cs typeface="Times New Roman" panose="02020603050405020304" pitchFamily="18" charset="0"/>
              </a:rPr>
              <a:t>маселе</a:t>
            </a:r>
            <a:endParaRPr lang="ru-RU" b="1" i="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40087" y="1935533"/>
            <a:ext cx="5890054" cy="4300151"/>
          </a:xfrm>
          <a:solidFill>
            <a:schemeClr val="accent1">
              <a:lumMod val="60000"/>
              <a:lumOff val="40000"/>
            </a:schemeClr>
          </a:solidFill>
          <a:effectLst>
            <a:glow rad="228600">
              <a:schemeClr val="accent6">
                <a:satMod val="175000"/>
                <a:alpha val="40000"/>
              </a:schemeClr>
            </a:glo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a:normAutofit fontScale="92500"/>
          </a:bodyPr>
          <a:lstStyle/>
          <a:p>
            <a:r>
              <a:rPr lang="ru-RU" i="1" dirty="0" err="1" smtClean="0">
                <a:latin typeface="Times New Roman" panose="02020603050405020304" pitchFamily="18" charset="0"/>
                <a:cs typeface="Times New Roman" panose="02020603050405020304" pitchFamily="18" charset="0"/>
              </a:rPr>
              <a:t>Дүйнө жүзүндө  </a:t>
            </a:r>
            <a:r>
              <a:rPr lang="ru-RU" i="1" dirty="0" smtClean="0">
                <a:latin typeface="Times New Roman" panose="02020603050405020304" pitchFamily="18" charset="0"/>
                <a:cs typeface="Times New Roman" panose="02020603050405020304" pitchFamily="18" charset="0"/>
              </a:rPr>
              <a:t>1 </a:t>
            </a:r>
            <a:r>
              <a:rPr lang="ru-RU" i="1" dirty="0" err="1" smtClean="0">
                <a:latin typeface="Times New Roman" panose="02020603050405020304" pitchFamily="18" charset="0"/>
                <a:cs typeface="Times New Roman" panose="02020603050405020304" pitchFamily="18" charset="0"/>
              </a:rPr>
              <a:t>жылда</a:t>
            </a:r>
            <a:r>
              <a:rPr lang="ru-RU" i="1" dirty="0" smtClean="0">
                <a:latin typeface="Times New Roman" panose="02020603050405020304" pitchFamily="18" charset="0"/>
                <a:cs typeface="Times New Roman" panose="02020603050405020304" pitchFamily="18" charset="0"/>
              </a:rPr>
              <a:t> 275 млн тонна </a:t>
            </a:r>
            <a:r>
              <a:rPr lang="ru-RU" i="1" dirty="0" err="1" smtClean="0">
                <a:latin typeface="Times New Roman" panose="02020603050405020304" pitchFamily="18" charset="0"/>
                <a:cs typeface="Times New Roman" panose="02020603050405020304" pitchFamily="18" charset="0"/>
              </a:rPr>
              <a:t>пластикалык</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таштандылар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чыгарылат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анын</a:t>
            </a:r>
            <a:r>
              <a:rPr lang="ru-RU" i="1" dirty="0" smtClean="0">
                <a:latin typeface="Times New Roman" panose="02020603050405020304" pitchFamily="18" charset="0"/>
                <a:cs typeface="Times New Roman" panose="02020603050405020304" pitchFamily="18" charset="0"/>
              </a:rPr>
              <a:t> 3%  </a:t>
            </a:r>
            <a:r>
              <a:rPr lang="ru-RU" i="1" dirty="0" err="1" smtClean="0">
                <a:latin typeface="Times New Roman" panose="02020603050405020304" pitchFamily="18" charset="0"/>
                <a:cs typeface="Times New Roman" panose="02020603050405020304" pitchFamily="18" charset="0"/>
              </a:rPr>
              <a:t>дүйнөлүк океанга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түшөт</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Анда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күнүнө канча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пластикалык</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таштандылар</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дүйнөлүк океанга</a:t>
            </a:r>
            <a:r>
              <a:rPr lang="ru-RU" i="1" dirty="0" smtClean="0">
                <a:latin typeface="Times New Roman" panose="02020603050405020304" pitchFamily="18" charset="0"/>
                <a:cs typeface="Times New Roman" panose="02020603050405020304" pitchFamily="18" charset="0"/>
              </a:rPr>
              <a:t> </a:t>
            </a:r>
            <a:r>
              <a:rPr lang="ru-RU" i="1" dirty="0" err="1" smtClean="0">
                <a:latin typeface="Times New Roman" panose="02020603050405020304" pitchFamily="18" charset="0"/>
                <a:cs typeface="Times New Roman" panose="02020603050405020304" pitchFamily="18" charset="0"/>
              </a:rPr>
              <a:t>ташталган</a:t>
            </a:r>
            <a:r>
              <a:rPr lang="ru-RU" i="1" dirty="0" smtClean="0">
                <a:latin typeface="Times New Roman" panose="02020603050405020304" pitchFamily="18" charset="0"/>
                <a:cs typeface="Times New Roman" panose="02020603050405020304" pitchFamily="18" charset="0"/>
              </a:rPr>
              <a:t> болот?</a:t>
            </a:r>
          </a:p>
          <a:p>
            <a:r>
              <a:rPr lang="ky-KG" i="1" dirty="0">
                <a:latin typeface="Times New Roman" panose="02020603050405020304" pitchFamily="18" charset="0"/>
                <a:cs typeface="Times New Roman" panose="02020603050405020304" pitchFamily="18" charset="0"/>
              </a:rPr>
              <a:t> </a:t>
            </a:r>
            <a:r>
              <a:rPr lang="ky-KG" i="1" dirty="0" smtClean="0">
                <a:latin typeface="Times New Roman" panose="02020603050405020304" pitchFamily="18" charset="0"/>
                <a:cs typeface="Times New Roman" panose="02020603050405020304" pitchFamily="18" charset="0"/>
              </a:rPr>
              <a:t>Чыгаруу :</a:t>
            </a:r>
          </a:p>
          <a:p>
            <a:pPr marL="45720" indent="0">
              <a:buNone/>
            </a:pPr>
            <a:r>
              <a:rPr lang="ky-KG" i="1" dirty="0" smtClean="0">
                <a:latin typeface="Times New Roman" panose="02020603050405020304" pitchFamily="18" charset="0"/>
                <a:cs typeface="Times New Roman" panose="02020603050405020304" pitchFamily="18" charset="0"/>
              </a:rPr>
              <a:t>275млн*3%/100%=8,25млн</a:t>
            </a:r>
          </a:p>
          <a:p>
            <a:pPr marL="45720" indent="0">
              <a:buNone/>
            </a:pPr>
            <a:r>
              <a:rPr lang="ky-KG" i="1" dirty="0" smtClean="0">
                <a:latin typeface="Times New Roman" panose="02020603050405020304" pitchFamily="18" charset="0"/>
                <a:cs typeface="Times New Roman" panose="02020603050405020304" pitchFamily="18" charset="0"/>
              </a:rPr>
              <a:t>8,25млн/365күн=22602,7 тонна </a:t>
            </a:r>
          </a:p>
          <a:p>
            <a:pPr marL="45720" indent="0">
              <a:buNone/>
            </a:pPr>
            <a:endParaRPr lang="ky-KG" i="1" dirty="0" smtClean="0">
              <a:latin typeface="Times New Roman" panose="02020603050405020304" pitchFamily="18" charset="0"/>
              <a:cs typeface="Times New Roman" panose="02020603050405020304" pitchFamily="18" charset="0"/>
            </a:endParaRPr>
          </a:p>
          <a:p>
            <a:pPr marL="45720" indent="0">
              <a:buNone/>
            </a:pPr>
            <a:r>
              <a:rPr lang="ky-KG" i="1" dirty="0" smtClean="0">
                <a:latin typeface="Times New Roman" panose="02020603050405020304" pitchFamily="18" charset="0"/>
                <a:cs typeface="Times New Roman" panose="02020603050405020304" pitchFamily="18" charset="0"/>
              </a:rPr>
              <a:t>    жообу ;22602,7 тонна </a:t>
            </a:r>
            <a:endParaRPr lang="ru-RU"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63022" y="232978"/>
            <a:ext cx="5300919" cy="3501919"/>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49776" y="3850883"/>
            <a:ext cx="5527410" cy="2740864"/>
          </a:xfrm>
          <a:prstGeom prst="rect">
            <a:avLst/>
          </a:prstGeom>
          <a:ln>
            <a:noFill/>
          </a:ln>
          <a:effectLst>
            <a:softEdge rad="112500"/>
          </a:effectLst>
        </p:spPr>
      </p:pic>
    </p:spTree>
    <p:extLst>
      <p:ext uri="{BB962C8B-B14F-4D97-AF65-F5344CB8AC3E}">
        <p14:creationId xmlns="" xmlns:p14="http://schemas.microsoft.com/office/powerpoint/2010/main" val="39002240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1809</Words>
  <Application>Microsoft Office PowerPoint</Application>
  <PresentationFormat>Произвольный</PresentationFormat>
  <Paragraphs>129</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Натуральные материалы</vt:lpstr>
      <vt:lpstr> Экология-биздин жарык жашообуз Номинация :  </vt:lpstr>
      <vt:lpstr>План:</vt:lpstr>
      <vt:lpstr>Долбоордун актуалдуулугу:</vt:lpstr>
      <vt:lpstr>Долбоордун көйгөйү жана максаты:</vt:lpstr>
      <vt:lpstr>Слайд 5</vt:lpstr>
      <vt:lpstr>Жаңычылдык:</vt:lpstr>
      <vt:lpstr>Слайд 7</vt:lpstr>
      <vt:lpstr>  1-маселе </vt:lpstr>
      <vt:lpstr>2-маселе</vt:lpstr>
      <vt:lpstr>Слайд 10</vt:lpstr>
      <vt:lpstr>Слайд 11</vt:lpstr>
      <vt:lpstr>Кычкылтекти эң көп бөлүп чыгарган дарактар:</vt:lpstr>
      <vt:lpstr>Слайд 13</vt:lpstr>
      <vt:lpstr>Слайд 14</vt:lpstr>
      <vt:lpstr>Слайд 15</vt:lpstr>
      <vt:lpstr>Слайд 16</vt:lpstr>
      <vt:lpstr>Слайд 17</vt:lpstr>
      <vt:lpstr>1  Га токой жылына  72 тонна кычкылтек бөлүп чыгарат. Тилекке каршы жылына 12 млн. га токой кыйылууга дуушар болот. Натыйжада жылына 72*12млн.= 864000000 кычкылтек бөлүнбөй, 12 млн эсе кыскарып жатат.</vt:lpstr>
      <vt:lpstr>Биз мектепке макулатура жана пластик таштоочуу урналарды жасап, кабинеттерге койдук:</vt:lpstr>
      <vt:lpstr> Чогулган макулатураны жана пластикти ОсОО “Агропром Холдинг” компаниясына өткөрдүк. </vt:lpstr>
      <vt:lpstr>Тапшырылган макулатура жана пластиктин акчасына күнөсканадан көчөт сатып алдык. Азырынча мектеп оранжереясына отургуздук. Жаз келип, күн жылыганда мектеп айланасына көчүрөбүз. Долбоорубуздун алкагында бүтүрүүчү класстар мектеп айланасына, чогултулган макулатуранын жана пластиктин акчасына  көчөттөрдү отургузушат.</vt:lpstr>
      <vt:lpstr>Пластиктен канаттууларды сактап калалы!</vt:lpstr>
      <vt:lpstr>Слайд 23</vt:lpstr>
      <vt:lpstr>Чечүү жолдору: </vt:lpstr>
      <vt:lpstr>Слайд 25</vt:lpstr>
      <vt:lpstr>Слайд 26</vt:lpstr>
      <vt:lpstr>Пластик бутылкаларга альтернатива.</vt:lpstr>
      <vt:lpstr>Слайд 28</vt:lpstr>
      <vt:lpstr>Слайд 29</vt:lpstr>
      <vt:lpstr>Сен таза болсоң, мен таза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Экология-биздин жарык жашообуз</dc:title>
  <dc:creator>Гость</dc:creator>
  <cp:lastModifiedBy>Пользователь</cp:lastModifiedBy>
  <cp:revision>59</cp:revision>
  <dcterms:modified xsi:type="dcterms:W3CDTF">2022-03-01T07:47:05Z</dcterms:modified>
</cp:coreProperties>
</file>