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Lst>
  <p:sldSz cx="9144000" cy="5143500" type="screen16x9"/>
  <p:notesSz cx="10020300" cy="6888163"/>
  <p:defaultTextStyle>
    <a:lvl1pPr marL="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1pPr>
    <a:lvl2pPr marL="4572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2pPr>
    <a:lvl3pPr marL="9144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3pPr>
    <a:lvl4pPr marL="13716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4pPr>
    <a:lvl5pPr marL="18288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5pPr>
  </p:defaultTextStyle>
  <p:extLst>
    <p:ext uri="{EFAFB233-063F-42B5-8137-9DF3F51BA10A}">
      <p15:sldGuideLst xmlns:p15="http://schemas.microsoft.com/office/powerpoint/2012/main" xmlns="">
        <p15:guide id="1" orient="horz" pos="193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85" autoAdjust="0"/>
    <p:restoredTop sz="94660"/>
  </p:normalViewPr>
  <p:slideViewPr>
    <p:cSldViewPr>
      <p:cViewPr varScale="1">
        <p:scale>
          <a:sx n="92" d="100"/>
          <a:sy n="92" d="100"/>
        </p:scale>
        <p:origin x="-678" y="-108"/>
      </p:cViewPr>
      <p:guideLst>
        <p:guide orient="horz" pos="1938"/>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04" name="Верхний колонтитул 1049180"/>
          <p:cNvSpPr>
            <a:spLocks noGrp="1"/>
          </p:cNvSpPr>
          <p:nvPr>
            <p:ph type="hdr" sz="quarter"/>
          </p:nvPr>
        </p:nvSpPr>
        <p:spPr>
          <a:xfrm>
            <a:off x="0" y="0"/>
            <a:ext cx="4342130" cy="344408"/>
          </a:xfrm>
          <a:prstGeom prst="rect">
            <a:avLst/>
          </a:prstGeom>
          <a:noFill/>
          <a:ln>
            <a:noFill/>
          </a:ln>
        </p:spPr>
        <p:txBody>
          <a:bodyPr vert="horz" lIns="96616" tIns="48308" rIns="96616" bIns="48308" anchor="t"/>
          <a:lstStyle/>
          <a:p>
            <a:pPr lvl="0"/>
            <a:endParaRPr lang="ko-KR" altLang="en-US" sz="1300" dirty="0"/>
          </a:p>
        </p:txBody>
      </p:sp>
      <p:sp>
        <p:nvSpPr>
          <p:cNvPr id="1048605" name="Дата 1049181"/>
          <p:cNvSpPr>
            <a:spLocks noGrp="1"/>
          </p:cNvSpPr>
          <p:nvPr>
            <p:ph type="dt" idx="1"/>
          </p:nvPr>
        </p:nvSpPr>
        <p:spPr>
          <a:xfrm>
            <a:off x="5676430" y="0"/>
            <a:ext cx="4342130" cy="344408"/>
          </a:xfrm>
          <a:prstGeom prst="rect">
            <a:avLst/>
          </a:prstGeom>
          <a:noFill/>
          <a:ln>
            <a:noFill/>
          </a:ln>
        </p:spPr>
        <p:txBody>
          <a:bodyPr vert="horz" lIns="96616" tIns="48308" rIns="96616" bIns="48308" anchor="t"/>
          <a:lstStyle/>
          <a:p>
            <a:pPr lvl="0" algn="r"/>
            <a:fld id="{566ABCEB-ACFC-4714-9973-3DA970169C29}" type="datetime1">
              <a:rPr lang="ko-KR" altLang="en-US" sz="1300"/>
              <a:pPr lvl="0" algn="r"/>
              <a:t>2020-03-05</a:t>
            </a:fld>
            <a:endParaRPr lang="ko-KR" altLang="en-US" sz="1300" dirty="0"/>
          </a:p>
        </p:txBody>
      </p:sp>
      <p:sp>
        <p:nvSpPr>
          <p:cNvPr id="1048606" name="Образ слайда 1049182"/>
          <p:cNvSpPr>
            <a:spLocks noGrp="1" noRot="1" noChangeAspect="1"/>
          </p:cNvSpPr>
          <p:nvPr>
            <p:ph type="sldImg" idx="2"/>
          </p:nvPr>
        </p:nvSpPr>
        <p:spPr>
          <a:xfrm>
            <a:off x="2713038" y="515938"/>
            <a:ext cx="4594225" cy="2584450"/>
          </a:xfrm>
          <a:prstGeom prst="rect">
            <a:avLst/>
          </a:prstGeom>
          <a:noFill/>
          <a:ln w="12700" cap="flat" cmpd="sng">
            <a:solidFill>
              <a:srgbClr val="000000">
                <a:alpha val="100000"/>
              </a:srgbClr>
            </a:solidFill>
            <a:prstDash val="solid"/>
            <a:round/>
          </a:ln>
        </p:spPr>
        <p:txBody>
          <a:bodyPr vert="horz" lIns="96616" tIns="48308" rIns="96616" bIns="48308" anchor="ctr"/>
          <a:lstStyle/>
          <a:p>
            <a:endParaRPr/>
          </a:p>
        </p:txBody>
      </p:sp>
      <p:sp>
        <p:nvSpPr>
          <p:cNvPr id="1048607" name="Заметки 1049183"/>
          <p:cNvSpPr>
            <a:spLocks noGrp="1"/>
          </p:cNvSpPr>
          <p:nvPr>
            <p:ph type="body" sz="quarter" idx="3"/>
          </p:nvPr>
        </p:nvSpPr>
        <p:spPr>
          <a:xfrm>
            <a:off x="1002030" y="3271878"/>
            <a:ext cx="8016240" cy="3099673"/>
          </a:xfrm>
          <a:prstGeom prst="rect">
            <a:avLst/>
          </a:prstGeom>
          <a:noFill/>
          <a:ln>
            <a:noFill/>
          </a:ln>
        </p:spPr>
        <p:txBody>
          <a:bodyPr vert="horz" lIns="96616" tIns="48308" rIns="96616" bIns="48308" ancho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48608" name="Нижний колонтитул 1049184"/>
          <p:cNvSpPr>
            <a:spLocks noGrp="1"/>
          </p:cNvSpPr>
          <p:nvPr>
            <p:ph type="ftr" sz="quarter" idx="4"/>
          </p:nvPr>
        </p:nvSpPr>
        <p:spPr>
          <a:xfrm>
            <a:off x="0" y="6542160"/>
            <a:ext cx="4342130" cy="344408"/>
          </a:xfrm>
          <a:prstGeom prst="rect">
            <a:avLst/>
          </a:prstGeom>
          <a:noFill/>
          <a:ln>
            <a:noFill/>
          </a:ln>
        </p:spPr>
        <p:txBody>
          <a:bodyPr vert="horz" lIns="96616" tIns="48308" rIns="96616" bIns="48308" anchor="b"/>
          <a:lstStyle/>
          <a:p>
            <a:pPr lvl="0"/>
            <a:endParaRPr lang="ko-KR" altLang="en-US" sz="1300" dirty="0"/>
          </a:p>
        </p:txBody>
      </p:sp>
      <p:sp>
        <p:nvSpPr>
          <p:cNvPr id="1048609" name="Номер слайда 1049185"/>
          <p:cNvSpPr>
            <a:spLocks noGrp="1"/>
          </p:cNvSpPr>
          <p:nvPr>
            <p:ph type="sldNum" sz="quarter" idx="5"/>
          </p:nvPr>
        </p:nvSpPr>
        <p:spPr>
          <a:xfrm>
            <a:off x="5676430" y="6542160"/>
            <a:ext cx="4342130" cy="344408"/>
          </a:xfrm>
          <a:prstGeom prst="rect">
            <a:avLst/>
          </a:prstGeom>
          <a:noFill/>
          <a:ln>
            <a:noFill/>
          </a:ln>
        </p:spPr>
        <p:txBody>
          <a:bodyPr vert="horz" lIns="96616" tIns="48308" rIns="96616" bIns="48308" anchor="b"/>
          <a:lstStyle/>
          <a:p>
            <a:pPr lvl="0" algn="r"/>
            <a:fld id="{566ABCEB-ACFC-4714-9973-3DA970169C29}" type="slidenum">
              <a:rPr lang="ko-KR" altLang="en-US" sz="1300"/>
              <a:pPr lvl="0" algn="r"/>
              <a:t>‹#›</a:t>
            </a:fld>
            <a:endParaRPr lang="ko-KR" altLang="en-US" sz="1300" dirty="0"/>
          </a:p>
        </p:txBody>
      </p:sp>
    </p:spTree>
  </p:cSld>
  <p:clrMap bg1="dk1" tx1="dk1" bg2="dk1" tx2="dk1" accent1="dk1" accent2="dk1" accent3="dk1" accent4="dk1" accent5="dk1" accent6="dk1" hlink="dk1" folHlink="dk1"/>
  <p:notesStyle>
    <a:lvl1pPr marL="0" indent="0" algn="l" rtl="0" eaLnBrk="1" fontAlgn="base" hangingPunct="1">
      <a:lnSpc>
        <a:spcPct val="100000"/>
      </a:lnSpc>
      <a:spcBef>
        <a:spcPct val="30000"/>
      </a:spcBef>
      <a:spcAft>
        <a:spcPct val="0"/>
      </a:spcAft>
      <a:buFontTx/>
      <a:buNone/>
      <a:defRPr sz="1200" b="0" i="0" u="none" baseline="0">
        <a:solidFill>
          <a:schemeClr val="dk1"/>
        </a:solidFill>
        <a:latin typeface="맑은 고딕" pitchFamily="50" charset="-127"/>
        <a:ea typeface="맑은 고딕" pitchFamily="50" charset="-127"/>
        <a:sym typeface="맑은 고딕" pitchFamily="50" charset="-127"/>
      </a:defRPr>
    </a:lvl1pPr>
    <a:lvl2pPr marL="457200" indent="0" algn="l" rtl="0" eaLnBrk="1" fontAlgn="base" hangingPunct="1">
      <a:lnSpc>
        <a:spcPct val="100000"/>
      </a:lnSpc>
      <a:spcBef>
        <a:spcPct val="30000"/>
      </a:spcBef>
      <a:spcAft>
        <a:spcPct val="0"/>
      </a:spcAft>
      <a:buFontTx/>
      <a:buNone/>
      <a:defRPr sz="1200" b="0" i="0" u="none" baseline="0">
        <a:solidFill>
          <a:schemeClr val="dk1"/>
        </a:solidFill>
        <a:latin typeface="맑은 고딕" pitchFamily="50" charset="-127"/>
        <a:ea typeface="맑은 고딕" pitchFamily="50" charset="-127"/>
        <a:sym typeface="맑은 고딕" pitchFamily="50" charset="-127"/>
      </a:defRPr>
    </a:lvl2pPr>
    <a:lvl3pPr marL="914400" indent="0" algn="l" rtl="0" eaLnBrk="1" fontAlgn="base" hangingPunct="1">
      <a:lnSpc>
        <a:spcPct val="100000"/>
      </a:lnSpc>
      <a:spcBef>
        <a:spcPct val="30000"/>
      </a:spcBef>
      <a:spcAft>
        <a:spcPct val="0"/>
      </a:spcAft>
      <a:buFontTx/>
      <a:buNone/>
      <a:defRPr sz="1200" b="0" i="0" u="none" baseline="0">
        <a:solidFill>
          <a:schemeClr val="dk1"/>
        </a:solidFill>
        <a:latin typeface="맑은 고딕" pitchFamily="50" charset="-127"/>
        <a:ea typeface="맑은 고딕" pitchFamily="50" charset="-127"/>
        <a:sym typeface="맑은 고딕" pitchFamily="50" charset="-127"/>
      </a:defRPr>
    </a:lvl3pPr>
    <a:lvl4pPr marL="1371600" indent="0" algn="l" rtl="0" eaLnBrk="1" fontAlgn="base" hangingPunct="1">
      <a:lnSpc>
        <a:spcPct val="100000"/>
      </a:lnSpc>
      <a:spcBef>
        <a:spcPct val="30000"/>
      </a:spcBef>
      <a:spcAft>
        <a:spcPct val="0"/>
      </a:spcAft>
      <a:buFontTx/>
      <a:buNone/>
      <a:defRPr sz="1200" b="0" i="0" u="none" baseline="0">
        <a:solidFill>
          <a:schemeClr val="dk1"/>
        </a:solidFill>
        <a:latin typeface="맑은 고딕" pitchFamily="50" charset="-127"/>
        <a:ea typeface="맑은 고딕" pitchFamily="50" charset="-127"/>
        <a:sym typeface="맑은 고딕" pitchFamily="50" charset="-127"/>
      </a:defRPr>
    </a:lvl4pPr>
    <a:lvl5pPr marL="1828800" indent="0" algn="l" rtl="0" eaLnBrk="1" fontAlgn="base" hangingPunct="1">
      <a:lnSpc>
        <a:spcPct val="100000"/>
      </a:lnSpc>
      <a:spcBef>
        <a:spcPct val="30000"/>
      </a:spcBef>
      <a:spcAft>
        <a:spcPct val="0"/>
      </a:spcAft>
      <a:buFontTx/>
      <a:buNone/>
      <a:defRPr sz="1200" b="0" i="0" u="none" baseline="0">
        <a:solidFill>
          <a:schemeClr val="dk1"/>
        </a:solidFill>
        <a:latin typeface="맑은 고딕" pitchFamily="50" charset="-127"/>
        <a:ea typeface="맑은 고딕" pitchFamily="50" charset="-127"/>
        <a:sym typeface="맑은 고딕" pitchFamily="50" charset="-127"/>
      </a:defRPr>
    </a:lvl5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2097152" name="Рисунок 2097151" descr="01.jpg"/>
          <p:cNvPicPr>
            <a:picLocks/>
          </p:cNvPicPr>
          <p:nvPr/>
        </p:nvPicPr>
        <p:blipFill>
          <a:blip r:embed="rId2" cstate="print"/>
          <a:srcRect t="2644" b="22356"/>
          <a:stretch>
            <a:fillRect/>
          </a:stretch>
        </p:blipFill>
        <p:spPr>
          <a:xfrm>
            <a:off x="0" y="0"/>
            <a:ext cx="9144000" cy="5143500"/>
          </a:xfrm>
          <a:prstGeom prst="rect">
            <a:avLst/>
          </a:prstGeom>
          <a:noFill/>
          <a:ln>
            <a:noFill/>
          </a:ln>
        </p:spPr>
      </p:pic>
      <p:pic>
        <p:nvPicPr>
          <p:cNvPr id="2097153" name="Рисунок 2097152" descr="f.png"/>
          <p:cNvPicPr>
            <a:picLocks/>
          </p:cNvPicPr>
          <p:nvPr/>
        </p:nvPicPr>
        <p:blipFill>
          <a:blip r:embed="rId3" cstate="print"/>
          <a:srcRect/>
          <a:stretch>
            <a:fillRect/>
          </a:stretch>
        </p:blipFill>
        <p:spPr>
          <a:xfrm>
            <a:off x="0" y="3495675"/>
            <a:ext cx="9144000" cy="1665287"/>
          </a:xfrm>
          <a:prstGeom prst="rect">
            <a:avLst/>
          </a:prstGeom>
          <a:noFill/>
          <a:ln>
            <a:noFill/>
          </a:ln>
        </p:spPr>
      </p:pic>
      <p:pic>
        <p:nvPicPr>
          <p:cNvPr id="2097154" name="Рисунок 2097153" descr="f2.png"/>
          <p:cNvPicPr>
            <a:picLocks/>
          </p:cNvPicPr>
          <p:nvPr/>
        </p:nvPicPr>
        <p:blipFill>
          <a:blip r:embed="rId4" cstate="print"/>
          <a:srcRect/>
          <a:stretch>
            <a:fillRect/>
          </a:stretch>
        </p:blipFill>
        <p:spPr>
          <a:xfrm>
            <a:off x="0" y="3495675"/>
            <a:ext cx="9144000" cy="1665287"/>
          </a:xfrm>
          <a:prstGeom prst="rect">
            <a:avLst/>
          </a:prstGeom>
          <a:noFill/>
          <a:ln>
            <a:noFill/>
          </a:ln>
        </p:spPr>
      </p:pic>
      <p:pic>
        <p:nvPicPr>
          <p:cNvPr id="2097155" name="Рисунок 2097154" descr="b.png"/>
          <p:cNvPicPr>
            <a:picLocks/>
          </p:cNvPicPr>
          <p:nvPr/>
        </p:nvPicPr>
        <p:blipFill>
          <a:blip r:embed="rId5" cstate="print"/>
          <a:srcRect/>
          <a:stretch>
            <a:fillRect/>
          </a:stretch>
        </p:blipFill>
        <p:spPr>
          <a:xfrm>
            <a:off x="5724525" y="771525"/>
            <a:ext cx="3419475" cy="4610100"/>
          </a:xfrm>
          <a:prstGeom prst="rect">
            <a:avLst/>
          </a:prstGeom>
          <a:noFill/>
          <a:ln>
            <a:noFill/>
          </a:ln>
        </p:spPr>
      </p:pic>
      <p:pic>
        <p:nvPicPr>
          <p:cNvPr id="2097156" name="Рисунок 2097155" descr="l1.png"/>
          <p:cNvPicPr>
            <a:picLocks/>
          </p:cNvPicPr>
          <p:nvPr/>
        </p:nvPicPr>
        <p:blipFill>
          <a:blip r:embed="rId6" cstate="print"/>
          <a:srcRect/>
          <a:stretch>
            <a:fillRect/>
          </a:stretch>
        </p:blipFill>
        <p:spPr>
          <a:xfrm>
            <a:off x="4284662" y="2066925"/>
            <a:ext cx="2138362" cy="1066800"/>
          </a:xfrm>
          <a:prstGeom prst="rect">
            <a:avLst/>
          </a:prstGeom>
          <a:noFill/>
          <a:ln>
            <a:noFill/>
          </a:ln>
        </p:spPr>
      </p:pic>
      <p:pic>
        <p:nvPicPr>
          <p:cNvPr id="2097157" name="Рисунок 2097156" descr="l2.png"/>
          <p:cNvPicPr>
            <a:picLocks/>
          </p:cNvPicPr>
          <p:nvPr/>
        </p:nvPicPr>
        <p:blipFill>
          <a:blip r:embed="rId7" cstate="print"/>
          <a:srcRect/>
          <a:stretch>
            <a:fillRect/>
          </a:stretch>
        </p:blipFill>
        <p:spPr>
          <a:xfrm rot="20398074">
            <a:off x="7446962" y="1176337"/>
            <a:ext cx="1627187" cy="6143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2097158" name="Рисунок 2097158" descr="50종_2 copy.jpg"/>
          <p:cNvPicPr>
            <a:picLocks/>
          </p:cNvPicPr>
          <p:nvPr/>
        </p:nvPicPr>
        <p:blipFill>
          <a:blip r:embed="rId2" cstate="print"/>
          <a:srcRect t="11172" b="14120"/>
          <a:stretch>
            <a:fillRect/>
          </a:stretch>
        </p:blipFill>
        <p:spPr>
          <a:xfrm>
            <a:off x="0" y="0"/>
            <a:ext cx="9180512" cy="5143500"/>
          </a:xfrm>
          <a:prstGeom prst="rect">
            <a:avLst/>
          </a:prstGeom>
          <a:noFill/>
          <a:ln>
            <a:noFill/>
          </a:ln>
        </p:spPr>
      </p:pic>
      <p:pic>
        <p:nvPicPr>
          <p:cNvPr id="2097159" name="Рисунок 2097159" descr="f.png"/>
          <p:cNvPicPr>
            <a:picLocks/>
          </p:cNvPicPr>
          <p:nvPr/>
        </p:nvPicPr>
        <p:blipFill>
          <a:blip r:embed="rId3" cstate="print"/>
          <a:srcRect/>
          <a:stretch>
            <a:fillRect/>
          </a:stretch>
        </p:blipFill>
        <p:spPr>
          <a:xfrm>
            <a:off x="0" y="3479800"/>
            <a:ext cx="9186862" cy="1663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2097172" name="Рисунок 2097176" descr="F:\02. 디자인\디자인작업\PNG\배경\bg (7).jpg"/>
          <p:cNvPicPr>
            <a:picLocks/>
          </p:cNvPicPr>
          <p:nvPr/>
        </p:nvPicPr>
        <p:blipFill>
          <a:blip r:embed="rId2" cstate="print"/>
          <a:srcRect t="22543" b="9828"/>
          <a:stretch>
            <a:fillRect/>
          </a:stretch>
        </p:blipFill>
        <p:spPr>
          <a:xfrm>
            <a:off x="0" y="0"/>
            <a:ext cx="9144000" cy="5143500"/>
          </a:xfrm>
          <a:prstGeom prst="rect">
            <a:avLst/>
          </a:prstGeom>
          <a:noFill/>
          <a:ln>
            <a:noFill/>
          </a:ln>
        </p:spPr>
      </p:pic>
      <p:pic>
        <p:nvPicPr>
          <p:cNvPr id="2097173" name="Рисунок 2097177" descr="f2.png"/>
          <p:cNvPicPr>
            <a:picLocks/>
          </p:cNvPicPr>
          <p:nvPr/>
        </p:nvPicPr>
        <p:blipFill>
          <a:blip r:embed="rId3" cstate="print"/>
          <a:srcRect/>
          <a:stretch>
            <a:fillRect/>
          </a:stretch>
        </p:blipFill>
        <p:spPr>
          <a:xfrm>
            <a:off x="0" y="3479800"/>
            <a:ext cx="9144000" cy="166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2097160" name="Рисунок 2097178" descr="50종_2 copy.jpg"/>
          <p:cNvPicPr>
            <a:picLocks/>
          </p:cNvPicPr>
          <p:nvPr/>
        </p:nvPicPr>
        <p:blipFill>
          <a:blip r:embed="rId2" cstate="print"/>
          <a:srcRect t="39900"/>
          <a:stretch>
            <a:fillRect/>
          </a:stretch>
        </p:blipFill>
        <p:spPr>
          <a:xfrm>
            <a:off x="0" y="0"/>
            <a:ext cx="9144000" cy="3141662"/>
          </a:xfrm>
          <a:prstGeom prst="rect">
            <a:avLst/>
          </a:prstGeom>
          <a:noFill/>
          <a:ln>
            <a:noFill/>
          </a:ln>
        </p:spPr>
      </p:pic>
      <p:sp>
        <p:nvSpPr>
          <p:cNvPr id="1048584" name="제목 개체 틀 1"/>
          <p:cNvSpPr>
            <a:spLocks noGrp="1"/>
          </p:cNvSpPr>
          <p:nvPr>
            <p:ph type="title"/>
          </p:nvPr>
        </p:nvSpPr>
        <p:spPr>
          <a:xfrm>
            <a:off x="230832" y="181849"/>
            <a:ext cx="8229600" cy="529568"/>
          </a:xfrm>
          <a:prstGeom prst="rect">
            <a:avLst/>
          </a:prstGeom>
        </p:spPr>
        <p:txBody>
          <a:bodyPr vert="horz" lIns="91440" tIns="45720" rIns="91440" bIns="45720" rtlCol="0" anchor="t">
            <a:noAutofit/>
          </a:bodyPr>
          <a:lstStyle>
            <a:lvl1pPr marL="0" algn="l" defTabSz="914400" rtl="0" eaLnBrk="1" fontAlgn="auto" latinLnBrk="1" hangingPunct="1">
              <a:spcBef>
                <a:spcPct val="0"/>
              </a:spcBef>
              <a:spcAft>
                <a:spcPts val="0"/>
              </a:spcAft>
              <a:buNone/>
              <a:defRPr lang="ko-KR" altLang="en-US" sz="2800" b="0" kern="1200" spc="-150" dirty="0">
                <a:solidFill>
                  <a:schemeClr val="tx1"/>
                </a:solidFill>
                <a:latin typeface="Arial" pitchFamily="34" charset="0"/>
                <a:ea typeface="HY견고딕" pitchFamily="18" charset="-127"/>
                <a:cs typeface="Arial" pitchFamily="34" charset="0"/>
              </a:defRPr>
            </a:lvl1pPr>
          </a:lstStyle>
          <a:p>
            <a:pPr marL="0" marR="0" lvl="0" indent="0" algn="l" defTabSz="914400" rtl="0" eaLnBrk="1" fontAlgn="auto" latinLnBrk="1" hangingPunct="1">
              <a:lnSpc>
                <a:spcPct val="100000"/>
              </a:lnSpc>
              <a:spcBef>
                <a:spcPct val="0"/>
              </a:spcBef>
              <a:spcAft>
                <a:spcPts val="0"/>
              </a:spcAft>
              <a:buClrTx/>
              <a:buSzTx/>
              <a:buFontTx/>
              <a:buNone/>
            </a:pPr>
            <a:r>
              <a:rPr lang="ko-KR" altLang="en-US"/>
              <a:t>마스터 제목 스타일 편집</a:t>
            </a:r>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p:bgPr>
        <a:blipFill rotWithShape="0">
          <a:blip r:embed="rId2" cstate="print">
            <a:alphaModFix/>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576" name="Заголовок 1048575"/>
          <p:cNvSpPr>
            <a:spLocks noGrp="1"/>
          </p:cNvSpPr>
          <p:nvPr>
            <p:ph type="title"/>
          </p:nvPr>
        </p:nvSpPr>
        <p:spPr>
          <a:xfrm>
            <a:off x="457200" y="206375"/>
            <a:ext cx="8229600" cy="857250"/>
          </a:xfrm>
          <a:prstGeom prst="rect">
            <a:avLst/>
          </a:prstGeom>
          <a:noFill/>
          <a:ln>
            <a:noFill/>
          </a:ln>
        </p:spPr>
        <p:txBody>
          <a:bodyPr vert="horz" lIns="91440" tIns="45720" rIns="91440" bIns="45720" anchor="ctr"/>
          <a:lstStyle/>
          <a:p>
            <a:pPr lvl="0"/>
            <a:r>
              <a:rPr lang="ko-KR" altLang="en-US"/>
              <a:t>마스터 제목 스타일 편집</a:t>
            </a:r>
          </a:p>
        </p:txBody>
      </p:sp>
      <p:sp>
        <p:nvSpPr>
          <p:cNvPr id="1048577" name="Текст 1048576"/>
          <p:cNvSpPr>
            <a:spLocks noGrp="1"/>
          </p:cNvSpPr>
          <p:nvPr>
            <p:ph type="body" idx="1"/>
          </p:nvPr>
        </p:nvSpPr>
        <p:spPr>
          <a:xfrm>
            <a:off x="457200" y="1200150"/>
            <a:ext cx="8229600" cy="3394075"/>
          </a:xfrm>
          <a:prstGeom prst="rect">
            <a:avLst/>
          </a:prstGeom>
          <a:noFill/>
          <a:ln>
            <a:noFill/>
          </a:ln>
        </p:spPr>
        <p:txBody>
          <a:bodyPr vert="horz" lIns="91440" tIns="45720" rIns="91440" bIns="45720" ancho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48578" name="Дата 1048577"/>
          <p:cNvSpPr>
            <a:spLocks noGrp="1"/>
          </p:cNvSpPr>
          <p:nvPr>
            <p:ph type="dt" sz="half" idx="2"/>
          </p:nvPr>
        </p:nvSpPr>
        <p:spPr>
          <a:xfrm>
            <a:off x="457200" y="4767262"/>
            <a:ext cx="2133600" cy="274637"/>
          </a:xfrm>
          <a:prstGeom prst="rect">
            <a:avLst/>
          </a:prstGeom>
          <a:noFill/>
          <a:ln>
            <a:noFill/>
          </a:ln>
        </p:spPr>
        <p:txBody>
          <a:bodyPr vert="horz" lIns="91440" tIns="45720" rIns="91440" bIns="45720" anchor="ctr"/>
          <a:lstStyle>
            <a:lvl1pPr marL="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1pPr>
            <a:lvl2pPr marL="4572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2pPr>
            <a:lvl3pPr marL="9144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3pPr>
            <a:lvl4pPr marL="13716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4pPr>
            <a:lvl5pPr marL="18288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5pPr>
          </a:lstStyle>
          <a:p>
            <a:pPr lvl="0"/>
            <a:fld id="{566ABCEB-ACFC-4714-9973-3DA970169C29}" type="datetime1">
              <a:rPr lang="ko-KR" altLang="en-US" sz="1200">
                <a:solidFill>
                  <a:srgbClr val="898989"/>
                </a:solidFill>
              </a:rPr>
              <a:pPr lvl="0"/>
              <a:t>2020-03-05</a:t>
            </a:fld>
            <a:endParaRPr lang="ko-KR" altLang="en-US" sz="1200">
              <a:solidFill>
                <a:srgbClr val="898989"/>
              </a:solidFill>
            </a:endParaRPr>
          </a:p>
        </p:txBody>
      </p:sp>
      <p:sp>
        <p:nvSpPr>
          <p:cNvPr id="1048579" name="Нижний колонтитул 1048578"/>
          <p:cNvSpPr>
            <a:spLocks noGrp="1"/>
          </p:cNvSpPr>
          <p:nvPr>
            <p:ph type="ftr" sz="quarter" idx="3"/>
          </p:nvPr>
        </p:nvSpPr>
        <p:spPr>
          <a:xfrm>
            <a:off x="3124200" y="4767262"/>
            <a:ext cx="2895600" cy="274637"/>
          </a:xfrm>
          <a:prstGeom prst="rect">
            <a:avLst/>
          </a:prstGeom>
          <a:noFill/>
          <a:ln>
            <a:noFill/>
          </a:ln>
        </p:spPr>
        <p:txBody>
          <a:bodyPr vert="horz" lIns="91440" tIns="45720" rIns="91440" bIns="45720" anchor="ctr"/>
          <a:lstStyle>
            <a:lvl1pPr marL="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1pPr>
            <a:lvl2pPr marL="4572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2pPr>
            <a:lvl3pPr marL="9144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3pPr>
            <a:lvl4pPr marL="13716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4pPr>
            <a:lvl5pPr marL="18288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5pPr>
          </a:lstStyle>
          <a:p>
            <a:pPr lvl="0" algn="ctr"/>
            <a:endParaRPr lang="ko-KR" altLang="en-US" sz="1200">
              <a:solidFill>
                <a:srgbClr val="898989"/>
              </a:solidFill>
            </a:endParaRPr>
          </a:p>
        </p:txBody>
      </p:sp>
      <p:sp>
        <p:nvSpPr>
          <p:cNvPr id="1048580" name="Номер слайда 1048579"/>
          <p:cNvSpPr>
            <a:spLocks noGrp="1"/>
          </p:cNvSpPr>
          <p:nvPr>
            <p:ph type="sldNum" sz="quarter" idx="4"/>
          </p:nvPr>
        </p:nvSpPr>
        <p:spPr>
          <a:xfrm>
            <a:off x="6553200" y="4767262"/>
            <a:ext cx="2133600" cy="274637"/>
          </a:xfrm>
          <a:prstGeom prst="rect">
            <a:avLst/>
          </a:prstGeom>
          <a:noFill/>
          <a:ln>
            <a:noFill/>
          </a:ln>
        </p:spPr>
        <p:txBody>
          <a:bodyPr vert="horz" lIns="91440" tIns="45720" rIns="91440" bIns="45720" anchor="ctr"/>
          <a:lstStyle>
            <a:lvl1pPr marL="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1pPr>
            <a:lvl2pPr marL="4572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2pPr>
            <a:lvl3pPr marL="9144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3pPr>
            <a:lvl4pPr marL="13716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4pPr>
            <a:lvl5pPr marL="1828800" indent="0" algn="l" rtl="0" eaLnBrk="1" fontAlgn="base" hangingPunct="1">
              <a:lnSpc>
                <a:spcPct val="100000"/>
              </a:lnSpc>
              <a:spcBef>
                <a:spcPct val="0"/>
              </a:spcBef>
              <a:spcAft>
                <a:spcPct val="0"/>
              </a:spcAft>
              <a:buFontTx/>
              <a:buNone/>
              <a:defRPr sz="1800" b="0" i="0" u="none" baseline="0">
                <a:solidFill>
                  <a:schemeClr val="dk1"/>
                </a:solidFill>
                <a:latin typeface="맑은 고딕" pitchFamily="50" charset="-127"/>
                <a:ea typeface="맑은 고딕" pitchFamily="50" charset="-127"/>
                <a:sym typeface="맑은 고딕" pitchFamily="50" charset="-127"/>
              </a:defRPr>
            </a:lvl5pPr>
          </a:lstStyle>
          <a:p>
            <a:pPr lvl="0" algn="r"/>
            <a:fld id="{566ABCEB-ACFC-4714-9973-3DA970169C29}" type="slidenum">
              <a:rPr lang="ko-KR" altLang="en-US" sz="1200">
                <a:solidFill>
                  <a:srgbClr val="898989"/>
                </a:solidFill>
              </a:rPr>
              <a:pPr lvl="0" algn="r"/>
              <a:t>‹#›</a:t>
            </a:fld>
            <a:endParaRPr lang="ko-KR" altLang="en-US" sz="1200">
              <a:solidFill>
                <a:srgbClr val="898989"/>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TextBox 1049186"/>
          <p:cNvSpPr txBox="1"/>
          <p:nvPr/>
        </p:nvSpPr>
        <p:spPr>
          <a:xfrm>
            <a:off x="439470" y="1552687"/>
            <a:ext cx="5632728" cy="707886"/>
          </a:xfrm>
          <a:prstGeom prst="rect">
            <a:avLst/>
          </a:prstGeom>
        </p:spPr>
        <p:txBody>
          <a:bodyPr wrap="square" rtlCol="0">
            <a:spAutoFit/>
          </a:bodyPr>
          <a:lstStyle/>
          <a:p>
            <a:pPr algn="ctr"/>
            <a:r>
              <a:rPr lang="ru" sz="4000" b="1" i="1" dirty="0" smtClean="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«Таза</a:t>
            </a:r>
            <a:r>
              <a:rPr lang="en-US" altLang="ru" sz="4000" b="1" i="1" dirty="0" smtClean="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 </a:t>
            </a:r>
            <a:r>
              <a:rPr lang="ru" altLang="ru" sz="4000" b="1" i="1" dirty="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аба</a:t>
            </a:r>
            <a:r>
              <a:rPr lang="en-US" altLang="ru" sz="4000" b="1" i="1" dirty="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 </a:t>
            </a:r>
            <a:r>
              <a:rPr lang="en-US" altLang="ru" sz="4000" b="1" i="1" dirty="0" smtClean="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 </a:t>
            </a:r>
            <a:r>
              <a:rPr lang="ru" altLang="ru" sz="4000" b="1" i="1" dirty="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таза</a:t>
            </a:r>
            <a:r>
              <a:rPr lang="en-US" altLang="ru" sz="4000" b="1" i="1" dirty="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 </a:t>
            </a:r>
            <a:r>
              <a:rPr lang="ru-RU" altLang="ru" sz="4000" b="1" i="1" dirty="0" err="1" smtClean="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жашоо</a:t>
            </a:r>
            <a:r>
              <a:rPr lang="ru-RU" altLang="ru" sz="4000" b="1" i="1" dirty="0" smtClean="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rPr>
              <a:t>»</a:t>
            </a:r>
            <a:endParaRPr lang="ru-RU" sz="4000" b="1" i="1" dirty="0">
              <a:solidFill>
                <a:srgbClr val="000000"/>
              </a:solidFill>
              <a:effectLst>
                <a:outerShdw blurRad="38100" dist="38100" dir="2700000" algn="tl">
                  <a:srgbClr val="000000">
                    <a:alpha val="43137"/>
                  </a:srgbClr>
                </a:outerShdw>
              </a:effectLst>
              <a:latin typeface="Monotype Corsiva" panose="03010101010201010101" pitchFamily="66" charset="0"/>
              <a:ea typeface="맑은 고딕"/>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Заголовок 1049207"/>
          <p:cNvSpPr>
            <a:spLocks noGrp="1"/>
          </p:cNvSpPr>
          <p:nvPr>
            <p:ph type="title"/>
          </p:nvPr>
        </p:nvSpPr>
        <p:spPr>
          <a:xfrm>
            <a:off x="457199" y="232089"/>
            <a:ext cx="8229600" cy="529568"/>
          </a:xfrm>
        </p:spPr>
        <p:txBody>
          <a:bodyPr/>
          <a:lstStyle/>
          <a:p>
            <a:r>
              <a:rPr lang="kk" b="1" dirty="0">
                <a:effectLst>
                  <a:outerShdw blurRad="38100" dist="38100" dir="2700000" algn="tl">
                    <a:srgbClr val="000000">
                      <a:alpha val="43137"/>
                    </a:srgbClr>
                  </a:outerShdw>
                </a:effectLst>
                <a:latin typeface="Monotype Corsiva" panose="03010101010201010101" pitchFamily="66" charset="0"/>
              </a:rPr>
              <a:t>РМ</a:t>
            </a:r>
            <a:r>
              <a:rPr lang="en-US" altLang="kk" b="1" dirty="0">
                <a:effectLst>
                  <a:outerShdw blurRad="38100" dist="38100" dir="2700000" algn="tl">
                    <a:srgbClr val="000000">
                      <a:alpha val="43137"/>
                    </a:srgbClr>
                  </a:outerShdw>
                </a:effectLst>
                <a:latin typeface="Monotype Corsiva" panose="03010101010201010101" pitchFamily="66" charset="0"/>
              </a:rPr>
              <a:t> 2.5</a:t>
            </a:r>
            <a:endParaRPr lang="ru-RU" b="1" dirty="0">
              <a:effectLst>
                <a:outerShdw blurRad="38100" dist="38100" dir="2700000" algn="tl">
                  <a:srgbClr val="000000">
                    <a:alpha val="43137"/>
                  </a:srgbClr>
                </a:outerShdw>
              </a:effectLst>
              <a:latin typeface="Monotype Corsiva" panose="03010101010201010101" pitchFamily="66" charset="0"/>
            </a:endParaRPr>
          </a:p>
        </p:txBody>
      </p:sp>
      <p:sp>
        <p:nvSpPr>
          <p:cNvPr id="1048596" name="TextBox 1049210"/>
          <p:cNvSpPr txBox="1"/>
          <p:nvPr/>
        </p:nvSpPr>
        <p:spPr>
          <a:xfrm>
            <a:off x="457199" y="761657"/>
            <a:ext cx="7395474" cy="1938992"/>
          </a:xfrm>
          <a:prstGeom prst="rect">
            <a:avLst/>
          </a:prstGeom>
        </p:spPr>
        <p:txBody>
          <a:bodyPr wrap="square" rtlCol="0">
            <a:spAutoFit/>
          </a:bodyPr>
          <a:lstStyle/>
          <a:p>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Бүткүл</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дүйнөлүк</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саламаттыкты</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сактоо</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уюмунун</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нормасы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боюнча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суткада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25 мкг/м3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болуш</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керек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Бишкек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шаарындагы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РМ 2.5тин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көрсөткүчү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35мкг/м3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болгон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Дүйнөдөгү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чоң</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шаарлардын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тазалыгынын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көрсөткүчтөрү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төмөндөгүдөй</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dirty="0">
                <a:solidFill>
                  <a:srgbClr val="000000"/>
                </a:solidFill>
              </a:rPr>
              <a:t>
</a:t>
            </a:r>
            <a:r>
              <a:rPr lang="en-US" sz="2000" dirty="0" smtClean="0">
                <a:solidFill>
                  <a:srgbClr val="000000"/>
                </a:solidFill>
              </a:rPr>
              <a:t> </a:t>
            </a:r>
            <a:endParaRPr lang="ru-RU" sz="1400" b="1" dirty="0" smtClean="0">
              <a:effectLst>
                <a:outerShdw blurRad="38100" dist="38100" dir="2700000" algn="tl">
                  <a:srgbClr val="000000">
                    <a:alpha val="43137"/>
                  </a:srgbClr>
                </a:outerShdw>
              </a:effectLst>
            </a:endParaRPr>
          </a:p>
        </p:txBody>
      </p:sp>
      <p:graphicFrame>
        <p:nvGraphicFramePr>
          <p:cNvPr id="4194304" name="Таблица 4"/>
          <p:cNvGraphicFramePr>
            <a:graphicFrameLocks noGrp="1"/>
          </p:cNvGraphicFramePr>
          <p:nvPr/>
        </p:nvGraphicFramePr>
        <p:xfrm>
          <a:off x="942183" y="2067460"/>
          <a:ext cx="5951985" cy="2560320"/>
        </p:xfrm>
        <a:graphic>
          <a:graphicData uri="http://schemas.openxmlformats.org/drawingml/2006/table">
            <a:tbl>
              <a:tblPr firstRow="1" bandRow="1"/>
              <a:tblGrid>
                <a:gridCol w="360041">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2351584">
                  <a:extLst>
                    <a:ext uri="{9D8B030D-6E8A-4147-A177-3AD203B41FA5}">
                      <a16:colId xmlns:a16="http://schemas.microsoft.com/office/drawing/2014/main" xmlns="" val="20002"/>
                    </a:ext>
                  </a:extLst>
                </a:gridCol>
              </a:tblGrid>
              <a:tr h="207427">
                <a:tc>
                  <a:txBody>
                    <a:bodyPr/>
                    <a:lstStyle/>
                    <a:p>
                      <a:r>
                        <a:rPr lang="ru-RU" sz="1200" b="1" dirty="0" smtClean="0">
                          <a:latin typeface="Times New Roman" panose="02020603050405020304" pitchFamily="18" charset="0"/>
                          <a:cs typeface="Times New Roman" panose="02020603050405020304" pitchFamily="18" charset="0"/>
                        </a:rPr>
                        <a:t>1</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Кабул,</a:t>
                      </a:r>
                      <a:r>
                        <a:rPr lang="ky-KG" baseline="0" dirty="0" smtClean="0">
                          <a:latin typeface="Times New Roman" panose="02020603050405020304" pitchFamily="18" charset="0"/>
                          <a:cs typeface="Times New Roman" panose="02020603050405020304" pitchFamily="18" charset="0"/>
                        </a:rPr>
                        <a:t> Афганистан</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452 мкг/м3</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207427">
                <a:tc>
                  <a:txBody>
                    <a:bodyPr/>
                    <a:lstStyle/>
                    <a:p>
                      <a:r>
                        <a:rPr lang="ru-RU" sz="1200" b="1" dirty="0" smtClean="0">
                          <a:latin typeface="Times New Roman" panose="02020603050405020304" pitchFamily="18" charset="0"/>
                          <a:cs typeface="Times New Roman" panose="02020603050405020304" pitchFamily="18" charset="0"/>
                        </a:rPr>
                        <a:t>2</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Дели,</a:t>
                      </a:r>
                      <a:r>
                        <a:rPr lang="ky-KG" baseline="0" dirty="0" smtClean="0">
                          <a:latin typeface="Times New Roman" panose="02020603050405020304" pitchFamily="18" charset="0"/>
                          <a:cs typeface="Times New Roman" panose="02020603050405020304" pitchFamily="18" charset="0"/>
                        </a:rPr>
                        <a:t> Индия </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311</a:t>
                      </a:r>
                      <a:r>
                        <a:rPr lang="ky-KG" baseline="0" dirty="0" smtClean="0">
                          <a:latin typeface="Times New Roman" panose="02020603050405020304" pitchFamily="18" charset="0"/>
                          <a:cs typeface="Times New Roman" panose="02020603050405020304" pitchFamily="18" charset="0"/>
                        </a:rPr>
                        <a:t> </a:t>
                      </a:r>
                      <a:r>
                        <a:rPr lang="ky-KG" dirty="0" smtClean="0">
                          <a:latin typeface="Times New Roman" panose="02020603050405020304" pitchFamily="18" charset="0"/>
                          <a:cs typeface="Times New Roman" panose="02020603050405020304" pitchFamily="18" charset="0"/>
                        </a:rPr>
                        <a:t>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207427">
                <a:tc>
                  <a:txBody>
                    <a:bodyPr/>
                    <a:lstStyle/>
                    <a:p>
                      <a:r>
                        <a:rPr lang="ru-RU" sz="1200" b="1" dirty="0" smtClean="0">
                          <a:latin typeface="Times New Roman" panose="02020603050405020304" pitchFamily="18" charset="0"/>
                          <a:cs typeface="Times New Roman" panose="02020603050405020304" pitchFamily="18" charset="0"/>
                        </a:rPr>
                        <a:t>3</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Лахор,</a:t>
                      </a:r>
                      <a:r>
                        <a:rPr lang="ky-KG" baseline="0" dirty="0" smtClean="0">
                          <a:latin typeface="Times New Roman" panose="02020603050405020304" pitchFamily="18" charset="0"/>
                          <a:cs typeface="Times New Roman" panose="02020603050405020304" pitchFamily="18" charset="0"/>
                        </a:rPr>
                        <a:t> Пакистан</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246</a:t>
                      </a:r>
                      <a:r>
                        <a:rPr lang="ky-KG" baseline="0" dirty="0" smtClean="0">
                          <a:latin typeface="Times New Roman" panose="02020603050405020304" pitchFamily="18" charset="0"/>
                          <a:cs typeface="Times New Roman" panose="02020603050405020304" pitchFamily="18" charset="0"/>
                        </a:rPr>
                        <a:t> </a:t>
                      </a:r>
                      <a:r>
                        <a:rPr lang="ky-KG" dirty="0" smtClean="0">
                          <a:latin typeface="Times New Roman" panose="02020603050405020304" pitchFamily="18" charset="0"/>
                          <a:cs typeface="Times New Roman" panose="02020603050405020304" pitchFamily="18" charset="0"/>
                        </a:rPr>
                        <a:t>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207427">
                <a:tc>
                  <a:txBody>
                    <a:bodyPr/>
                    <a:lstStyle/>
                    <a:p>
                      <a:r>
                        <a:rPr lang="ru-RU" sz="1200" b="1" dirty="0" smtClean="0">
                          <a:latin typeface="Times New Roman" panose="02020603050405020304" pitchFamily="18" charset="0"/>
                          <a:cs typeface="Times New Roman" panose="02020603050405020304" pitchFamily="18" charset="0"/>
                        </a:rPr>
                        <a:t>4</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Улаанбаатар, Монголия</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231 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207427">
                <a:tc>
                  <a:txBody>
                    <a:bodyPr/>
                    <a:lstStyle/>
                    <a:p>
                      <a:r>
                        <a:rPr lang="ru-RU" sz="1200" b="1" dirty="0" smtClean="0">
                          <a:latin typeface="Times New Roman" panose="02020603050405020304" pitchFamily="18" charset="0"/>
                          <a:cs typeface="Times New Roman" panose="02020603050405020304" pitchFamily="18" charset="0"/>
                        </a:rPr>
                        <a:t>5</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Дакка</a:t>
                      </a:r>
                      <a:r>
                        <a:rPr lang="ky-KG" baseline="0" dirty="0" smtClean="0">
                          <a:latin typeface="Times New Roman" panose="02020603050405020304" pitchFamily="18" charset="0"/>
                          <a:cs typeface="Times New Roman" panose="02020603050405020304" pitchFamily="18" charset="0"/>
                        </a:rPr>
                        <a:t>, Бангладеш</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193 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207427">
                <a:tc>
                  <a:txBody>
                    <a:bodyPr/>
                    <a:lstStyle/>
                    <a:p>
                      <a:r>
                        <a:rPr lang="ru-RU" sz="1200" b="1" dirty="0" smtClean="0">
                          <a:latin typeface="Times New Roman" panose="02020603050405020304" pitchFamily="18" charset="0"/>
                          <a:cs typeface="Times New Roman" panose="02020603050405020304" pitchFamily="18" charset="0"/>
                        </a:rPr>
                        <a:t>6</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Бишкек</a:t>
                      </a:r>
                      <a:r>
                        <a:rPr lang="ky-KG" baseline="0" dirty="0" smtClean="0">
                          <a:latin typeface="Times New Roman" panose="02020603050405020304" pitchFamily="18" charset="0"/>
                          <a:cs typeface="Times New Roman" panose="02020603050405020304" pitchFamily="18" charset="0"/>
                        </a:rPr>
                        <a:t>, Кыргызстан</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188 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207427">
                <a:tc>
                  <a:txBody>
                    <a:bodyPr/>
                    <a:lstStyle/>
                    <a:p>
                      <a:r>
                        <a:rPr lang="ru-RU" sz="1200" b="1" dirty="0" smtClean="0">
                          <a:latin typeface="Times New Roman" panose="02020603050405020304" pitchFamily="18" charset="0"/>
                          <a:cs typeface="Times New Roman" panose="02020603050405020304" pitchFamily="18" charset="0"/>
                        </a:rPr>
                        <a:t>7</a:t>
                      </a:r>
                      <a:endParaRPr lang="ru-RU" sz="1200" b="1" dirty="0">
                        <a:latin typeface="Times New Roman" panose="02020603050405020304" pitchFamily="18" charset="0"/>
                        <a:cs typeface="Times New Roman" panose="02020603050405020304" pitchFamily="18" charset="0"/>
                      </a:endParaRPr>
                    </a:p>
                  </a:txBody>
                  <a:tcPr/>
                </a:tc>
                <a:tc>
                  <a:txBody>
                    <a:bodyPr/>
                    <a:lstStyle/>
                    <a:p>
                      <a:r>
                        <a:rPr lang="ru-RU" sz="1800" b="0" i="0" kern="1200" dirty="0" err="1" smtClean="0">
                          <a:solidFill>
                            <a:schemeClr val="tx1"/>
                          </a:solidFill>
                          <a:effectLst/>
                          <a:latin typeface="Times New Roman" panose="02020603050405020304" pitchFamily="18" charset="0"/>
                          <a:ea typeface="+mn-ea"/>
                          <a:cs typeface="Times New Roman" panose="02020603050405020304" pitchFamily="18" charset="0"/>
                        </a:rPr>
                        <a:t>Шэньян</a:t>
                      </a:r>
                      <a:r>
                        <a:rPr lang="ru-RU" sz="1800" b="0"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800" b="0" i="0" kern="1200" dirty="0" err="1" smtClean="0">
                          <a:solidFill>
                            <a:schemeClr val="tx1"/>
                          </a:solidFill>
                          <a:effectLst/>
                          <a:latin typeface="Times New Roman" panose="02020603050405020304" pitchFamily="18" charset="0"/>
                          <a:ea typeface="+mn-ea"/>
                          <a:cs typeface="Times New Roman" panose="02020603050405020304" pitchFamily="18" charset="0"/>
                        </a:rPr>
                        <a:t>Кытай</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pPr>
                      <a:r>
                        <a:rPr lang="ky-KG" dirty="0" smtClean="0">
                          <a:latin typeface="Times New Roman" panose="02020603050405020304" pitchFamily="18" charset="0"/>
                          <a:cs typeface="Times New Roman" panose="02020603050405020304" pitchFamily="18" charset="0"/>
                        </a:rPr>
                        <a:t>176 мкг/м3</a:t>
                      </a:r>
                      <a:endParaRPr lang="ru-RU"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2097164" name="Picture 17" descr="Kabul, Afghanistan"/>
          <p:cNvPicPr>
            <a:picLocks noChangeAspect="1" noChangeArrowheads="1"/>
          </p:cNvPicPr>
          <p:nvPr/>
        </p:nvPicPr>
        <p:blipFill>
          <a:blip r:embed="rId2"/>
          <a:srcRect/>
          <a:stretch>
            <a:fillRect/>
          </a:stretch>
        </p:blipFill>
        <p:spPr bwMode="auto">
          <a:xfrm>
            <a:off x="3890423" y="2055546"/>
            <a:ext cx="532726" cy="355151"/>
          </a:xfrm>
          <a:prstGeom prst="rect">
            <a:avLst/>
          </a:prstGeom>
          <a:noFill/>
        </p:spPr>
      </p:pic>
      <p:grpSp>
        <p:nvGrpSpPr>
          <p:cNvPr id="35" name="Группа 5"/>
          <p:cNvGrpSpPr/>
          <p:nvPr/>
        </p:nvGrpSpPr>
        <p:grpSpPr>
          <a:xfrm>
            <a:off x="3851920" y="2451365"/>
            <a:ext cx="576064" cy="2192382"/>
            <a:chOff x="3843329" y="2819441"/>
            <a:chExt cx="576064" cy="2192382"/>
          </a:xfrm>
        </p:grpSpPr>
        <p:pic>
          <p:nvPicPr>
            <p:cNvPr id="2097165" name="Picture 19" descr="Delhi, India"/>
            <p:cNvPicPr>
              <a:picLocks noChangeAspect="1" noChangeArrowheads="1"/>
            </p:cNvPicPr>
            <p:nvPr/>
          </p:nvPicPr>
          <p:blipFill>
            <a:blip r:embed="rId3"/>
            <a:srcRect/>
            <a:stretch>
              <a:fillRect/>
            </a:stretch>
          </p:blipFill>
          <p:spPr bwMode="auto">
            <a:xfrm>
              <a:off x="3886668" y="2819441"/>
              <a:ext cx="532725" cy="328373"/>
            </a:xfrm>
            <a:prstGeom prst="rect">
              <a:avLst/>
            </a:prstGeom>
            <a:noFill/>
          </p:spPr>
        </p:pic>
        <p:pic>
          <p:nvPicPr>
            <p:cNvPr id="2097166" name="Picture 21" descr="Lahore, Pakistan"/>
            <p:cNvPicPr>
              <a:picLocks noChangeAspect="1" noChangeArrowheads="1"/>
            </p:cNvPicPr>
            <p:nvPr/>
          </p:nvPicPr>
          <p:blipFill>
            <a:blip r:embed="rId4"/>
            <a:srcRect/>
            <a:stretch>
              <a:fillRect/>
            </a:stretch>
          </p:blipFill>
          <p:spPr bwMode="auto">
            <a:xfrm>
              <a:off x="3886668" y="3151434"/>
              <a:ext cx="527890" cy="356420"/>
            </a:xfrm>
            <a:prstGeom prst="rect">
              <a:avLst/>
            </a:prstGeom>
            <a:noFill/>
          </p:spPr>
        </p:pic>
        <p:pic>
          <p:nvPicPr>
            <p:cNvPr id="2097167" name="Picture 23" descr="Ulaanbaatar, Mongolia"/>
            <p:cNvPicPr>
              <a:picLocks noChangeAspect="1" noChangeArrowheads="1"/>
            </p:cNvPicPr>
            <p:nvPr/>
          </p:nvPicPr>
          <p:blipFill>
            <a:blip r:embed="rId5"/>
            <a:srcRect/>
            <a:stretch>
              <a:fillRect/>
            </a:stretch>
          </p:blipFill>
          <p:spPr bwMode="auto">
            <a:xfrm>
              <a:off x="3843329" y="3538673"/>
              <a:ext cx="576064" cy="367701"/>
            </a:xfrm>
            <a:prstGeom prst="rect">
              <a:avLst/>
            </a:prstGeom>
            <a:noFill/>
          </p:spPr>
        </p:pic>
        <p:pic>
          <p:nvPicPr>
            <p:cNvPr id="2097168" name="Picture 25" descr="Dhaka, Bangladesh"/>
            <p:cNvPicPr>
              <a:picLocks noChangeAspect="1" noChangeArrowheads="1"/>
            </p:cNvPicPr>
            <p:nvPr/>
          </p:nvPicPr>
          <p:blipFill>
            <a:blip r:embed="rId6"/>
            <a:srcRect/>
            <a:stretch>
              <a:fillRect/>
            </a:stretch>
          </p:blipFill>
          <p:spPr bwMode="auto">
            <a:xfrm>
              <a:off x="3843329" y="3931698"/>
              <a:ext cx="576064" cy="348039"/>
            </a:xfrm>
            <a:prstGeom prst="rect">
              <a:avLst/>
            </a:prstGeom>
            <a:noFill/>
          </p:spPr>
        </p:pic>
        <p:pic>
          <p:nvPicPr>
            <p:cNvPr id="2097169" name="Picture 27" descr="Shenyang, China"/>
            <p:cNvPicPr>
              <a:picLocks noChangeAspect="1" noChangeArrowheads="1"/>
            </p:cNvPicPr>
            <p:nvPr/>
          </p:nvPicPr>
          <p:blipFill>
            <a:blip r:embed="rId7"/>
            <a:srcRect/>
            <a:stretch>
              <a:fillRect/>
            </a:stretch>
          </p:blipFill>
          <p:spPr bwMode="auto">
            <a:xfrm>
              <a:off x="3843329" y="4627780"/>
              <a:ext cx="576064" cy="384043"/>
            </a:xfrm>
            <a:prstGeom prst="rect">
              <a:avLst/>
            </a:prstGeom>
            <a:noFill/>
          </p:spPr>
        </p:pic>
      </p:grpSp>
      <p:pic>
        <p:nvPicPr>
          <p:cNvPr id="2097170" name="Picture 29" descr="Bishkek, Kyrgyzstan"/>
          <p:cNvPicPr>
            <a:picLocks noChangeAspect="1" noChangeArrowheads="1"/>
          </p:cNvPicPr>
          <p:nvPr/>
        </p:nvPicPr>
        <p:blipFill>
          <a:blip r:embed="rId8"/>
          <a:srcRect/>
          <a:stretch>
            <a:fillRect/>
          </a:stretch>
        </p:blipFill>
        <p:spPr bwMode="auto">
          <a:xfrm>
            <a:off x="3843136" y="3893312"/>
            <a:ext cx="580013" cy="350425"/>
          </a:xfrm>
          <a:prstGeom prst="rect">
            <a:avLst/>
          </a:prstGeom>
          <a:noFill/>
        </p:spPr>
      </p:pic>
      <p:sp>
        <p:nvSpPr>
          <p:cNvPr id="1048597" name="TextBox 6"/>
          <p:cNvSpPr txBox="1"/>
          <p:nvPr/>
        </p:nvSpPr>
        <p:spPr>
          <a:xfrm>
            <a:off x="4716016" y="4641635"/>
            <a:ext cx="3240360" cy="461665"/>
          </a:xfrm>
          <a:prstGeom prst="rect">
            <a:avLst/>
          </a:prstGeom>
          <a:noFill/>
        </p:spPr>
        <p:txBody>
          <a:bodyPr wrap="square" rtlCol="0">
            <a:spAutoFit/>
          </a:bodyPr>
          <a:lstStyle/>
          <a:p>
            <a:r>
              <a:rPr lang="ky-KG" sz="2400" dirty="0" smtClean="0">
                <a:latin typeface="Monotype Corsiva" panose="03010101010201010101" pitchFamily="66" charset="0"/>
              </a:rPr>
              <a:t>19.12.2019 </a:t>
            </a:r>
            <a:endParaRPr lang="ru-RU" sz="2400" dirty="0">
              <a:latin typeface="Monotype Corsiva" panose="03010101010201010101"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Заголовок 1049213"/>
          <p:cNvSpPr>
            <a:spLocks noGrp="1"/>
          </p:cNvSpPr>
          <p:nvPr>
            <p:ph type="title"/>
          </p:nvPr>
        </p:nvSpPr>
        <p:spPr>
          <a:xfrm>
            <a:off x="467544" y="339502"/>
            <a:ext cx="8229600" cy="529568"/>
          </a:xfrm>
        </p:spPr>
        <p:txBody>
          <a:bodyPr/>
          <a:lstStyle/>
          <a:p>
            <a:r>
              <a:rPr lang="kk" sz="3600" b="1" dirty="0">
                <a:latin typeface="Monotype Corsiva" panose="03010101010201010101" pitchFamily="66" charset="0"/>
              </a:rPr>
              <a:t>Макет</a:t>
            </a:r>
            <a:endParaRPr lang="ru-RU" sz="3600" b="1" dirty="0">
              <a:latin typeface="Monotype Corsiva" panose="03010101010201010101" pitchFamily="66" charset="0"/>
            </a:endParaRPr>
          </a:p>
        </p:txBody>
      </p:sp>
      <p:pic>
        <p:nvPicPr>
          <p:cNvPr id="2097171" name="Рисунок 1"/>
          <p:cNvPicPr>
            <a:picLocks noChangeAspect="1"/>
          </p:cNvPicPr>
          <p:nvPr/>
        </p:nvPicPr>
        <p:blipFill>
          <a:blip r:embed="rId2" cstate="print"/>
          <a:stretch>
            <a:fillRect/>
          </a:stretch>
        </p:blipFill>
        <p:spPr>
          <a:xfrm>
            <a:off x="1331640" y="987573"/>
            <a:ext cx="5976664" cy="41388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Заголовок 1049214"/>
          <p:cNvSpPr>
            <a:spLocks noGrp="1"/>
          </p:cNvSpPr>
          <p:nvPr>
            <p:ph type="title"/>
          </p:nvPr>
        </p:nvSpPr>
        <p:spPr>
          <a:xfrm>
            <a:off x="457200" y="248821"/>
            <a:ext cx="8229600" cy="529568"/>
          </a:xfrm>
        </p:spPr>
        <p:txBody>
          <a:bodyPr/>
          <a:lstStyle/>
          <a:p>
            <a:r>
              <a:rPr lang="kk" sz="3200" b="1" i="1" dirty="0">
                <a:latin typeface="Monotype Corsiva" pitchFamily="66" charset="0"/>
                <a:cs typeface="Times New Roman" panose="02020603050405020304" pitchFamily="18" charset="0"/>
              </a:rPr>
              <a:t>Ишт</a:t>
            </a:r>
            <a:r>
              <a:rPr lang="kk" b="1" i="1" dirty="0">
                <a:latin typeface="Monotype Corsiva" pitchFamily="66" charset="0"/>
                <a:cs typeface="Times New Roman" panose="02020603050405020304" pitchFamily="18" charset="0"/>
              </a:rPr>
              <a:t>өө</a:t>
            </a:r>
            <a:r>
              <a:rPr lang="en-US" altLang="kk" b="1" i="1" dirty="0">
                <a:latin typeface="Monotype Corsiva" pitchFamily="66" charset="0"/>
                <a:cs typeface="Times New Roman" panose="02020603050405020304" pitchFamily="18" charset="0"/>
              </a:rPr>
              <a:t> </a:t>
            </a:r>
            <a:r>
              <a:rPr lang="kk" altLang="kk" sz="3200" b="1" i="1" dirty="0">
                <a:latin typeface="Monotype Corsiva" pitchFamily="66" charset="0"/>
                <a:cs typeface="Times New Roman" panose="02020603050405020304" pitchFamily="18" charset="0"/>
              </a:rPr>
              <a:t>принциби</a:t>
            </a:r>
            <a:endParaRPr lang="ru-RU" sz="3200" b="1" i="1" dirty="0">
              <a:latin typeface="Monotype Corsiva" pitchFamily="66" charset="0"/>
              <a:cs typeface="Times New Roman" panose="02020603050405020304" pitchFamily="18" charset="0"/>
            </a:endParaRPr>
          </a:p>
        </p:txBody>
      </p:sp>
      <p:sp>
        <p:nvSpPr>
          <p:cNvPr id="1048600" name="TextBox 1049215"/>
          <p:cNvSpPr txBox="1"/>
          <p:nvPr/>
        </p:nvSpPr>
        <p:spPr>
          <a:xfrm>
            <a:off x="845073" y="996049"/>
            <a:ext cx="7453854" cy="3416320"/>
          </a:xfrm>
          <a:prstGeom prst="rect">
            <a:avLst/>
          </a:prstGeom>
        </p:spPr>
        <p:txBody>
          <a:bodyPr wrap="square" rtlCol="0">
            <a:spAutoFit/>
          </a:bodyPr>
          <a:lstStyle/>
          <a:p>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Аба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тазалоочу</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фильтрге</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таза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эмес</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сорулуп</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алынат</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жерден</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стадиядан</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турган</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тазалоо</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процессинен</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өтөт</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Аба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тазалоочу</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фильтрден</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идишке</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өтөт</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идишке</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нормага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ылайык</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суу</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толтурулат</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3.Фильтрден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өтүп</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кеткен</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чаңдар</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сууга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тартылып</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сууга</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түшөт</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Төртүнчү</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бөлүктөн</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сыртка</a:t>
            </a:r>
            <a:r>
              <a:rPr lang="ru-RU" sz="24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чыгарылат</a:t>
            </a:r>
            <a:r>
              <a:rPr lang="ru-RU" sz="24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Заголовок 1"/>
          <p:cNvSpPr>
            <a:spLocks noGrp="1"/>
          </p:cNvSpPr>
          <p:nvPr>
            <p:ph type="title"/>
          </p:nvPr>
        </p:nvSpPr>
        <p:spPr>
          <a:xfrm>
            <a:off x="251520" y="195486"/>
            <a:ext cx="8229600" cy="529568"/>
          </a:xfrm>
        </p:spPr>
        <p:txBody>
          <a:bodyPr/>
          <a:lstStyle/>
          <a:p>
            <a:r>
              <a:rPr lang="ky-KG" sz="3200" dirty="0" smtClean="0">
                <a:effectLst>
                  <a:outerShdw blurRad="38100" dist="38100" dir="2700000" algn="tl">
                    <a:srgbClr val="000000">
                      <a:alpha val="43137"/>
                    </a:srgbClr>
                  </a:outerShdw>
                </a:effectLst>
                <a:latin typeface="Monotype Corsiva" panose="03010101010201010101" pitchFamily="66" charset="0"/>
              </a:rPr>
              <a:t>Колдонулган каражаттар:</a:t>
            </a:r>
            <a:endParaRPr lang="ky-KG" sz="3200" dirty="0">
              <a:effectLst>
                <a:outerShdw blurRad="38100" dist="38100" dir="2700000" algn="tl">
                  <a:srgbClr val="000000">
                    <a:alpha val="43137"/>
                  </a:srgbClr>
                </a:outerShdw>
              </a:effectLst>
              <a:latin typeface="Monotype Corsiva" panose="03010101010201010101" pitchFamily="66" charset="0"/>
            </a:endParaRPr>
          </a:p>
        </p:txBody>
      </p:sp>
      <p:graphicFrame>
        <p:nvGraphicFramePr>
          <p:cNvPr id="4194305" name="Таблица 2"/>
          <p:cNvGraphicFramePr>
            <a:graphicFrameLocks noGrp="1"/>
          </p:cNvGraphicFramePr>
          <p:nvPr/>
        </p:nvGraphicFramePr>
        <p:xfrm>
          <a:off x="785786" y="785800"/>
          <a:ext cx="6418738" cy="3427155"/>
        </p:xfrm>
        <a:graphic>
          <a:graphicData uri="http://schemas.openxmlformats.org/drawingml/2006/table">
            <a:tbl>
              <a:tblPr firstRow="1" bandRow="1">
                <a:tableStyleId>{69CF1AB2-1976-4502-BF36-3FF5EA218861}</a:tableStyleId>
              </a:tblPr>
              <a:tblGrid>
                <a:gridCol w="2888996">
                  <a:extLst>
                    <a:ext uri="{9D8B030D-6E8A-4147-A177-3AD203B41FA5}">
                      <a16:colId xmlns:a16="http://schemas.microsoft.com/office/drawing/2014/main" xmlns="" val="20000"/>
                    </a:ext>
                  </a:extLst>
                </a:gridCol>
                <a:gridCol w="1599832">
                  <a:extLst>
                    <a:ext uri="{9D8B030D-6E8A-4147-A177-3AD203B41FA5}">
                      <a16:colId xmlns:a16="http://schemas.microsoft.com/office/drawing/2014/main" xmlns="" val="20001"/>
                    </a:ext>
                  </a:extLst>
                </a:gridCol>
                <a:gridCol w="1929910">
                  <a:extLst>
                    <a:ext uri="{9D8B030D-6E8A-4147-A177-3AD203B41FA5}">
                      <a16:colId xmlns:a16="http://schemas.microsoft.com/office/drawing/2014/main" xmlns="" val="20002"/>
                    </a:ext>
                  </a:extLst>
                </a:gridCol>
              </a:tblGrid>
              <a:tr h="500736">
                <a:tc>
                  <a:txBody>
                    <a:bodyPr/>
                    <a:lstStyle/>
                    <a:p>
                      <a:r>
                        <a:rPr lang="ky-KG" i="1" dirty="0" smtClean="0">
                          <a:latin typeface="Times New Roman" panose="02020603050405020304" pitchFamily="18" charset="0"/>
                          <a:cs typeface="Times New Roman" panose="02020603050405020304" pitchFamily="18" charset="0"/>
                        </a:rPr>
                        <a:t>Аталышы</a:t>
                      </a:r>
                      <a:endParaRPr lang="ky-KG" i="1" dirty="0">
                        <a:latin typeface="Times New Roman" panose="02020603050405020304" pitchFamily="18" charset="0"/>
                        <a:cs typeface="Times New Roman" panose="02020603050405020304" pitchFamily="18" charset="0"/>
                      </a:endParaRPr>
                    </a:p>
                  </a:txBody>
                  <a:tcPr/>
                </a:tc>
                <a:tc>
                  <a:txBody>
                    <a:bodyPr/>
                    <a:lstStyle/>
                    <a:p>
                      <a:r>
                        <a:rPr lang="ky-KG" i="1" dirty="0" smtClean="0">
                          <a:latin typeface="Times New Roman" panose="02020603050405020304" pitchFamily="18" charset="0"/>
                          <a:cs typeface="Times New Roman" panose="02020603050405020304" pitchFamily="18" charset="0"/>
                        </a:rPr>
                        <a:t>Даана</a:t>
                      </a:r>
                    </a:p>
                  </a:txBody>
                  <a:tcPr/>
                </a:tc>
                <a:tc>
                  <a:txBody>
                    <a:bodyPr/>
                    <a:lstStyle/>
                    <a:p>
                      <a:r>
                        <a:rPr lang="ky-KG" i="1" dirty="0" smtClean="0">
                          <a:latin typeface="Times New Roman" panose="02020603050405020304" pitchFamily="18" charset="0"/>
                          <a:cs typeface="Times New Roman" panose="02020603050405020304" pitchFamily="18" charset="0"/>
                        </a:rPr>
                        <a:t>Баасы</a:t>
                      </a:r>
                      <a:endParaRPr lang="ky-KG"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49110">
                <a:tc>
                  <a:txBody>
                    <a:bodyPr/>
                    <a:lstStyle/>
                    <a:p>
                      <a:r>
                        <a:rPr lang="ky-KG" dirty="0" smtClean="0">
                          <a:latin typeface="Times New Roman" panose="02020603050405020304" pitchFamily="18" charset="0"/>
                          <a:cs typeface="Times New Roman" panose="02020603050405020304" pitchFamily="18" charset="0"/>
                        </a:rPr>
                        <a:t>Контейнер</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300 сом</a:t>
                      </a:r>
                      <a:endParaRPr lang="ky-K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43199">
                <a:tc>
                  <a:txBody>
                    <a:bodyPr/>
                    <a:lstStyle/>
                    <a:p>
                      <a:r>
                        <a:rPr lang="ky-KG" dirty="0" smtClean="0">
                          <a:latin typeface="Times New Roman" panose="02020603050405020304" pitchFamily="18" charset="0"/>
                          <a:cs typeface="Times New Roman" panose="02020603050405020304" pitchFamily="18" charset="0"/>
                        </a:rPr>
                        <a:t>Фильтр</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200 сом </a:t>
                      </a:r>
                      <a:endParaRPr lang="ky-K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316619">
                <a:tc>
                  <a:txBody>
                    <a:bodyPr/>
                    <a:lstStyle/>
                    <a:p>
                      <a:r>
                        <a:rPr lang="ky-KG" dirty="0" smtClean="0">
                          <a:latin typeface="Times New Roman" panose="02020603050405020304" pitchFamily="18" charset="0"/>
                          <a:cs typeface="Times New Roman" panose="02020603050405020304" pitchFamily="18" charset="0"/>
                        </a:rPr>
                        <a:t>Кулер</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200 сом</a:t>
                      </a:r>
                      <a:endParaRPr lang="ky-K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340990">
                <a:tc>
                  <a:txBody>
                    <a:bodyPr/>
                    <a:lstStyle/>
                    <a:p>
                      <a:pPr algn="l"/>
                      <a:r>
                        <a:rPr lang="ky-KG" dirty="0" smtClean="0">
                          <a:latin typeface="Times New Roman" panose="02020603050405020304" pitchFamily="18" charset="0"/>
                          <a:cs typeface="Times New Roman" panose="02020603050405020304" pitchFamily="18" charset="0"/>
                        </a:rPr>
                        <a:t>Активдештирилген  көмүр </a:t>
                      </a:r>
                      <a:endParaRPr lang="ky-KG" dirty="0">
                        <a:latin typeface="Times New Roman" panose="02020603050405020304" pitchFamily="18" charset="0"/>
                        <a:cs typeface="Times New Roman" panose="02020603050405020304" pitchFamily="18" charset="0"/>
                      </a:endParaRPr>
                    </a:p>
                  </a:txBody>
                  <a:tcPr>
                    <a:lnB w="12700" cap="flat" cmpd="sng" algn="ctr">
                      <a:solidFill>
                        <a:schemeClr val="bg1"/>
                      </a:solidFill>
                      <a:prstDash val="solid"/>
                      <a:round/>
                      <a:headEnd type="none" w="med" len="med"/>
                      <a:tailEnd type="none" w="med" len="med"/>
                    </a:lnB>
                  </a:tcPr>
                </a:tc>
                <a:tc>
                  <a:txBody>
                    <a:bodyPr/>
                    <a:lstStyle/>
                    <a:p>
                      <a:r>
                        <a:rPr lang="ky-KG" dirty="0" smtClean="0">
                          <a:latin typeface="Times New Roman" panose="02020603050405020304" pitchFamily="18" charset="0"/>
                          <a:cs typeface="Times New Roman" panose="02020603050405020304" pitchFamily="18" charset="0"/>
                        </a:rPr>
                        <a:t>25</a:t>
                      </a:r>
                      <a:endParaRPr lang="ky-KG" dirty="0">
                        <a:latin typeface="Times New Roman" panose="02020603050405020304" pitchFamily="18" charset="0"/>
                        <a:cs typeface="Times New Roman" panose="02020603050405020304" pitchFamily="18" charset="0"/>
                      </a:endParaRPr>
                    </a:p>
                  </a:txBody>
                  <a:tcPr>
                    <a:lnB w="12700" cap="flat" cmpd="sng" algn="ctr">
                      <a:solidFill>
                        <a:schemeClr val="bg1"/>
                      </a:solidFill>
                      <a:prstDash val="solid"/>
                      <a:round/>
                      <a:headEnd type="none" w="med" len="med"/>
                      <a:tailEnd type="none" w="med" len="med"/>
                    </a:lnB>
                  </a:tcPr>
                </a:tc>
                <a:tc>
                  <a:txBody>
                    <a:bodyPr/>
                    <a:lstStyle/>
                    <a:p>
                      <a:r>
                        <a:rPr lang="ky-KG" dirty="0" smtClean="0">
                          <a:latin typeface="Times New Roman" panose="02020603050405020304" pitchFamily="18" charset="0"/>
                          <a:cs typeface="Times New Roman" panose="02020603050405020304" pitchFamily="18" charset="0"/>
                        </a:rPr>
                        <a:t>100 сом</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316619">
                <a:tc>
                  <a:txBody>
                    <a:bodyPr/>
                    <a:lstStyle/>
                    <a:p>
                      <a:r>
                        <a:rPr lang="ky-KG" dirty="0" smtClean="0">
                          <a:latin typeface="Times New Roman" panose="02020603050405020304" pitchFamily="18" charset="0"/>
                          <a:cs typeface="Times New Roman" panose="02020603050405020304" pitchFamily="18" charset="0"/>
                        </a:rPr>
                        <a:t>Ток приборлору</a:t>
                      </a:r>
                      <a:endParaRPr lang="ky-KG" dirty="0">
                        <a:latin typeface="Times New Roman" panose="02020603050405020304" pitchFamily="18" charset="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a:txBody>
                    <a:bodyPr/>
                    <a:lstStyle/>
                    <a:p>
                      <a:r>
                        <a:rPr lang="ky-KG" dirty="0" smtClean="0">
                          <a:latin typeface="Times New Roman" panose="02020603050405020304" pitchFamily="18" charset="0"/>
                          <a:cs typeface="Times New Roman" panose="02020603050405020304" pitchFamily="18" charset="0"/>
                        </a:rPr>
                        <a:t>5</a:t>
                      </a:r>
                      <a:endParaRPr lang="ky-KG" dirty="0">
                        <a:latin typeface="Times New Roman" panose="02020603050405020304" pitchFamily="18" charset="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a:txBody>
                    <a:bodyPr/>
                    <a:lstStyle/>
                    <a:p>
                      <a:r>
                        <a:rPr lang="ky-KG" dirty="0" smtClean="0">
                          <a:latin typeface="Times New Roman" panose="02020603050405020304" pitchFamily="18" charset="0"/>
                          <a:cs typeface="Times New Roman" panose="02020603050405020304" pitchFamily="18" charset="0"/>
                        </a:rPr>
                        <a:t>125сом</a:t>
                      </a:r>
                      <a:endParaRPr lang="ky-KG" dirty="0">
                        <a:latin typeface="Times New Roman" panose="02020603050405020304" pitchFamily="18" charset="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5"/>
                  </a:ext>
                </a:extLst>
              </a:tr>
              <a:tr h="366099">
                <a:tc>
                  <a:txBody>
                    <a:bodyPr/>
                    <a:lstStyle/>
                    <a:p>
                      <a:r>
                        <a:rPr lang="ky-KG" dirty="0" smtClean="0">
                          <a:latin typeface="Times New Roman" panose="02020603050405020304" pitchFamily="18" charset="0"/>
                          <a:cs typeface="Times New Roman" panose="02020603050405020304" pitchFamily="18" charset="0"/>
                        </a:rPr>
                        <a:t>Медициналык бинт</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a:t>
                      </a:r>
                      <a:endParaRPr lang="ky-KG"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15 сом</a:t>
                      </a:r>
                      <a:endParaRPr lang="ky-K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6"/>
                  </a:ext>
                </a:extLst>
              </a:tr>
              <a:tr h="276024">
                <a:tc>
                  <a:txBody>
                    <a:bodyPr/>
                    <a:lstStyle/>
                    <a:p>
                      <a:r>
                        <a:rPr lang="ky-KG" dirty="0" smtClean="0">
                          <a:latin typeface="Times New Roman" panose="02020603050405020304" pitchFamily="18" charset="0"/>
                          <a:cs typeface="Times New Roman" panose="02020603050405020304" pitchFamily="18" charset="0"/>
                        </a:rPr>
                        <a:t>Медициналык пахта </a:t>
                      </a:r>
                      <a:endParaRPr lang="ky-KG" dirty="0">
                        <a:latin typeface="Times New Roman" panose="02020603050405020304" pitchFamily="18" charset="0"/>
                        <a:cs typeface="Times New Roman" panose="02020603050405020304" pitchFamily="18" charset="0"/>
                      </a:endParaRPr>
                    </a:p>
                  </a:txBody>
                  <a:tcPr>
                    <a:lnB w="12700" cap="flat" cmpd="sng" algn="ctr">
                      <a:solidFill>
                        <a:srgbClr val="000000"/>
                      </a:solidFill>
                      <a:prstDash val="solid"/>
                      <a:round/>
                      <a:headEnd type="none" w="med" len="med"/>
                      <a:tailEnd type="none" w="med" len="med"/>
                    </a:lnB>
                  </a:tcPr>
                </a:tc>
                <a:tc>
                  <a:txBody>
                    <a:bodyPr/>
                    <a:lstStyle/>
                    <a:p>
                      <a:r>
                        <a:rPr lang="ky-KG" dirty="0" smtClean="0">
                          <a:latin typeface="Times New Roman" panose="02020603050405020304" pitchFamily="18" charset="0"/>
                          <a:cs typeface="Times New Roman" panose="02020603050405020304" pitchFamily="18" charset="0"/>
                        </a:rPr>
                        <a:t>1</a:t>
                      </a:r>
                      <a:endParaRPr lang="ky-KG" dirty="0">
                        <a:latin typeface="Times New Roman" panose="02020603050405020304" pitchFamily="18" charset="0"/>
                        <a:cs typeface="Times New Roman" panose="02020603050405020304" pitchFamily="18" charset="0"/>
                      </a:endParaRPr>
                    </a:p>
                  </a:txBody>
                  <a:tcPr>
                    <a:lnB w="12700" cap="flat" cmpd="sng" algn="ctr">
                      <a:solidFill>
                        <a:srgbClr val="000000"/>
                      </a:solidFill>
                      <a:prstDash val="solid"/>
                      <a:round/>
                      <a:headEnd type="none" w="med" len="med"/>
                      <a:tailEnd type="none" w="med" len="med"/>
                    </a:lnB>
                  </a:tcPr>
                </a:tc>
                <a:tc>
                  <a:txBody>
                    <a:bodyPr/>
                    <a:lstStyle/>
                    <a:p>
                      <a:r>
                        <a:rPr lang="ky-KG" dirty="0" smtClean="0">
                          <a:latin typeface="Times New Roman" panose="02020603050405020304" pitchFamily="18" charset="0"/>
                          <a:cs typeface="Times New Roman" panose="02020603050405020304" pitchFamily="18" charset="0"/>
                        </a:rPr>
                        <a:t>10 сом</a:t>
                      </a:r>
                      <a:endParaRPr lang="ky-KG" dirty="0">
                        <a:latin typeface="Times New Roman" panose="02020603050405020304" pitchFamily="18" charset="0"/>
                        <a:cs typeface="Times New Roman" panose="02020603050405020304" pitchFamily="18" charset="0"/>
                      </a:endParaRPr>
                    </a:p>
                  </a:txBody>
                  <a:tcP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r>
                        <a:rPr lang="ky-KG" dirty="0" smtClean="0">
                          <a:latin typeface="Times New Roman" panose="02020603050405020304" pitchFamily="18" charset="0"/>
                          <a:cs typeface="Times New Roman" panose="02020603050405020304" pitchFamily="18" charset="0"/>
                        </a:rPr>
                        <a:t>Жалпы:</a:t>
                      </a:r>
                      <a:endParaRPr lang="ky-KG" dirty="0">
                        <a:latin typeface="Times New Roman" panose="02020603050405020304" pitchFamily="18" charset="0"/>
                        <a:cs typeface="Times New Roman" panose="02020603050405020304" pitchFamily="18" charset="0"/>
                      </a:endParaRPr>
                    </a:p>
                  </a:txBody>
                  <a:tcPr>
                    <a:lnT w="12700" cap="flat" cmpd="sng" algn="ctr">
                      <a:solidFill>
                        <a:srgbClr val="000000"/>
                      </a:solidFill>
                      <a:prstDash val="solid"/>
                      <a:round/>
                      <a:headEnd type="none" w="med" len="med"/>
                      <a:tailEnd type="none" w="med" len="med"/>
                    </a:lnT>
                  </a:tcPr>
                </a:tc>
                <a:tc>
                  <a:txBody>
                    <a:bodyPr/>
                    <a:lstStyle/>
                    <a:p>
                      <a:r>
                        <a:rPr lang="ky-KG" dirty="0" smtClean="0">
                          <a:latin typeface="Times New Roman" panose="02020603050405020304" pitchFamily="18" charset="0"/>
                          <a:cs typeface="Times New Roman" panose="02020603050405020304" pitchFamily="18" charset="0"/>
                        </a:rPr>
                        <a:t>54</a:t>
                      </a:r>
                      <a:endParaRPr lang="ky-KG" dirty="0">
                        <a:latin typeface="Times New Roman" panose="02020603050405020304" pitchFamily="18" charset="0"/>
                        <a:cs typeface="Times New Roman" panose="02020603050405020304" pitchFamily="18" charset="0"/>
                      </a:endParaRPr>
                    </a:p>
                  </a:txBody>
                  <a:tcPr>
                    <a:lnT w="12700" cap="flat" cmpd="sng" algn="ctr">
                      <a:solidFill>
                        <a:srgbClr val="000000"/>
                      </a:solidFill>
                      <a:prstDash val="solid"/>
                      <a:round/>
                      <a:headEnd type="none" w="med" len="med"/>
                      <a:tailEnd type="none" w="med" len="med"/>
                    </a:lnT>
                  </a:tcPr>
                </a:tc>
                <a:tc>
                  <a:txBody>
                    <a:bodyPr/>
                    <a:lstStyle/>
                    <a:p>
                      <a:r>
                        <a:rPr lang="ky-KG" dirty="0" smtClean="0">
                          <a:latin typeface="Times New Roman" panose="02020603050405020304" pitchFamily="18" charset="0"/>
                          <a:cs typeface="Times New Roman" panose="02020603050405020304" pitchFamily="18" charset="0"/>
                        </a:rPr>
                        <a:t>950 сом</a:t>
                      </a:r>
                      <a:endParaRPr lang="ky-KG" dirty="0">
                        <a:latin typeface="Times New Roman" panose="02020603050405020304" pitchFamily="18" charset="0"/>
                        <a:cs typeface="Times New Roman" panose="02020603050405020304" pitchFamily="18" charset="0"/>
                      </a:endParaRPr>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graphicFrame>
        <p:nvGraphicFramePr>
          <p:cNvPr id="4194306" name="Таблица 5"/>
          <p:cNvGraphicFramePr>
            <a:graphicFrameLocks noGrp="1"/>
          </p:cNvGraphicFramePr>
          <p:nvPr/>
        </p:nvGraphicFramePr>
        <p:xfrm>
          <a:off x="768927" y="3844636"/>
          <a:ext cx="6431973" cy="365760"/>
        </p:xfrm>
        <a:graphic>
          <a:graphicData uri="http://schemas.openxmlformats.org/drawingml/2006/table">
            <a:tbl>
              <a:tblPr/>
              <a:tblGrid>
                <a:gridCol w="6431973">
                  <a:extLst>
                    <a:ext uri="{9D8B030D-6E8A-4147-A177-3AD203B41FA5}">
                      <a16:colId xmlns:a16="http://schemas.microsoft.com/office/drawing/2014/main" xmlns="" val="20000"/>
                    </a:ext>
                  </a:extLst>
                </a:gridCol>
              </a:tblGrid>
              <a:tr h="0">
                <a:tc>
                  <a:txBody>
                    <a:bodyPr/>
                    <a:lstStyle/>
                    <a:p>
                      <a:endParaRPr lang="ru-RU" dirty="0"/>
                    </a:p>
                  </a:txBody>
                  <a:tcPr>
                    <a:lnL w="12700" cmpd="sng">
                      <a:solidFill>
                        <a:schemeClr val="tx2">
                          <a:lumMod val="40000"/>
                          <a:lumOff val="60000"/>
                        </a:schemeClr>
                      </a:solidFill>
                      <a:prstDash val="solid"/>
                    </a:lnL>
                    <a:lnR w="12700" cmpd="sng">
                      <a:solidFill>
                        <a:schemeClr val="tx2">
                          <a:lumMod val="40000"/>
                          <a:lumOff val="60000"/>
                        </a:schemeClr>
                      </a:solidFill>
                      <a:prstDash val="solid"/>
                    </a:lnR>
                    <a:lnT w="12700" cmpd="sng">
                      <a:solidFill>
                        <a:schemeClr val="tx2">
                          <a:lumMod val="40000"/>
                          <a:lumOff val="60000"/>
                        </a:schemeClr>
                      </a:solidFill>
                      <a:prstDash val="solid"/>
                    </a:lnT>
                    <a:lnB w="12700" cmpd="sng">
                      <a:solidFill>
                        <a:schemeClr val="tx2">
                          <a:lumMod val="40000"/>
                          <a:lumOff val="60000"/>
                        </a:schemeClr>
                      </a:solidFill>
                      <a:prstDash val="solid"/>
                    </a:lnB>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06" y="539039"/>
            <a:ext cx="8984574" cy="2818529"/>
          </a:xfrm>
        </p:spPr>
        <p:txBody>
          <a:bodyPr/>
          <a:lstStyle/>
          <a:p>
            <a:r>
              <a:rPr lang="ky-KG" sz="3200" b="1" dirty="0" smtClean="0">
                <a:effectLst>
                  <a:outerShdw blurRad="38100" dist="38100" dir="2700000" algn="tl">
                    <a:srgbClr val="000000">
                      <a:alpha val="43137"/>
                    </a:srgbClr>
                  </a:outerShdw>
                </a:effectLst>
                <a:latin typeface="Monotype Corsiva" pitchFamily="66" charset="0"/>
              </a:rPr>
              <a:t>Илимий иштин келечектеги перспективасы, ой-натыйжалары</a:t>
            </a:r>
            <a:br>
              <a:rPr lang="ky-KG" sz="3200" b="1" dirty="0" smtClean="0">
                <a:effectLst>
                  <a:outerShdw blurRad="38100" dist="38100" dir="2700000" algn="tl">
                    <a:srgbClr val="000000">
                      <a:alpha val="43137"/>
                    </a:srgbClr>
                  </a:outerShdw>
                </a:effectLst>
                <a:latin typeface="Monotype Corsiva" pitchFamily="66" charset="0"/>
              </a:rPr>
            </a:br>
            <a:r>
              <a:rPr lang="ru-RU" dirty="0" smtClean="0"/>
              <a:t/>
            </a:r>
            <a:br>
              <a:rPr lang="ru-RU" dirty="0" smtClean="0"/>
            </a:br>
            <a: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t>Эгерде биз бул моделдин үлгүсүндө ушул приборду кайра жасап  чыгып, көп санда өндүрүшкө чыгарсак, анда Бишкек  шаарындагы мектеп, </a:t>
            </a:r>
            <a:b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br>
            <a: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t>жогорку окуу жайларга , коомдук жайларга орнотсок, аба таза болуп, коомдун көз карашы да өзгөрөт.</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Заголовок 1049216"/>
          <p:cNvSpPr>
            <a:spLocks noGrp="1"/>
          </p:cNvSpPr>
          <p:nvPr>
            <p:ph type="title"/>
          </p:nvPr>
        </p:nvSpPr>
        <p:spPr>
          <a:xfrm>
            <a:off x="457199" y="265565"/>
            <a:ext cx="8229600" cy="529568"/>
          </a:xfrm>
        </p:spPr>
        <p:txBody>
          <a:bodyPr/>
          <a:lstStyle/>
          <a:p>
            <a:r>
              <a:rPr lang="kk" sz="3600" b="1" dirty="0">
                <a:latin typeface="Monotype Corsiva" pitchFamily="66" charset="0"/>
              </a:rPr>
              <a:t>Корутунду</a:t>
            </a:r>
            <a:endParaRPr lang="ru-RU" sz="3600" b="1" dirty="0">
              <a:latin typeface="Monotype Corsiva" pitchFamily="66" charset="0"/>
            </a:endParaRPr>
          </a:p>
        </p:txBody>
      </p:sp>
      <p:sp>
        <p:nvSpPr>
          <p:cNvPr id="1048603" name="TextBox 3"/>
          <p:cNvSpPr txBox="1"/>
          <p:nvPr/>
        </p:nvSpPr>
        <p:spPr>
          <a:xfrm>
            <a:off x="428596" y="857238"/>
            <a:ext cx="8429684" cy="4185761"/>
          </a:xfrm>
          <a:prstGeom prst="rect">
            <a:avLst/>
          </a:prstGeom>
          <a:noFill/>
        </p:spPr>
        <p:txBody>
          <a:bodyPr wrap="square" rtlCol="0">
            <a:spAutoFit/>
          </a:bodyPr>
          <a:lstStyle/>
          <a:p>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 Бул илимий долбоордо биз абанын булганышынын себептерин аныктап, аба тазалоочу приборду иштеп чыктык. </a:t>
            </a:r>
            <a:endParaRPr lang="ru-RU" sz="1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Айлана-чөйрөгө зыян келтирип жаткандардын орчундуусу болуп жылуулук электр станциялары да саналат. Себеби аларда отун катары көмүрдү пайдаланып  жатканы эсептелет. Көмүрдүн  күйүшүндө айлана-чөйрөгө, атмосферага көмүрдүн бөлүкчөлөрү жана башка зыяндуу газдар бөлүнүп чыгат. Биздин республиканын борбору болгон Бишкектеги ЖЭБди эле алсак, анын түтүнү бүтүн шаарды, өзгөчө ошол тегеректеги абаны бузуп жатат.  Жайылган кир, жааган кардын, андан чыккан көмүр пырлары менен булганганын байкоого болот. Ага кошумча шаардагы көп транспорт каражаттарынын түтүнү да атмосферага учуп чыгат. </a:t>
            </a:r>
            <a:endParaRPr lang="ru-RU" sz="1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Ошондуктан шаардын четине чыгып карасаң, үстү капкара түтүн менен жабылгандай сезилет.  Мунун бардыгы аз келгенсип, көчөлөрдөгү акыр-чикирлерден, майда же чоң өрттөн чыккан зыяндуу нерселер айлана-чөйрөнүн  экологиясын бузууда.  Адамдардын, жандуу нерселердин ден соолуктары бузулууда, жогоруда айтып кеткендей, ар кандай оору - сыркоо көбөйүүдө. </a:t>
            </a:r>
            <a:endParaRPr lang="ru-RU" sz="1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Ошондуктан азыркы маселе көмүрдү суюк же газ түрүндөгү отун менен алмаштырууда турат. Андай отун калдыксыз күйөт да, айлана-чөйрөгө аз зыян алып келет. Тазалоочу түзүлүштөр атмосферага чыккан зыяндуу нерселерди кыйла азайтууга жардам берет. Ушул сыяктуу түзүлүштөр менен катар биз сунуштаган приборду да колдонсок болот. </a:t>
            </a:r>
            <a:r>
              <a:rPr lang="ky-KG" sz="1400" smtClean="0">
                <a:effectLst>
                  <a:outerShdw blurRad="38100" dist="38100" dir="2700000" algn="tl">
                    <a:srgbClr val="000000">
                      <a:alpha val="43137"/>
                    </a:srgbClr>
                  </a:outerShdw>
                </a:effectLst>
                <a:latin typeface="Times New Roman" pitchFamily="18" charset="0"/>
                <a:cs typeface="Times New Roman" pitchFamily="18" charset="0"/>
              </a:rPr>
              <a:t>Изилдөөнүн жыйынтыгы </a:t>
            </a:r>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жакшы көрсөткүчтү берет деген үмүттөбүз.</a:t>
            </a:r>
            <a:endParaRPr lang="ru-RU" sz="1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y-KG" sz="1400" dirty="0" smtClean="0">
                <a:effectLst>
                  <a:outerShdw blurRad="38100" dist="38100" dir="2700000" algn="tl">
                    <a:srgbClr val="000000">
                      <a:alpha val="43137"/>
                    </a:srgbClr>
                  </a:outerShdw>
                </a:effectLst>
                <a:latin typeface="Times New Roman" pitchFamily="18" charset="0"/>
                <a:cs typeface="Times New Roman" pitchFamily="18" charset="0"/>
              </a:rPr>
              <a:t>Эң негизгиси ар бир адам, ар бир окуучу экологияны коргоого жана сактоого тийиш!</a:t>
            </a:r>
            <a:endParaRPr lang="ky-KG" sz="1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2" name="TextBox 1049189"/>
          <p:cNvSpPr txBox="1"/>
          <p:nvPr/>
        </p:nvSpPr>
        <p:spPr>
          <a:xfrm>
            <a:off x="714348" y="928676"/>
            <a:ext cx="7784843" cy="3785652"/>
          </a:xfrm>
          <a:prstGeom prst="rect">
            <a:avLst/>
          </a:prstGeom>
        </p:spPr>
        <p:txBody>
          <a:bodyPr wrap="square" rtlCol="0">
            <a:spAutoFit/>
          </a:bodyPr>
          <a:lstStyle/>
          <a:p>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Азыркы</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учурдагы</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глобалдуу</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тема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болуп</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эсептелинген</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атмосфераны</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чаңдан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РМ 10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жана</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РМ 2.5),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жагымсыз</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жыттан</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түтүндөн</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арылтуу</a:t>
            </a:r>
            <a:r>
              <a:rPr lang="en-US" altLang="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en-US" altLang="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 altLang="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алаа</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тургундарына</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жашоо</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үчүн ыңгайлуу шарттарды</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түзүү.</a:t>
            </a:r>
            <a:endPar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соолукка</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алдын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ала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кам</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көрүү</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Түтүндөн, чаңдан</a:t>
            </a:r>
            <a:r>
              <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улам</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пайда</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болгон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ооруларды</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алдын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алуу</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Аба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тазалоочу</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курал</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менен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абанын</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санитардык</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гигиеналык</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көрсөткүчүн жакшыртуу</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Келечекте</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таза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шаарды</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таза</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коомду</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err="1"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түзүү</a:t>
            </a:r>
            <a:r>
              <a:rPr lang="ru-RU" sz="2400" dirty="0" smtClean="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400" dirty="0">
              <a:ln w="1270">
                <a:solidFill>
                  <a:schemeClr val="tx1"/>
                </a:solidFill>
                <a:prstDash val="solid"/>
              </a:ln>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48583" name="TextBox 1049191"/>
          <p:cNvSpPr txBox="1"/>
          <p:nvPr/>
        </p:nvSpPr>
        <p:spPr>
          <a:xfrm>
            <a:off x="714348" y="142858"/>
            <a:ext cx="4572000" cy="1107440"/>
          </a:xfrm>
          <a:prstGeom prst="rect">
            <a:avLst/>
          </a:prstGeom>
        </p:spPr>
        <p:txBody>
          <a:bodyPr wrap="square" rtlCol="0">
            <a:spAutoFit/>
          </a:bodyPr>
          <a:lstStyle/>
          <a:p>
            <a:r>
              <a:rPr lang="ru-RU" sz="4000" b="1" i="0" dirty="0" err="1">
                <a:solidFill>
                  <a:srgbClr val="00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Максаты</a:t>
            </a:r>
            <a:r>
              <a:rPr lang="ru-RU" sz="2800" b="1" i="0" u="sng" dirty="0">
                <a:solidFill>
                  <a:srgbClr val="00000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Заголовок 1049195"/>
          <p:cNvSpPr>
            <a:spLocks noGrp="1"/>
          </p:cNvSpPr>
          <p:nvPr>
            <p:ph type="title"/>
          </p:nvPr>
        </p:nvSpPr>
        <p:spPr>
          <a:xfrm>
            <a:off x="457199" y="332570"/>
            <a:ext cx="8229600" cy="529568"/>
          </a:xfrm>
        </p:spPr>
        <p:txBody>
          <a:bodyPr/>
          <a:lstStyle/>
          <a:p>
            <a:r>
              <a:rPr 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Актуалдуулугу</a:t>
            </a:r>
            <a:endParaRPr lang="ru-RU"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p:txBody>
      </p:sp>
      <p:sp>
        <p:nvSpPr>
          <p:cNvPr id="1048586" name="TextBox 1049196"/>
          <p:cNvSpPr txBox="1"/>
          <p:nvPr/>
        </p:nvSpPr>
        <p:spPr>
          <a:xfrm>
            <a:off x="187888" y="862138"/>
            <a:ext cx="4158276" cy="4093428"/>
          </a:xfrm>
          <a:prstGeom prst="rect">
            <a:avLst/>
          </a:prstGeom>
        </p:spPr>
        <p:txBody>
          <a:bodyPr wrap="square" rtlCol="0">
            <a:spAutoFit/>
          </a:bodyPr>
          <a:lstStyle/>
          <a:p>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Борбор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шаарыбыз</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Бишкекте</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булганышы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анык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көрүнүүдө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ЖЭБунан</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чыккан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түтүн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машина, завод,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турак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жайлардан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чыккан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түтүндөр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атмосфераны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кескин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түрдө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булгап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адамдын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организмине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чоң</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залакасын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тийгизүүдө</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курамындагы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РМ 10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РМ 2,5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майда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чаңдары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алууда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адамдын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организмине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бронхторуна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өпкөсүнө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айлануусуна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чейин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кирип,терс</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таасирин</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тийгизүүдө</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2097161" name="Рисунок 2097411"/>
          <p:cNvPicPr>
            <a:picLocks/>
          </p:cNvPicPr>
          <p:nvPr/>
        </p:nvPicPr>
        <p:blipFill>
          <a:blip r:embed="rId2" cstate="print"/>
          <a:stretch>
            <a:fillRect/>
          </a:stretch>
        </p:blipFill>
        <p:spPr>
          <a:xfrm>
            <a:off x="4860631" y="597354"/>
            <a:ext cx="3826167" cy="1956408"/>
          </a:xfrm>
          <a:prstGeom prst="rect">
            <a:avLst/>
          </a:prstGeom>
        </p:spPr>
      </p:pic>
      <p:pic>
        <p:nvPicPr>
          <p:cNvPr id="2097162" name="Рисунок 2097412"/>
          <p:cNvPicPr>
            <a:picLocks/>
          </p:cNvPicPr>
          <p:nvPr/>
        </p:nvPicPr>
        <p:blipFill>
          <a:blip r:embed="rId3" cstate="print"/>
          <a:stretch>
            <a:fillRect/>
          </a:stretch>
        </p:blipFill>
        <p:spPr>
          <a:xfrm>
            <a:off x="4346163" y="2584256"/>
            <a:ext cx="4237308" cy="21625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Заголовок 2"/>
          <p:cNvSpPr>
            <a:spLocks noGrp="1"/>
          </p:cNvSpPr>
          <p:nvPr>
            <p:ph type="title"/>
          </p:nvPr>
        </p:nvSpPr>
        <p:spPr>
          <a:xfrm>
            <a:off x="285720" y="1643056"/>
            <a:ext cx="8127382" cy="2818529"/>
          </a:xfrm>
        </p:spPr>
        <p:txBody>
          <a:bodyPr/>
          <a:lstStyle/>
          <a:p>
            <a:pPr algn="ctr"/>
            <a: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t>17-декабрда РМ 2.5тин көрсөткүчү 416 мкг/м3 (521-580)- Дүйнө жүзү боюнча 1-орун. </a:t>
            </a:r>
            <a:b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br>
            <a:r>
              <a:rPr lang="ky-KG" sz="2400" dirty="0" smtClean="0">
                <a:effectLst>
                  <a:outerShdw blurRad="38100" dist="38100" dir="2700000" algn="tl">
                    <a:srgbClr val="000000">
                      <a:alpha val="43137"/>
                    </a:srgbClr>
                  </a:outerShdw>
                </a:effectLst>
                <a:latin typeface="Times New Roman" pitchFamily="18" charset="0"/>
                <a:cs typeface="Times New Roman" pitchFamily="18" charset="0"/>
              </a:rPr>
              <a:t>18-декарбда 65 мкг/м3-Дүйнө жүзү боюнча 70-орун.</a:t>
            </a:r>
            <a:endParaRPr lang="ky-KG" sz="1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Заголовок 1049198"/>
          <p:cNvSpPr>
            <a:spLocks noGrp="1"/>
          </p:cNvSpPr>
          <p:nvPr>
            <p:ph type="title"/>
          </p:nvPr>
        </p:nvSpPr>
        <p:spPr>
          <a:xfrm>
            <a:off x="501841" y="299076"/>
            <a:ext cx="8229600" cy="529568"/>
          </a:xfrm>
        </p:spPr>
        <p:txBody>
          <a:bodyPr/>
          <a:lstStyle/>
          <a:p>
            <a:r>
              <a:rPr 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Аба</a:t>
            </a:r>
            <a:r>
              <a:rPr lang="en-US" alt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 </a:t>
            </a:r>
            <a:r>
              <a:rPr lang="kk" alt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деген</a:t>
            </a:r>
            <a:r>
              <a:rPr lang="en-US" alt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 </a:t>
            </a:r>
            <a:r>
              <a:rPr lang="kk" alt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эмне</a:t>
            </a:r>
            <a:r>
              <a:rPr lang="en-US" altLang="kk"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a:t>
            </a:r>
            <a:endParaRPr lang="ru-RU" sz="3600" dirty="0">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p:txBody>
      </p:sp>
      <p:sp>
        <p:nvSpPr>
          <p:cNvPr id="1048589" name="TextBox 1049199"/>
          <p:cNvSpPr txBox="1"/>
          <p:nvPr/>
        </p:nvSpPr>
        <p:spPr>
          <a:xfrm>
            <a:off x="501841" y="1002029"/>
            <a:ext cx="8140317" cy="3477875"/>
          </a:xfrm>
          <a:prstGeom prst="rect">
            <a:avLst/>
          </a:prstGeom>
        </p:spPr>
        <p:txBody>
          <a:bodyPr wrap="square" rtlCol="0">
            <a:spAutoFit/>
          </a:bodyPr>
          <a:lstStyle/>
          <a:p>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 —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атмосферасын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түзүүчү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газдардын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аралашмасы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Негизинен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азот (78%)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менен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кычкылтектен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турат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Абага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гигиеналык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берүүдө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химиялык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курамы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физикалык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константалары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температурасы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нымдуулугу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кыймылынын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ылдамдыгы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барометрлик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басымы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ошондой</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эле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аралашмалар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микроорганизмдер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эске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алынат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Адам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үчүн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маанилүү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атмосферасында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1,18х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гдай</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болот.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кычкылтектин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запасын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өсүмдүктөр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бөлүп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чыгарып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толуктап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турат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Бизди</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өсүмдүк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канчалык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курчап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турса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ошончолук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таза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кычкылтекке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бай болот. Адам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тынч</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турганда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12-17лге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чейин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кычкылтек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сарптайт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ал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эми</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иштегенде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андан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көбөйөт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Заголовок 1049200"/>
          <p:cNvSpPr>
            <a:spLocks noGrp="1"/>
          </p:cNvSpPr>
          <p:nvPr>
            <p:ph type="title"/>
          </p:nvPr>
        </p:nvSpPr>
        <p:spPr>
          <a:xfrm>
            <a:off x="595928" y="255291"/>
            <a:ext cx="8229600" cy="529568"/>
          </a:xfrm>
        </p:spPr>
        <p:txBody>
          <a:bodyPr/>
          <a:lstStyle/>
          <a:p>
            <a:r>
              <a:rPr lang="kk" sz="3600" dirty="0">
                <a:effectLst>
                  <a:outerShdw blurRad="38100" dist="38100" dir="2700000" algn="tl">
                    <a:srgbClr val="000000">
                      <a:alpha val="43137"/>
                    </a:srgbClr>
                  </a:outerShdw>
                </a:effectLst>
                <a:latin typeface="Monotype Corsiva" panose="03010101010201010101" pitchFamily="66" charset="0"/>
              </a:rPr>
              <a:t>Абанын</a:t>
            </a:r>
            <a:r>
              <a:rPr lang="en-US" altLang="kk" sz="3600" dirty="0">
                <a:effectLst>
                  <a:outerShdw blurRad="38100" dist="38100" dir="2700000" algn="tl">
                    <a:srgbClr val="000000">
                      <a:alpha val="43137"/>
                    </a:srgbClr>
                  </a:outerShdw>
                </a:effectLst>
                <a:latin typeface="Monotype Corsiva" panose="03010101010201010101" pitchFamily="66" charset="0"/>
              </a:rPr>
              <a:t> </a:t>
            </a:r>
            <a:r>
              <a:rPr lang="kk" altLang="kk" sz="3600" dirty="0">
                <a:effectLst>
                  <a:outerShdw blurRad="38100" dist="38100" dir="2700000" algn="tl">
                    <a:srgbClr val="000000">
                      <a:alpha val="43137"/>
                    </a:srgbClr>
                  </a:outerShdw>
                </a:effectLst>
                <a:latin typeface="Monotype Corsiva" panose="03010101010201010101" pitchFamily="66" charset="0"/>
              </a:rPr>
              <a:t>булганышы</a:t>
            </a:r>
            <a:r>
              <a:rPr lang="en-US" altLang="kk" sz="3600" dirty="0">
                <a:effectLst>
                  <a:outerShdw blurRad="38100" dist="38100" dir="2700000" algn="tl">
                    <a:srgbClr val="000000">
                      <a:alpha val="43137"/>
                    </a:srgbClr>
                  </a:outerShdw>
                </a:effectLst>
                <a:latin typeface="Monotype Corsiva" panose="03010101010201010101" pitchFamily="66" charset="0"/>
              </a:rPr>
              <a:t> </a:t>
            </a:r>
            <a:endParaRPr lang="ru-RU" sz="3600" dirty="0">
              <a:effectLst>
                <a:outerShdw blurRad="38100" dist="38100" dir="2700000" algn="tl">
                  <a:srgbClr val="000000">
                    <a:alpha val="43137"/>
                  </a:srgbClr>
                </a:outerShdw>
              </a:effectLst>
              <a:latin typeface="Monotype Corsiva" panose="03010101010201010101" pitchFamily="66" charset="0"/>
            </a:endParaRPr>
          </a:p>
        </p:txBody>
      </p:sp>
      <p:sp>
        <p:nvSpPr>
          <p:cNvPr id="1048591" name="TextBox 1049202"/>
          <p:cNvSpPr txBox="1"/>
          <p:nvPr/>
        </p:nvSpPr>
        <p:spPr>
          <a:xfrm>
            <a:off x="467545" y="784860"/>
            <a:ext cx="8104144" cy="4185761"/>
          </a:xfrm>
          <a:prstGeom prst="rect">
            <a:avLst/>
          </a:prstGeom>
        </p:spPr>
        <p:txBody>
          <a:bodyPr wrap="square" rtlCol="0">
            <a:spAutoFit/>
          </a:bodyPr>
          <a:lstStyle/>
          <a:p>
            <a:r>
              <a:rPr lang="ru-RU" sz="1900" dirty="0" err="1">
                <a:solidFill>
                  <a:srgbClr val="000000"/>
                </a:solidFill>
                <a:latin typeface="Times New Roman" panose="02020603050405020304" pitchFamily="18" charset="0"/>
                <a:cs typeface="Times New Roman" panose="02020603050405020304" pitchFamily="18" charset="0"/>
              </a:rPr>
              <a:t>Абанын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булганышы</a:t>
            </a:r>
            <a:r>
              <a:rPr lang="ru-RU" sz="1900" dirty="0">
                <a:solidFill>
                  <a:srgbClr val="000000"/>
                </a:solidFill>
                <a:latin typeface="Times New Roman" panose="02020603050405020304" pitchFamily="18" charset="0"/>
                <a:cs typeface="Times New Roman" panose="02020603050405020304" pitchFamily="18" charset="0"/>
              </a:rPr>
              <a:t> — </a:t>
            </a:r>
            <a:r>
              <a:rPr lang="ru-RU" sz="1900" dirty="0" err="1">
                <a:solidFill>
                  <a:srgbClr val="000000"/>
                </a:solidFill>
                <a:latin typeface="Times New Roman" panose="02020603050405020304" pitchFamily="18" charset="0"/>
                <a:cs typeface="Times New Roman" panose="02020603050405020304" pitchFamily="18" charset="0"/>
              </a:rPr>
              <a:t>кишинин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тиричилигинин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натыйжасында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калк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отурукташкан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жайлардагы</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составынын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өзгөрүшү</a:t>
            </a:r>
            <a:r>
              <a:rPr lang="ru-RU" sz="1900" dirty="0">
                <a:solidFill>
                  <a:srgbClr val="000000"/>
                </a:solidFill>
                <a:latin typeface="Times New Roman" panose="02020603050405020304" pitchFamily="18" charset="0"/>
                <a:cs typeface="Times New Roman" panose="02020603050405020304" pitchFamily="18" charset="0"/>
              </a:rPr>
              <a:t>. Калк </a:t>
            </a:r>
            <a:r>
              <a:rPr lang="ru-RU" sz="1900" dirty="0" err="1">
                <a:solidFill>
                  <a:srgbClr val="000000"/>
                </a:solidFill>
                <a:latin typeface="Times New Roman" panose="02020603050405020304" pitchFamily="18" charset="0"/>
                <a:cs typeface="Times New Roman" panose="02020603050405020304" pitchFamily="18" charset="0"/>
              </a:rPr>
              <a:t>отурукташкан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жерлерди</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көрктөндүрүү</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асфальттоо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жашылдандыруу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санитариялык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тазалоо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начар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болсо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шамалдан</a:t>
            </a:r>
            <a:r>
              <a:rPr lang="ru-RU" sz="1900" dirty="0">
                <a:solidFill>
                  <a:srgbClr val="000000"/>
                </a:solidFill>
                <a:latin typeface="Times New Roman" panose="02020603050405020304" pitchFamily="18" charset="0"/>
                <a:cs typeface="Times New Roman" panose="02020603050405020304" pitchFamily="18" charset="0"/>
              </a:rPr>
              <a:t>, транспорт </a:t>
            </a:r>
            <a:r>
              <a:rPr lang="ru-RU" sz="1900" dirty="0" err="1">
                <a:solidFill>
                  <a:srgbClr val="000000"/>
                </a:solidFill>
                <a:latin typeface="Times New Roman" panose="02020603050405020304" pitchFamily="18" charset="0"/>
                <a:cs typeface="Times New Roman" panose="02020603050405020304" pitchFamily="18" charset="0"/>
              </a:rPr>
              <a:t>жүргөндө</a:t>
            </a:r>
            <a:r>
              <a:rPr lang="ru-RU" sz="1900" dirty="0">
                <a:solidFill>
                  <a:srgbClr val="000000"/>
                </a:solidFill>
                <a:latin typeface="Times New Roman" panose="02020603050405020304" pitchFamily="18" charset="0"/>
                <a:cs typeface="Times New Roman" panose="02020603050405020304" pitchFamily="18" charset="0"/>
              </a:rPr>
              <a:t>, киши </a:t>
            </a:r>
            <a:r>
              <a:rPr lang="ru-RU" sz="1900" dirty="0" err="1">
                <a:solidFill>
                  <a:srgbClr val="000000"/>
                </a:solidFill>
                <a:latin typeface="Times New Roman" panose="02020603050405020304" pitchFamily="18" charset="0"/>
                <a:cs typeface="Times New Roman" panose="02020603050405020304" pitchFamily="18" charset="0"/>
              </a:rPr>
              <a:t>басканда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чаң</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көтөрүлүп</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абаны</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булгайт</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Суук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мезгилде</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үйдү</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жылытуу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үчүн</a:t>
            </a:r>
            <a:r>
              <a:rPr lang="ru-RU" sz="1900" dirty="0">
                <a:solidFill>
                  <a:srgbClr val="000000"/>
                </a:solidFill>
                <a:latin typeface="Times New Roman" panose="02020603050405020304" pitchFamily="18" charset="0"/>
                <a:cs typeface="Times New Roman" panose="02020603050405020304" pitchFamily="18" charset="0"/>
              </a:rPr>
              <a:t> меш </a:t>
            </a:r>
            <a:r>
              <a:rPr lang="ru-RU" sz="1900" dirty="0" err="1">
                <a:solidFill>
                  <a:srgbClr val="000000"/>
                </a:solidFill>
                <a:latin typeface="Times New Roman" panose="02020603050405020304" pitchFamily="18" charset="0"/>
                <a:cs typeface="Times New Roman" panose="02020603050405020304" pitchFamily="18" charset="0"/>
              </a:rPr>
              <a:t>жагылганда</a:t>
            </a:r>
            <a:r>
              <a:rPr lang="ru-RU" sz="1900" dirty="0">
                <a:solidFill>
                  <a:srgbClr val="000000"/>
                </a:solidFill>
                <a:latin typeface="Times New Roman" panose="02020603050405020304" pitchFamily="18" charset="0"/>
                <a:cs typeface="Times New Roman" panose="02020603050405020304" pitchFamily="18" charset="0"/>
              </a:rPr>
              <a:t> мор </a:t>
            </a:r>
            <a:r>
              <a:rPr lang="ru-RU" sz="1900" dirty="0" err="1">
                <a:solidFill>
                  <a:srgbClr val="000000"/>
                </a:solidFill>
                <a:latin typeface="Times New Roman" panose="02020603050405020304" pitchFamily="18" charset="0"/>
                <a:cs typeface="Times New Roman" panose="02020603050405020304" pitchFamily="18" charset="0"/>
              </a:rPr>
              <a:t>аркылуу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абага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түтүн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көө</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жана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башкалар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бөлүнүп</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чыгат</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Андан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тышкары</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ири</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шаарларда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өнөр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жай</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ишканаларынан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транспорттон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чыккан</a:t>
            </a:r>
            <a:r>
              <a:rPr lang="ru-RU" sz="1900" dirty="0">
                <a:solidFill>
                  <a:srgbClr val="000000"/>
                </a:solidFill>
                <a:latin typeface="Times New Roman" panose="02020603050405020304" pitchFamily="18" charset="0"/>
                <a:cs typeface="Times New Roman" panose="02020603050405020304" pitchFamily="18" charset="0"/>
              </a:rPr>
              <a:t> газ, </a:t>
            </a:r>
            <a:r>
              <a:rPr lang="ru-RU" sz="1900" dirty="0" err="1">
                <a:solidFill>
                  <a:srgbClr val="000000"/>
                </a:solidFill>
                <a:latin typeface="Times New Roman" panose="02020603050405020304" pitchFamily="18" charset="0"/>
                <a:cs typeface="Times New Roman" panose="02020603050405020304" pitchFamily="18" charset="0"/>
              </a:rPr>
              <a:t>чаң</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буу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дагы</a:t>
            </a:r>
            <a:r>
              <a:rPr lang="ru-RU" sz="1900" dirty="0">
                <a:solidFill>
                  <a:srgbClr val="000000"/>
                </a:solidFill>
                <a:latin typeface="Times New Roman" panose="02020603050405020304" pitchFamily="18" charset="0"/>
                <a:cs typeface="Times New Roman" panose="02020603050405020304" pitchFamily="18" charset="0"/>
              </a:rPr>
              <a:t> башка </a:t>
            </a:r>
            <a:r>
              <a:rPr lang="ru-RU" sz="1900" dirty="0" err="1">
                <a:solidFill>
                  <a:srgbClr val="000000"/>
                </a:solidFill>
                <a:latin typeface="Times New Roman" panose="02020603050405020304" pitchFamily="18" charset="0"/>
                <a:cs typeface="Times New Roman" panose="02020603050405020304" pitchFamily="18" charset="0"/>
              </a:rPr>
              <a:t>ушул</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smtClean="0">
                <a:solidFill>
                  <a:srgbClr val="000000"/>
                </a:solidFill>
                <a:latin typeface="Times New Roman" panose="02020603050405020304" pitchFamily="18" charset="0"/>
                <a:cs typeface="Times New Roman" panose="02020603050405020304" pitchFamily="18" charset="0"/>
              </a:rPr>
              <a:t>сыяктуулардан</a:t>
            </a:r>
            <a:r>
              <a:rPr lang="ru-RU" sz="1900" dirty="0" smtClean="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булганат</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Кийинки</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мезгилде</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автотранспорттордун</a:t>
            </a:r>
            <a:r>
              <a:rPr lang="ru-RU" sz="1900" dirty="0">
                <a:solidFill>
                  <a:srgbClr val="000000"/>
                </a:solidFill>
                <a:latin typeface="Times New Roman" panose="02020603050405020304" pitchFamily="18" charset="0"/>
                <a:cs typeface="Times New Roman" panose="02020603050405020304" pitchFamily="18" charset="0"/>
              </a:rPr>
              <a:t> саны </a:t>
            </a:r>
            <a:r>
              <a:rPr lang="ru-RU" sz="1900" dirty="0" err="1">
                <a:solidFill>
                  <a:srgbClr val="000000"/>
                </a:solidFill>
                <a:latin typeface="Times New Roman" panose="02020603050405020304" pitchFamily="18" charset="0"/>
                <a:cs typeface="Times New Roman" panose="02020603050405020304" pitchFamily="18" charset="0"/>
              </a:rPr>
              <a:t>өсүп</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алардын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кыймылдаткычтары</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бөлүп</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чыгарган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зыяндуу</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заттар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абаны</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көбүрөөк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булгоодо</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Маалыматтар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боюнча</a:t>
            </a:r>
            <a:r>
              <a:rPr lang="ru-RU" sz="1900" dirty="0">
                <a:solidFill>
                  <a:srgbClr val="000000"/>
                </a:solidFill>
                <a:latin typeface="Times New Roman" panose="02020603050405020304" pitchFamily="18" charset="0"/>
                <a:cs typeface="Times New Roman" panose="02020603050405020304" pitchFamily="18" charset="0"/>
              </a:rPr>
              <a:t> 1 </a:t>
            </a:r>
            <a:r>
              <a:rPr lang="ru-RU" sz="1900" dirty="0" err="1">
                <a:solidFill>
                  <a:srgbClr val="000000"/>
                </a:solidFill>
                <a:latin typeface="Times New Roman" panose="02020603050405020304" pitchFamily="18" charset="0"/>
                <a:cs typeface="Times New Roman" panose="02020603050405020304" pitchFamily="18" charset="0"/>
              </a:rPr>
              <a:t>миң</a:t>
            </a:r>
            <a:r>
              <a:rPr lang="ru-RU" sz="1900" dirty="0">
                <a:solidFill>
                  <a:srgbClr val="000000"/>
                </a:solidFill>
                <a:latin typeface="Times New Roman" panose="02020603050405020304" pitchFamily="18" charset="0"/>
                <a:cs typeface="Times New Roman" panose="02020603050405020304" pitchFamily="18" charset="0"/>
              </a:rPr>
              <a:t> автомашина </a:t>
            </a:r>
            <a:r>
              <a:rPr lang="ru-RU" sz="1900" dirty="0" err="1">
                <a:solidFill>
                  <a:srgbClr val="000000"/>
                </a:solidFill>
                <a:latin typeface="Times New Roman" panose="02020603050405020304" pitchFamily="18" charset="0"/>
                <a:cs typeface="Times New Roman" panose="02020603050405020304" pitchFamily="18" charset="0"/>
              </a:rPr>
              <a:t>бир</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күндүн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ичинде</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smtClean="0">
                <a:solidFill>
                  <a:srgbClr val="000000"/>
                </a:solidFill>
                <a:latin typeface="Times New Roman" panose="02020603050405020304" pitchFamily="18" charset="0"/>
                <a:cs typeface="Times New Roman" panose="02020603050405020304" pitchFamily="18" charset="0"/>
              </a:rPr>
              <a:t>3,2т </a:t>
            </a:r>
            <a:r>
              <a:rPr lang="ru-RU" sz="1900" dirty="0" err="1">
                <a:solidFill>
                  <a:srgbClr val="000000"/>
                </a:solidFill>
                <a:latin typeface="Times New Roman" panose="02020603050405020304" pitchFamily="18" charset="0"/>
                <a:cs typeface="Times New Roman" panose="02020603050405020304" pitchFamily="18" charset="0"/>
              </a:rPr>
              <a:t>көмүртек</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кычкылын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smtClean="0">
                <a:solidFill>
                  <a:srgbClr val="000000"/>
                </a:solidFill>
                <a:latin typeface="Times New Roman" panose="02020603050405020304" pitchFamily="18" charset="0"/>
                <a:cs typeface="Times New Roman" panose="02020603050405020304" pitchFamily="18" charset="0"/>
              </a:rPr>
              <a:t>200-400 </a:t>
            </a:r>
            <a:r>
              <a:rPr lang="ru-RU" sz="1900" dirty="0">
                <a:solidFill>
                  <a:srgbClr val="000000"/>
                </a:solidFill>
                <a:latin typeface="Times New Roman" panose="02020603050405020304" pitchFamily="18" charset="0"/>
                <a:cs typeface="Times New Roman" panose="02020603050405020304" pitchFamily="18" charset="0"/>
              </a:rPr>
              <a:t>кг чала </a:t>
            </a:r>
            <a:r>
              <a:rPr lang="ru-RU" sz="1900" dirty="0" err="1">
                <a:solidFill>
                  <a:srgbClr val="000000"/>
                </a:solidFill>
                <a:latin typeface="Times New Roman" panose="02020603050405020304" pitchFamily="18" charset="0"/>
                <a:cs typeface="Times New Roman" panose="02020603050405020304" pitchFamily="18" charset="0"/>
              </a:rPr>
              <a:t>күйгөн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отун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продуктуларын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smtClean="0">
                <a:solidFill>
                  <a:srgbClr val="000000"/>
                </a:solidFill>
                <a:latin typeface="Times New Roman" panose="02020603050405020304" pitchFamily="18" charset="0"/>
                <a:cs typeface="Times New Roman" panose="02020603050405020304" pitchFamily="18" charset="0"/>
              </a:rPr>
              <a:t>50-150кг </a:t>
            </a:r>
            <a:r>
              <a:rPr lang="ru-RU" sz="1900" dirty="0">
                <a:solidFill>
                  <a:srgbClr val="000000"/>
                </a:solidFill>
                <a:latin typeface="Times New Roman" panose="02020603050405020304" pitchFamily="18" charset="0"/>
                <a:cs typeface="Times New Roman" panose="02020603050405020304" pitchFamily="18" charset="0"/>
              </a:rPr>
              <a:t>азот </a:t>
            </a:r>
            <a:r>
              <a:rPr lang="ru-RU" sz="1900" dirty="0" err="1">
                <a:solidFill>
                  <a:srgbClr val="000000"/>
                </a:solidFill>
                <a:latin typeface="Times New Roman" panose="02020603050405020304" pitchFamily="18" charset="0"/>
                <a:cs typeface="Times New Roman" panose="02020603050405020304" pitchFamily="18" charset="0"/>
              </a:rPr>
              <a:t>бирикмелерин</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абага</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бөлүп</a:t>
            </a:r>
            <a:r>
              <a:rPr lang="ru-RU" sz="1900" dirty="0">
                <a:solidFill>
                  <a:srgbClr val="000000"/>
                </a:solidFill>
                <a:latin typeface="Times New Roman" panose="02020603050405020304" pitchFamily="18" charset="0"/>
                <a:cs typeface="Times New Roman" panose="02020603050405020304" pitchFamily="18" charset="0"/>
              </a:rPr>
              <a:t> </a:t>
            </a:r>
            <a:r>
              <a:rPr lang="ru-RU" sz="1900" dirty="0" err="1">
                <a:solidFill>
                  <a:srgbClr val="000000"/>
                </a:solidFill>
                <a:latin typeface="Times New Roman" panose="02020603050405020304" pitchFamily="18" charset="0"/>
                <a:cs typeface="Times New Roman" panose="02020603050405020304" pitchFamily="18" charset="0"/>
              </a:rPr>
              <a:t>чыгарат</a:t>
            </a:r>
            <a:r>
              <a:rPr lang="ru-RU" sz="1900"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extBox 1049203"/>
          <p:cNvSpPr txBox="1"/>
          <p:nvPr/>
        </p:nvSpPr>
        <p:spPr>
          <a:xfrm>
            <a:off x="395536" y="339502"/>
            <a:ext cx="7845845" cy="3539430"/>
          </a:xfrm>
          <a:prstGeom prst="rect">
            <a:avLst/>
          </a:prstGeom>
        </p:spPr>
        <p:txBody>
          <a:bodyPr wrap="square" rtlCol="0">
            <a:spAutoFit/>
          </a:bodyPr>
          <a:lstStyle/>
          <a:p>
            <a:r>
              <a:rPr lang="ru-RU" sz="2400" b="1" dirty="0" err="1">
                <a:solidFill>
                  <a:srgbClr val="000000"/>
                </a:solidFill>
                <a:effectLst>
                  <a:outerShdw blurRad="38100" dist="38100" dir="2700000" algn="tl">
                    <a:srgbClr val="000000">
                      <a:alpha val="43137"/>
                    </a:srgbClr>
                  </a:outerShdw>
                </a:effectLst>
                <a:latin typeface="Monotype Corsiva" panose="03010101010201010101" pitchFamily="66" charset="0"/>
              </a:rPr>
              <a:t>Машиналардын</a:t>
            </a:r>
            <a:r>
              <a:rPr lang="ru-RU" sz="2400" b="1" dirty="0">
                <a:solidFill>
                  <a:srgbClr val="000000"/>
                </a:solidFill>
                <a:effectLst>
                  <a:outerShdw blurRad="38100" dist="38100" dir="2700000" algn="tl">
                    <a:srgbClr val="000000">
                      <a:alpha val="43137"/>
                    </a:srgbClr>
                  </a:outerShdw>
                </a:effectLst>
                <a:latin typeface="Monotype Corsiva" panose="03010101010201010101" pitchFamily="66" charset="0"/>
              </a:rPr>
              <a:t> </a:t>
            </a:r>
            <a:r>
              <a:rPr lang="ru-RU" sz="2400" b="1" dirty="0" err="1">
                <a:solidFill>
                  <a:srgbClr val="000000"/>
                </a:solidFill>
                <a:effectLst>
                  <a:outerShdw blurRad="38100" dist="38100" dir="2700000" algn="tl">
                    <a:srgbClr val="000000">
                      <a:alpha val="43137"/>
                    </a:srgbClr>
                  </a:outerShdw>
                </a:effectLst>
                <a:latin typeface="Monotype Corsiva" panose="03010101010201010101" pitchFamily="66" charset="0"/>
              </a:rPr>
              <a:t>жалпы</a:t>
            </a:r>
            <a:r>
              <a:rPr lang="ru-RU" sz="2400" b="1" dirty="0">
                <a:solidFill>
                  <a:srgbClr val="000000"/>
                </a:solidFill>
                <a:effectLst>
                  <a:outerShdw blurRad="38100" dist="38100" dir="2700000" algn="tl">
                    <a:srgbClr val="000000">
                      <a:alpha val="43137"/>
                    </a:srgbClr>
                  </a:outerShdw>
                </a:effectLst>
                <a:latin typeface="Monotype Corsiva" panose="03010101010201010101" pitchFamily="66" charset="0"/>
              </a:rPr>
              <a:t> саны:</a:t>
            </a:r>
          </a:p>
          <a:p>
            <a:r>
              <a:rPr lang="ru-RU" sz="2000" dirty="0">
                <a:solidFill>
                  <a:srgbClr val="000000"/>
                </a:solidFill>
              </a:rPr>
              <a:t>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2014-жыл  - 240000</a:t>
            </a:r>
          </a:p>
          <a:p>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2019-жыл   - 420000
</a:t>
            </a:r>
            <a:r>
              <a:rPr lang="ru-RU"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Эгерде</a:t>
            </a: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 автомашина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бир</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күндүн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ичинде</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3,2 т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көмүртек</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кычкылын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200-400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кг чала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күйгөн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отун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продуктуларын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50-150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кг азот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бирикмелерин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абага</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бөлүп</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чыгара</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турган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болсо</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анда</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kk"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420000×3,2=1344000 т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көмүртек</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кычкылын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420000×300=126000000 </a:t>
            </a: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кг чала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күйгөн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отун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продуктуларын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kk"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kk"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420000×100=42000000 кг </a:t>
            </a:r>
            <a:r>
              <a:rPr lang="ru-RU"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азот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бирикмелерин</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азыркы</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учурда</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күнүнө</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бөлүп</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чыгарышат</a:t>
            </a:r>
            <a:r>
              <a:rPr lang="ru-RU"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Заголовок 1049204"/>
          <p:cNvSpPr>
            <a:spLocks noGrp="1"/>
          </p:cNvSpPr>
          <p:nvPr>
            <p:ph type="title"/>
          </p:nvPr>
        </p:nvSpPr>
        <p:spPr>
          <a:xfrm>
            <a:off x="457199" y="181848"/>
            <a:ext cx="8229600" cy="529568"/>
          </a:xfrm>
        </p:spPr>
        <p:txBody>
          <a:bodyPr/>
          <a:lstStyle/>
          <a:p>
            <a:r>
              <a:rPr lang="ky-KG" sz="3200" b="1" dirty="0" smtClean="0">
                <a:latin typeface="Times New Roman" panose="02020603050405020304" pitchFamily="18" charset="0"/>
                <a:cs typeface="Times New Roman" panose="02020603050405020304" pitchFamily="18" charset="0"/>
              </a:rPr>
              <a:t>ЖЭБ</a:t>
            </a:r>
            <a:endParaRPr lang="ru-RU" sz="3200" b="1" dirty="0">
              <a:latin typeface="Times New Roman" panose="02020603050405020304" pitchFamily="18" charset="0"/>
              <a:cs typeface="Times New Roman" panose="02020603050405020304" pitchFamily="18" charset="0"/>
            </a:endParaRPr>
          </a:p>
        </p:txBody>
      </p:sp>
      <p:pic>
        <p:nvPicPr>
          <p:cNvPr id="2097163" name="Рисунок 2097413"/>
          <p:cNvPicPr>
            <a:picLocks/>
          </p:cNvPicPr>
          <p:nvPr/>
        </p:nvPicPr>
        <p:blipFill>
          <a:blip r:embed="rId2" cstate="print"/>
          <a:stretch>
            <a:fillRect/>
          </a:stretch>
        </p:blipFill>
        <p:spPr>
          <a:xfrm>
            <a:off x="762165" y="929126"/>
            <a:ext cx="7948786" cy="40181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extBox 1049206"/>
          <p:cNvSpPr txBox="1"/>
          <p:nvPr/>
        </p:nvSpPr>
        <p:spPr>
          <a:xfrm>
            <a:off x="224690" y="849630"/>
            <a:ext cx="8694619" cy="3749040"/>
          </a:xfrm>
          <a:prstGeom prst="rect">
            <a:avLst/>
          </a:prstGeom>
        </p:spPr>
        <p:txBody>
          <a:bodyPr wrap="square" rtlCol="0">
            <a:spAutoFit/>
          </a:bodyPr>
          <a:lstStyle/>
          <a:p>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булганышы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кишинин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жаныбарлардын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соолугуна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өсүмдүктөрдүн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өсүшүнө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зыяндуу</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таасир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тийгизет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Мындай</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булганган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абада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жашаган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кишилердин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соолугуна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зыян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келтирилип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айрым</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оорулардын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саны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көбөйүп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өмүрдү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кыскартат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зыяндуу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заттар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чаңдар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организмге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өпкө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аркылуу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киргендиктен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биринчи</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кезекте</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алуу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органдары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жабыркайт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Ошондуктан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өпкөнүн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жогорку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дем</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алуу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органдарынын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оорулары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(бронхит, бронх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астмасы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сезгенүү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жана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башка)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кездешет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ошондой</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эле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алардын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рак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оорусу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да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көбөйүүдө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чаң</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түтүн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ыш</a:t>
            </a:r>
            <a:r>
              <a:rPr lang="ru-RU" sz="20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нурунун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андагы</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ультракызгылт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көк</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нурдун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өтүшүн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азайтып</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организмдин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ар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түрдүү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ооруларга</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туруктуулугун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төмөндөтөт</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Абанын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радиоактивдүү</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заттар</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менен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булгануусу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кишинин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соолугу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үчүн</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өтө</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зыяндуу</a:t>
            </a:r>
            <a:r>
              <a:rPr lang="ru-RU"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593</Words>
  <Application>Microsoft Office PowerPoint</Application>
  <PresentationFormat>Экран (16:9)</PresentationFormat>
  <Paragraphs>84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主题</vt:lpstr>
      <vt:lpstr>Слайд 1</vt:lpstr>
      <vt:lpstr>Слайд 2</vt:lpstr>
      <vt:lpstr>Актуалдуулугу</vt:lpstr>
      <vt:lpstr>17-декабрда РМ 2.5тин көрсөткүчү 416 мкг/м3 (521-580)- Дүйнө жүзү боюнча 1-орун.  18-декарбда 65 мкг/м3-Дүйнө жүзү боюнча 70-орун.</vt:lpstr>
      <vt:lpstr>Аба деген эмне?</vt:lpstr>
      <vt:lpstr>Абанын булганышы </vt:lpstr>
      <vt:lpstr>Слайд 7</vt:lpstr>
      <vt:lpstr>ЖЭБ</vt:lpstr>
      <vt:lpstr>Слайд 9</vt:lpstr>
      <vt:lpstr>РМ 2.5</vt:lpstr>
      <vt:lpstr>Макет</vt:lpstr>
      <vt:lpstr>Иштөө принциби</vt:lpstr>
      <vt:lpstr>Колдонулган каражаттар:</vt:lpstr>
      <vt:lpstr>Илимий иштин келечектеги перспективасы, ой-натыйжалары  Эгерде биз бул моделдин үлгүсүндө ушул приборду кайра жасап  чыгып, көп санда өндүрүшкө чыгарсак, анда Бишкек  шаарындагы мектеп,  жогорку окуу жайларга , коомдук жайларга орнотсок, аба таза болуп, коомдун көз карашы да өзгөрөт. </vt:lpstr>
      <vt:lpstr>Корутунду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C208</dc:creator>
  <cp:lastModifiedBy>Пользователь</cp:lastModifiedBy>
  <cp:revision>5</cp:revision>
  <dcterms:created xsi:type="dcterms:W3CDTF">2012-11-25T13:46:00Z</dcterms:created>
  <dcterms:modified xsi:type="dcterms:W3CDTF">2020-03-05T07:25:17Z</dcterms:modified>
</cp:coreProperties>
</file>