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1" r:id="rId2"/>
    <p:sldId id="278" r:id="rId3"/>
    <p:sldId id="258" r:id="rId4"/>
    <p:sldId id="259" r:id="rId5"/>
    <p:sldId id="260" r:id="rId6"/>
    <p:sldId id="267" r:id="rId7"/>
    <p:sldId id="266" r:id="rId8"/>
    <p:sldId id="268" r:id="rId9"/>
    <p:sldId id="270" r:id="rId10"/>
    <p:sldId id="271" r:id="rId11"/>
    <p:sldId id="262" r:id="rId12"/>
    <p:sldId id="263" r:id="rId13"/>
    <p:sldId id="276" r:id="rId14"/>
    <p:sldId id="272" r:id="rId15"/>
    <p:sldId id="279" r:id="rId16"/>
    <p:sldId id="273" r:id="rId17"/>
    <p:sldId id="274" r:id="rId18"/>
    <p:sldId id="280" r:id="rId19"/>
    <p:sldId id="264" r:id="rId2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15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358" y="-90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F4980BE5-456A-41CE-9ACA-FC365AB0BD54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B57272F7-511C-4F63-9802-670E5CFC7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8ACDDEB7-A6A4-4A88-BFE1-8A9BA49C514E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127A831B-72C1-45A7-B91E-2F97BD820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CE28-438D-4EFF-9174-96BAF7C63327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5331-206A-4324-AE88-E1AFA36C1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5F97-4891-46D4-AE65-E922810D3BC2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F7B6-527C-4F34-AC04-51247EAD6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248D-B153-4491-B13A-07B2E59E76B4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5873-6828-4D97-A2D8-50D2673B5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1073-B442-4EB8-9509-2AB1F72A276A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C178-6278-4BAF-9E58-CAAFAE385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29C-A024-4A0E-A85F-F73F10F50150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10BB-2EEA-40C5-BE8D-7004D9A6B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886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7E7E-5F43-4DFF-9B3C-E35DBABE9907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69CC-A608-40BF-A36D-8E05FA806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5D0D-15D3-4689-9D65-4EAC7348BDC2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FD33-5D55-46F7-9E8F-748730DDF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46A0-1090-42F0-8F7F-AC56343600CB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7EDF-AE96-4016-848A-02EEE190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8720-711D-4F54-9C0B-F69216FB0EDD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01A0-04FF-443E-8155-7250B358B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6422-B883-4448-B197-EB5F35F7903C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DBC8-1321-48B7-894F-00C931F05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E81E-0815-4684-A5F3-09F7EA3C45C8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74D2-867A-4046-B328-48DB7164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8B6A-8600-4673-B5F5-5176B46192DE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9A30-BCDA-4446-9358-08CD22CB3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A29A-34B9-4F84-A122-79E1FA0746EF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314F-C4EE-4C15-BF4F-0EB83852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F149-525D-407A-96ED-9ACFC738474A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A239F-DFC7-4737-B4A8-214E0324C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FC6E-D69E-4369-8BE1-55F16134BBBA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FEA8-B823-4492-ACE6-51C08E4EC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01E7A-A94A-415D-86C8-D32A08A21C29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05D2A5-A406-435C-BE73-05FF144C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4" r:id="rId14"/>
    <p:sldLayoutId id="2147483675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urdubaeva2006@gmail.com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УВКГ № 69 им.Т.САТЫЛГАНОВА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800" dirty="0" smtClean="0"/>
              <a:t>                  </a:t>
            </a:r>
            <a:r>
              <a:rPr lang="ru-RU" sz="2000" b="1" dirty="0" smtClean="0"/>
              <a:t>Проект по русскому языку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/>
              <a:t>          </a:t>
            </a:r>
            <a:r>
              <a:rPr lang="ru-RU" sz="2000" b="1" dirty="0" smtClean="0"/>
              <a:t>«Числа и числительные вокруг нас .»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endParaRPr lang="ru-RU" b="1" dirty="0" smtClean="0"/>
          </a:p>
          <a:p>
            <a:pPr eaLnBrk="1" hangingPunct="1">
              <a:lnSpc>
                <a:spcPct val="80000"/>
              </a:lnSpc>
            </a:pPr>
            <a:r>
              <a:rPr lang="ru-RU" b="1" dirty="0" smtClean="0"/>
              <a:t>выполнила: </a:t>
            </a:r>
            <a:r>
              <a:rPr lang="ru-RU" b="1" dirty="0" err="1" smtClean="0"/>
              <a:t>Турдубаева</a:t>
            </a:r>
            <a:r>
              <a:rPr lang="ru-RU" b="1" dirty="0" smtClean="0"/>
              <a:t> </a:t>
            </a:r>
            <a:r>
              <a:rPr lang="ru-RU" b="1" dirty="0" err="1" smtClean="0"/>
              <a:t>Айжан</a:t>
            </a:r>
            <a:r>
              <a:rPr lang="ru-RU" b="1" dirty="0" smtClean="0"/>
              <a:t> </a:t>
            </a:r>
            <a:r>
              <a:rPr lang="ru-RU" b="1" dirty="0" err="1" smtClean="0"/>
              <a:t>Кенешбековна</a:t>
            </a:r>
            <a:r>
              <a:rPr lang="ru-RU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b="1" dirty="0" smtClean="0"/>
              <a:t>           (</a:t>
            </a:r>
            <a:r>
              <a:rPr lang="en-US" b="1" dirty="0" smtClean="0">
                <a:hlinkClick r:id="rId2"/>
              </a:rPr>
              <a:t>turdubaeva2006@gmail.com</a:t>
            </a:r>
            <a:r>
              <a:rPr lang="en-US" b="1" dirty="0" smtClean="0"/>
              <a:t>)</a:t>
            </a:r>
            <a:r>
              <a:rPr lang="ru-RU" b="1" dirty="0" smtClean="0"/>
              <a:t> 8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ru-RU" b="1" dirty="0" smtClean="0"/>
              <a:t>телефон : 0702027388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Руководитель: </a:t>
            </a:r>
            <a:r>
              <a:rPr lang="ru-RU" sz="2000" b="1" dirty="0" err="1" smtClean="0"/>
              <a:t>Карабаева</a:t>
            </a:r>
            <a:r>
              <a:rPr lang="ru-RU" sz="2000" b="1" dirty="0" smtClean="0"/>
              <a:t> А.Д ( 0502013908)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/>
              <a:t>                               </a:t>
            </a:r>
            <a:r>
              <a:rPr lang="ru-RU" sz="2000" b="1" dirty="0" smtClean="0"/>
              <a:t>Бишкек 2021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4294967295"/>
          </p:nvPr>
        </p:nvSpPr>
        <p:spPr>
          <a:xfrm>
            <a:off x="2016125" y="404813"/>
            <a:ext cx="6592888" cy="936625"/>
          </a:xfrm>
        </p:spPr>
        <p:txBody>
          <a:bodyPr/>
          <a:lstStyle/>
          <a:p>
            <a:pPr eaLnBrk="1" hangingPunct="1"/>
            <a:r>
              <a:rPr lang="ru-RU" smtClean="0"/>
              <a:t>Индейцы Майя ухитрялись писать любое число, используя только точку, линию и кружочек.</a:t>
            </a: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8893175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403350" y="1700213"/>
            <a:ext cx="74898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Gothic" pitchFamily="34" charset="0"/>
              </a:rPr>
              <a:t>В ХV веке в европейских странах получили распространение специальные знаки, обозначающие числа: 1, 2, 3, 4, 5, 6, 7, 8, 9, 0. Их изобрели индийцы, а в Европу они попали благодаря арабам, поэтому и получили название </a:t>
            </a:r>
            <a:r>
              <a:rPr lang="ru-RU" sz="2800" i="1">
                <a:latin typeface="Century Gothic" pitchFamily="34" charset="0"/>
              </a:rPr>
              <a:t>арабские цифры</a:t>
            </a:r>
            <a:r>
              <a:rPr lang="ru-RU" sz="2800">
                <a:latin typeface="Century Gothic" pitchFamily="34" charset="0"/>
              </a:rPr>
              <a:t>.</a:t>
            </a:r>
            <a:br>
              <a:rPr lang="ru-RU" sz="2800">
                <a:latin typeface="Century Gothic" pitchFamily="34" charset="0"/>
              </a:rPr>
            </a:br>
            <a:r>
              <a:rPr lang="ru-RU" sz="2800">
                <a:latin typeface="Century Gothic" pitchFamily="34" charset="0"/>
              </a:rPr>
              <a:t/>
            </a:r>
            <a:br>
              <a:rPr lang="ru-RU" sz="2800">
                <a:latin typeface="Century Gothic" pitchFamily="34" charset="0"/>
              </a:rPr>
            </a:br>
            <a:endParaRPr lang="ru-RU" sz="2800">
              <a:latin typeface="Century Gothic" pitchFamily="34" charset="0"/>
            </a:endParaRPr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652963"/>
            <a:ext cx="54737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763713" y="1484313"/>
            <a:ext cx="63373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entury Gothic" pitchFamily="34" charset="0"/>
              </a:rPr>
              <a:t>Слова </a:t>
            </a:r>
            <a:r>
              <a:rPr lang="ru-RU" sz="3200" i="1">
                <a:latin typeface="Century Gothic" pitchFamily="34" charset="0"/>
              </a:rPr>
              <a:t>число</a:t>
            </a:r>
            <a:r>
              <a:rPr lang="ru-RU" sz="3200">
                <a:latin typeface="Century Gothic" pitchFamily="34" charset="0"/>
              </a:rPr>
              <a:t> и </a:t>
            </a:r>
            <a:r>
              <a:rPr lang="ru-RU" sz="3200" i="1">
                <a:latin typeface="Century Gothic" pitchFamily="34" charset="0"/>
              </a:rPr>
              <a:t>цифра</a:t>
            </a:r>
            <a:r>
              <a:rPr lang="ru-RU" sz="3200">
                <a:latin typeface="Century Gothic" pitchFamily="34" charset="0"/>
              </a:rPr>
              <a:t> различаются и по значению и по происхождению. </a:t>
            </a:r>
            <a:r>
              <a:rPr lang="ru-RU" sz="3200" i="1">
                <a:latin typeface="Century Gothic" pitchFamily="34" charset="0"/>
              </a:rPr>
              <a:t>Число</a:t>
            </a:r>
            <a:r>
              <a:rPr lang="ru-RU" sz="3200">
                <a:latin typeface="Century Gothic" pitchFamily="34" charset="0"/>
              </a:rPr>
              <a:t> — единица счёта, выражающая количество (</a:t>
            </a:r>
            <a:r>
              <a:rPr lang="ru-RU" sz="3200" i="1">
                <a:latin typeface="Century Gothic" pitchFamily="34" charset="0"/>
              </a:rPr>
              <a:t>один дом, два дома, три дома</a:t>
            </a:r>
            <a:r>
              <a:rPr lang="ru-RU" sz="3200">
                <a:latin typeface="Century Gothic" pitchFamily="34" charset="0"/>
              </a:rPr>
              <a:t> и т.д.). </a:t>
            </a:r>
            <a:r>
              <a:rPr lang="ru-RU" sz="3200" i="1">
                <a:latin typeface="Century Gothic" pitchFamily="34" charset="0"/>
              </a:rPr>
              <a:t>Цифра</a:t>
            </a:r>
            <a:r>
              <a:rPr lang="ru-RU" sz="3200">
                <a:latin typeface="Century Gothic" pitchFamily="34" charset="0"/>
              </a:rPr>
              <a:t> — знак (символ), обозначающий значение числа. 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Числа, окружающие нас в повседневной жизни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53063" y="1268413"/>
            <a:ext cx="3043237" cy="172878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708275"/>
            <a:ext cx="54689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373438"/>
            <a:ext cx="533876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1287463"/>
            <a:ext cx="38100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Числа в народном творчестве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4294967295"/>
          </p:nvPr>
        </p:nvSpPr>
        <p:spPr>
          <a:xfrm>
            <a:off x="1943100" y="2133600"/>
            <a:ext cx="6591300" cy="3775075"/>
          </a:xfrm>
        </p:spPr>
        <p:txBody>
          <a:bodyPr/>
          <a:lstStyle/>
          <a:p>
            <a:pPr eaLnBrk="1" hangingPunct="1"/>
            <a:r>
              <a:rPr lang="ru-RU" smtClean="0"/>
              <a:t>Числа встречаются в пословицах, поговорках, дразнилках, считалках, скороговорках. </a:t>
            </a:r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75"/>
            <a:ext cx="338296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Плакать в три ручья.</a:t>
            </a:r>
          </a:p>
        </p:txBody>
      </p:sp>
      <p:pic>
        <p:nvPicPr>
          <p:cNvPr id="34818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27388" y="2133600"/>
            <a:ext cx="4022725" cy="3775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Заблудиться в трёх соснах.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67150" y="2133600"/>
            <a:ext cx="2743200" cy="3775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96975"/>
            <a:ext cx="9144000" cy="5661025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1441450" y="1052513"/>
            <a:ext cx="763428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D40632"/>
                </a:solidFill>
                <a:latin typeface="Century Gothic" pitchFamily="34" charset="0"/>
              </a:rPr>
              <a:t>Как только человек рождается в его жизни уже появляются  первые цифры: рост, вес. Математика  и русский язык нужны всем людям на земле. Без математики человек не сможет решать, мерить и считать. Невозможно построить дом, сосчитать деньги в кармане, измерить расстояние. Математика  и русский язык нужны в повседневной жизни: например, при кройке шитья, приготовления пищи или при денежных вопросах. Математика – наука точная! А русский-выразительность и грамота!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3348038" y="333375"/>
            <a:ext cx="1909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entury Gothic" pitchFamily="34" charset="0"/>
              </a:rPr>
              <a:t>Выводы: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620713"/>
            <a:ext cx="6588125" cy="1281112"/>
          </a:xfrm>
        </p:spPr>
        <p:txBody>
          <a:bodyPr/>
          <a:lstStyle/>
          <a:p>
            <a:pPr algn="ctr" eaLnBrk="1" hangingPunct="1"/>
            <a:r>
              <a:rPr lang="ru-RU" sz="1600" b="1" smtClean="0"/>
              <a:t>Аннотация проекта</a:t>
            </a:r>
            <a:r>
              <a:rPr lang="ru-RU" sz="1200" b="1" smtClean="0"/>
              <a:t>:                                                                                        </a:t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>Изучение темы «Имя числительное» на уроках русского языка вызывает  у нас определенные трудности, связанные с образованием и употреблением числительных в речи, особенно сложных и составных, поскольку  словообразование  и склонение числительных весьма своеобразно и трудно запоминается .</a:t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>При практическом применении полученных знаний, на других уроках и в повседневной жизни учащиеся 7-х классов часто затрудняются в произнесении, выборе правильной формы числительного, не умеют грамотно его сочетать с другими  словами в предложении и делают очень много ошибок, как в устной, так и в письменной речи.  Проекты, призванные  помочь более глубокому её усвоению, как нам кажется, всегда актуальны и своевременны.</a:t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>Целесообразно проводить такую работу  в тесном взаимодействии с употреблением числительных на других уроках, и прежде всего, на уроках математики и географии ,истории, где наши одноклассники тоже сталкиваются с аналогичными трудностями  в большей степени.</a:t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>Наш проект призван помочь товарищам увидеть и проанализировать трудности  овладения такой сложной для них темы на практике и помочь преодолеть их, поскольку участвуя в нём, учащиеся самостоятельно, в интересной форме, помогая друг другу и исправляя свои и чужие ошибки, совершенствуют свою речь и усваивают то, что не смогли усвоить во время уроков по тем или иным причинам,  закрепляя, обобщая и систематизируя изученное.</a:t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>Наш проект является конечным продуктом: как информационное пособие, призванное помочь в изучении данной темы всем учащимся с кыргызским языком обучения, на разных этапах её изучения, и думаем,что практическая польза проекта необходима.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>
          <a:xfrm>
            <a:off x="8604250" y="6453188"/>
            <a:ext cx="539750" cy="404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476375" y="2133600"/>
            <a:ext cx="69834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Gothic" pitchFamily="34" charset="0"/>
              </a:rPr>
              <a:t>Изучить и исследовать числа,  с которыми</a:t>
            </a:r>
          </a:p>
          <a:p>
            <a:r>
              <a:rPr lang="ru-RU" sz="2800">
                <a:latin typeface="Century Gothic" pitchFamily="34" charset="0"/>
              </a:rPr>
              <a:t>мы встречаемся в жизни, узнать для чего они используются и что они означают</a:t>
            </a:r>
          </a:p>
        </p:txBody>
      </p:sp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2916238" y="776288"/>
            <a:ext cx="3208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latin typeface="Century Gothic" pitchFamily="34" charset="0"/>
              </a:rPr>
              <a:t>Цель проекта: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0" name="Объект 4"/>
          <p:cNvSpPr>
            <a:spLocks noGrp="1"/>
          </p:cNvSpPr>
          <p:nvPr>
            <p:ph idx="4294967295"/>
          </p:nvPr>
        </p:nvSpPr>
        <p:spPr>
          <a:xfrm>
            <a:off x="2298700" y="2133600"/>
            <a:ext cx="6235700" cy="3883025"/>
          </a:xfrm>
        </p:spPr>
        <p:txBody>
          <a:bodyPr/>
          <a:lstStyle/>
          <a:p>
            <a:pPr eaLnBrk="1" hangingPunct="1"/>
            <a:r>
              <a:rPr lang="ru-RU" sz="2800" smtClean="0"/>
              <a:t>Изучить литературу по истории возникновения чисел</a:t>
            </a:r>
          </a:p>
          <a:p>
            <a:pPr eaLnBrk="1" hangingPunct="1"/>
            <a:r>
              <a:rPr lang="ru-RU" sz="2800" smtClean="0"/>
              <a:t>Рассмотреть виды чисел и способы их записи</a:t>
            </a:r>
          </a:p>
          <a:p>
            <a:pPr eaLnBrk="1" hangingPunct="1"/>
            <a:r>
              <a:rPr lang="ru-RU" sz="2800" smtClean="0"/>
              <a:t>Числа в повседневной жизни</a:t>
            </a:r>
          </a:p>
          <a:p>
            <a:pPr eaLnBrk="1" hangingPunct="1"/>
            <a:r>
              <a:rPr lang="ru-RU" sz="2800" smtClean="0"/>
              <a:t>Числа в народном творчестве</a:t>
            </a:r>
          </a:p>
          <a:p>
            <a:pPr eaLnBrk="1" hangingPunct="1"/>
            <a:r>
              <a:rPr lang="ru-RU" sz="2800" smtClean="0"/>
              <a:t>Провести путешествие за числами </a:t>
            </a:r>
          </a:p>
          <a:p>
            <a:pPr eaLnBrk="1" hangingPunct="1"/>
            <a:r>
              <a:rPr lang="ru-RU" sz="2800" smtClean="0"/>
              <a:t>Сделать выводы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4294967295"/>
          </p:nvPr>
        </p:nvSpPr>
        <p:spPr>
          <a:xfrm>
            <a:off x="684213" y="47625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Понятие о числе зародилось в глубокой древности, когда человек научился считать предметы: </a:t>
            </a:r>
            <a:r>
              <a:rPr lang="ru-RU" sz="2800" i="1" smtClean="0"/>
              <a:t>два дерева, семь быков, пять рыб</a:t>
            </a:r>
            <a:r>
              <a:rPr lang="ru-RU" sz="2800" smtClean="0"/>
              <a:t>. Сначала счёт вели на пальцах. В разговорной речи мы до сих пор иногда слышим: «Дай пять!», то есть подай руку. А раньше говорили: «Дай пясть!» </a:t>
            </a:r>
            <a:r>
              <a:rPr lang="ru-RU" sz="2800" i="1" smtClean="0"/>
              <a:t>Пясть</a:t>
            </a:r>
            <a:r>
              <a:rPr lang="ru-RU" sz="2800" smtClean="0"/>
              <a:t> — это рука, а на руке пять пальцев.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957638"/>
            <a:ext cx="2447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4294967295"/>
          </p:nvPr>
        </p:nvSpPr>
        <p:spPr>
          <a:xfrm>
            <a:off x="1042988" y="260350"/>
            <a:ext cx="6275387" cy="4525963"/>
          </a:xfrm>
        </p:spPr>
        <p:txBody>
          <a:bodyPr/>
          <a:lstStyle/>
          <a:p>
            <a:pPr eaLnBrk="1" hangingPunct="1"/>
            <a:r>
              <a:rPr lang="ru-RU" smtClean="0"/>
              <a:t>Менялась жизнь человека. Люди приручили животных. Появились скотоводы и земледельцы. Увеличивалась потребность в умении считать и мерить. Людям приходилось сталкиваться с большими числами. Нужно было придумать, как их записывать. </a:t>
            </a:r>
          </a:p>
        </p:txBody>
      </p:sp>
      <p:pic>
        <p:nvPicPr>
          <p:cNvPr id="24578" name="Picture 2" descr="Картинки по запросу картинки о животных и числах бараны и коро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205038"/>
            <a:ext cx="898842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4294967295"/>
          </p:nvPr>
        </p:nvSpPr>
        <p:spPr>
          <a:xfrm>
            <a:off x="1379538" y="260350"/>
            <a:ext cx="6591300" cy="1941513"/>
          </a:xfrm>
        </p:spPr>
        <p:txBody>
          <a:bodyPr/>
          <a:lstStyle/>
          <a:p>
            <a:pPr eaLnBrk="1" hangingPunct="1"/>
            <a:r>
              <a:rPr lang="ru-RU" smtClean="0"/>
              <a:t>В разных странах и в разные времена числа записывались по-разному. В Древнем Египте числа первого десятка записывали соответствующим количеством палочек. Вместо цифры “3” – три палочки. А вот для десятков уже другой знак – вроде подковы.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2060575"/>
            <a:ext cx="889158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4294967295"/>
          </p:nvPr>
        </p:nvSpPr>
        <p:spPr>
          <a:xfrm>
            <a:off x="1758950" y="549275"/>
            <a:ext cx="6592888" cy="1439863"/>
          </a:xfrm>
        </p:spPr>
        <p:txBody>
          <a:bodyPr/>
          <a:lstStyle/>
          <a:p>
            <a:pPr eaLnBrk="1" hangingPunct="1"/>
            <a:r>
              <a:rPr lang="ru-RU" smtClean="0"/>
              <a:t>У древних греков, например, вместо цифр, были буквы. Буквами обозначались цифры и в древних русских книгах: “А” - это один, “Б” - два, “В” – три и т.д.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6626" name="Picture 2" descr="Картинки по запросу картинка греки и буквы циф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773238"/>
            <a:ext cx="852011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1943100" y="2133600"/>
            <a:ext cx="6591300" cy="3775075"/>
          </a:xfrm>
        </p:spPr>
        <p:txBody>
          <a:bodyPr/>
          <a:lstStyle/>
          <a:p>
            <a:pPr eaLnBrk="1" hangingPunct="1"/>
            <a:r>
              <a:rPr lang="ru-RU" smtClean="0"/>
              <a:t>Так выглядели древние китайские цифры.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2636838"/>
            <a:ext cx="80375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365</TotalTime>
  <Words>517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УВКГ № 69 им.Т.САТЫЛГАНОВА</vt:lpstr>
      <vt:lpstr>Аннотация проекта:                                                                                          Изучение темы «Имя числительное» на уроках русского языка вызывает  у нас определенные трудности, связанные с образованием и употреблением числительных в речи, особенно сложных и составных, поскольку  словообразование  и склонение числительных весьма своеобразно и трудно запоминается .  При практическом применении полученных знаний, на других уроках и в повседневной жизни учащиеся 7-х классов часто затрудняются в произнесении, выборе правильной формы числительного, не умеют грамотно его сочетать с другими  словами в предложении и делают очень много ошибок, как в устной, так и в письменной речи.  Проекты, призванные  помочь более глубокому её усвоению, как нам кажется, всегда актуальны и своевременны.  Целесообразно проводить такую работу  в тесном взаимодействии с употреблением числительных на других уроках, и прежде всего, на уроках математики и географии ,истории, где наши одноклассники тоже сталкиваются с аналогичными трудностями  в большей степени.  Наш проект призван помочь товарищам увидеть и проанализировать трудности  овладения такой сложной для них темы на практике и помочь преодолеть их, поскольку участвуя в нём, учащиеся самостоятельно, в интересной форме, помогая друг другу и исправляя свои и чужие ошибки, совершенствуют свою речь и усваивают то, что не смогли усвоить во время уроков по тем или иным причинам,  закрепляя, обобщая и систематизируя изученное.  Наш проект является конечным продуктом: как информационное пособие, призванное помочь в изучении данной темы всем учащимся с кыргызским языком обучения, на разных этапах её изучения, и думаем,что практическая польза проекта необходима.</vt:lpstr>
      <vt:lpstr>Слайд 3</vt:lpstr>
      <vt:lpstr> Задачи: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Числа, окружающие нас в повседневной жизни</vt:lpstr>
      <vt:lpstr>Числа в народном творчестве</vt:lpstr>
      <vt:lpstr>Слайд 15</vt:lpstr>
      <vt:lpstr>Плакать в три ручья.</vt:lpstr>
      <vt:lpstr>Заблудиться в трёх соснах.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46</cp:revision>
  <cp:lastPrinted>2020-02-05T05:17:17Z</cp:lastPrinted>
  <dcterms:created xsi:type="dcterms:W3CDTF">2013-08-25T13:41:46Z</dcterms:created>
  <dcterms:modified xsi:type="dcterms:W3CDTF">2021-03-02T03:24:01Z</dcterms:modified>
</cp:coreProperties>
</file>