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 id="2147483681" r:id="rId2"/>
  </p:sldMasterIdLst>
  <p:sldIdLst>
    <p:sldId id="298" r:id="rId3"/>
    <p:sldId id="279" r:id="rId4"/>
    <p:sldId id="280" r:id="rId5"/>
    <p:sldId id="295" r:id="rId6"/>
    <p:sldId id="281" r:id="rId7"/>
    <p:sldId id="282" r:id="rId8"/>
    <p:sldId id="283" r:id="rId9"/>
    <p:sldId id="284" r:id="rId10"/>
    <p:sldId id="285" r:id="rId11"/>
    <p:sldId id="286" r:id="rId12"/>
    <p:sldId id="293" r:id="rId13"/>
    <p:sldId id="296" r:id="rId14"/>
    <p:sldId id="287" r:id="rId15"/>
    <p:sldId id="294" r:id="rId16"/>
    <p:sldId id="288" r:id="rId17"/>
    <p:sldId id="289" r:id="rId18"/>
    <p:sldId id="290" r:id="rId19"/>
    <p:sldId id="29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41" autoAdjust="0"/>
    <p:restoredTop sz="94638" autoAdjust="0"/>
  </p:normalViewPr>
  <p:slideViewPr>
    <p:cSldViewPr>
      <p:cViewPr varScale="1">
        <p:scale>
          <a:sx n="69" d="100"/>
          <a:sy n="69" d="100"/>
        </p:scale>
        <p:origin x="-720"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75"/>
      <c:perspective val="30"/>
    </c:view3D>
    <c:sideWall>
      <c:spPr>
        <a:noFill/>
        <a:ln>
          <a:noFill/>
        </a:ln>
        <a:effectLst/>
      </c:spPr>
    </c:sideWall>
    <c:backWall>
      <c:spPr>
        <a:noFill/>
        <a:ln>
          <a:noFill/>
        </a:ln>
        <a:effectLst/>
      </c:spPr>
    </c:backWall>
    <c:plotArea>
      <c:layout/>
      <c:pie3DChart>
        <c:varyColors val="1"/>
        <c:ser>
          <c:idx val="0"/>
          <c:order val="0"/>
          <c:tx>
            <c:strRef>
              <c:f>Лист1!$B$1</c:f>
              <c:strCache>
                <c:ptCount val="1"/>
                <c:pt idx="0">
                  <c:v>Продажи</c:v>
                </c:pt>
              </c:strCache>
            </c:strRef>
          </c:tx>
          <c:dPt>
            <c:idx val="0"/>
            <c:spPr>
              <a:solidFill>
                <a:schemeClr val="accent4">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4603-45DE-8843-F4D8FACD6F63}"/>
              </c:ext>
            </c:extLst>
          </c:dPt>
          <c:dPt>
            <c:idx val="1"/>
            <c:spPr>
              <a:solidFill>
                <a:schemeClr val="accent2">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4-4603-45DE-8843-F4D8FACD6F63}"/>
              </c:ext>
            </c:extLst>
          </c:dPt>
          <c:dPt>
            <c:idx val="2"/>
            <c:spPr>
              <a:solidFill>
                <a:schemeClr val="accent5">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4603-45DE-8843-F4D8FACD6F63}"/>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3-16E1-42CA-8B0E-C82C46444A0F}"/>
              </c:ext>
            </c:extLst>
          </c:dPt>
          <c:dLbls>
            <c:dLbl>
              <c:idx val="0"/>
              <c:layout>
                <c:manualLayout>
                  <c:x val="-8.5396302707486924E-2"/>
                  <c:y val="-0.32854082111841343"/>
                </c:manualLayout>
              </c:layout>
              <c:tx>
                <c:rich>
                  <a:bodyPr/>
                  <a:lstStyle/>
                  <a:p>
                    <a:r>
                      <a:rPr lang="en-US" sz="1400" b="1" dirty="0" smtClean="0">
                        <a:effectLst>
                          <a:outerShdw blurRad="38100" dist="38100" dir="2700000" algn="tl">
                            <a:srgbClr val="000000">
                              <a:alpha val="43137"/>
                            </a:srgbClr>
                          </a:outerShdw>
                        </a:effectLst>
                        <a:latin typeface="Times New Roman" pitchFamily="18" charset="0"/>
                        <a:cs typeface="Times New Roman" pitchFamily="18" charset="0"/>
                      </a:rPr>
                      <a:t>85</a:t>
                    </a:r>
                    <a:r>
                      <a:rPr lang="ru-RU" sz="14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sz="1400" b="1" dirty="0">
                      <a:effectLst>
                        <a:outerShdw blurRad="38100" dist="38100" dir="2700000" algn="tl">
                          <a:srgbClr val="000000">
                            <a:alpha val="43137"/>
                          </a:srgbClr>
                        </a:outerShdw>
                      </a:effectLst>
                      <a:latin typeface="Times New Roman" pitchFamily="18" charset="0"/>
                      <a:cs typeface="Times New Roman" pitchFamily="18" charset="0"/>
                    </a:endParaRPr>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603-45DE-8843-F4D8FACD6F63}"/>
                </c:ext>
              </c:extLst>
            </c:dLbl>
            <c:dLbl>
              <c:idx val="1"/>
              <c:layout>
                <c:manualLayout>
                  <c:x val="7.1083973507455392E-2"/>
                  <c:y val="0.12515357664813914"/>
                </c:manualLayout>
              </c:layout>
              <c:tx>
                <c:rich>
                  <a:bodyPr/>
                  <a:lstStyle/>
                  <a:p>
                    <a:r>
                      <a:rPr lang="en-US" sz="1400" b="1" dirty="0" smtClean="0">
                        <a:effectLst>
                          <a:outerShdw blurRad="38100" dist="38100" dir="2700000" algn="tl">
                            <a:srgbClr val="000000">
                              <a:alpha val="43137"/>
                            </a:srgbClr>
                          </a:outerShdw>
                        </a:effectLst>
                        <a:latin typeface="Times New Roman" pitchFamily="18" charset="0"/>
                        <a:cs typeface="Times New Roman" pitchFamily="18" charset="0"/>
                      </a:rPr>
                      <a:t>10</a:t>
                    </a:r>
                    <a:r>
                      <a:rPr lang="ru-RU" sz="14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sz="1400" b="1" dirty="0">
                      <a:effectLst>
                        <a:outerShdw blurRad="38100" dist="38100" dir="2700000" algn="tl">
                          <a:srgbClr val="000000">
                            <a:alpha val="43137"/>
                          </a:srgbClr>
                        </a:outerShdw>
                      </a:effectLst>
                      <a:latin typeface="Times New Roman" pitchFamily="18" charset="0"/>
                      <a:cs typeface="Times New Roman" pitchFamily="18" charset="0"/>
                    </a:endParaRPr>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4603-45DE-8843-F4D8FACD6F63}"/>
                </c:ext>
              </c:extLst>
            </c:dLbl>
            <c:dLbl>
              <c:idx val="2"/>
              <c:layout>
                <c:manualLayout>
                  <c:x val="1.9514142796180804E-2"/>
                  <c:y val="0.12023860757516576"/>
                </c:manualLayout>
              </c:layout>
              <c:tx>
                <c:rich>
                  <a:bodyPr/>
                  <a:lstStyle/>
                  <a:p>
                    <a:r>
                      <a:rPr lang="en-US" sz="1400" b="1" dirty="0" smtClean="0">
                        <a:effectLst>
                          <a:outerShdw blurRad="38100" dist="38100" dir="2700000" algn="tl">
                            <a:srgbClr val="000000">
                              <a:alpha val="43137"/>
                            </a:srgbClr>
                          </a:outerShdw>
                        </a:effectLst>
                        <a:latin typeface="Times New Roman" pitchFamily="18" charset="0"/>
                        <a:cs typeface="Times New Roman" pitchFamily="18" charset="0"/>
                      </a:rPr>
                      <a:t>5</a:t>
                    </a:r>
                    <a:r>
                      <a:rPr lang="ru-RU" sz="14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sz="1400" b="1" dirty="0">
                      <a:effectLst>
                        <a:outerShdw blurRad="38100" dist="38100" dir="2700000" algn="tl">
                          <a:srgbClr val="000000">
                            <a:alpha val="43137"/>
                          </a:srgbClr>
                        </a:outerShdw>
                      </a:effectLst>
                      <a:latin typeface="Times New Roman" pitchFamily="18" charset="0"/>
                      <a:cs typeface="Times New Roman" pitchFamily="18" charset="0"/>
                    </a:endParaRPr>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4603-45DE-8843-F4D8FACD6F63}"/>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6E1-42CA-8B0E-C82C46444A0F}"/>
                </c:ext>
              </c:extLst>
            </c:dLbl>
            <c:spPr>
              <a:noFill/>
              <a:ln>
                <a:noFill/>
              </a:ln>
              <a:effectLst/>
            </c:spPr>
            <c:txPr>
              <a:bodyPr/>
              <a:lstStyle/>
              <a:p>
                <a:pPr>
                  <a:defRPr sz="1400" b="1">
                    <a:effectLst>
                      <a:outerShdw blurRad="38100" dist="38100" dir="2700000" algn="tl">
                        <a:srgbClr val="000000">
                          <a:alpha val="43137"/>
                        </a:srgbClr>
                      </a:outerShdw>
                    </a:effectLst>
                    <a:latin typeface="Times New Roman" pitchFamily="18" charset="0"/>
                    <a:cs typeface="Times New Roman" pitchFamily="18" charset="0"/>
                  </a:defRPr>
                </a:pPr>
                <a:endParaRPr lang="ru-RU"/>
              </a:p>
            </c:txPr>
            <c:showVal val="1"/>
            <c:showLeaderLines val="1"/>
            <c:extLst xmlns:c16r2="http://schemas.microsoft.com/office/drawing/2015/06/chart">
              <c:ext xmlns:c15="http://schemas.microsoft.com/office/drawing/2012/chart" uri="{CE6537A1-D6FC-4f65-9D91-7224C49458BB}"/>
            </c:extLst>
          </c:dLbls>
          <c:cat>
            <c:strRef>
              <c:f>Лист1!$A$2:$A$5</c:f>
              <c:strCache>
                <c:ptCount val="3"/>
                <c:pt idx="0">
                  <c:v>Кв. 1</c:v>
                </c:pt>
                <c:pt idx="1">
                  <c:v>Кв. 2</c:v>
                </c:pt>
                <c:pt idx="2">
                  <c:v>Кв. 3</c:v>
                </c:pt>
              </c:strCache>
            </c:strRef>
          </c:cat>
          <c:val>
            <c:numRef>
              <c:f>Лист1!$B$2:$B$5</c:f>
              <c:numCache>
                <c:formatCode>General</c:formatCode>
                <c:ptCount val="4"/>
                <c:pt idx="0">
                  <c:v>85</c:v>
                </c:pt>
                <c:pt idx="1">
                  <c:v>10</c:v>
                </c:pt>
                <c:pt idx="2">
                  <c:v>5</c:v>
                </c:pt>
              </c:numCache>
            </c:numRef>
          </c:val>
          <c:extLst xmlns:c16r2="http://schemas.microsoft.com/office/drawing/2015/06/chart">
            <c:ext xmlns:c16="http://schemas.microsoft.com/office/drawing/2014/chart" uri="{C3380CC4-5D6E-409C-BE32-E72D297353CC}">
              <c16:uniqueId val="{00000000-4603-45DE-8843-F4D8FACD6F63}"/>
            </c:ext>
          </c:extLst>
        </c:ser>
      </c:pie3DChart>
    </c:plotArea>
    <c:plotVisOnly val="1"/>
    <c:dispBlanksAs val="zero"/>
  </c:chart>
  <c:spPr>
    <a:noFill/>
    <a:ln>
      <a:noFill/>
    </a:ln>
    <a:effectLst/>
  </c:spPr>
  <c:txPr>
    <a:bodyPr/>
    <a:lstStyle/>
    <a:p>
      <a:pPr>
        <a:defRPr/>
      </a:pPr>
      <a:endParaRPr lang="ru-RU"/>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406401" y="329184"/>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Скругленный прямоугольник 9"/>
          <p:cNvSpPr/>
          <p:nvPr/>
        </p:nvSpPr>
        <p:spPr>
          <a:xfrm>
            <a:off x="558129" y="434162"/>
            <a:ext cx="11075745"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ctrTitle"/>
          </p:nvPr>
        </p:nvSpPr>
        <p:spPr>
          <a:xfrm>
            <a:off x="963168" y="1820206"/>
            <a:ext cx="103632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963168" y="3685032"/>
            <a:ext cx="103632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p>
            <a:fld id="{B61BEF0D-F0BB-DE4B-95CE-6DB70DBA9567}" type="datetimeFigureOut">
              <a:rPr lang="en-US" smtClean="0"/>
              <a:pPr/>
              <a:t>2/26/2020</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11" name="Номер слайда 10"/>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0560" y="4983480"/>
            <a:ext cx="10911840" cy="1051560"/>
          </a:xfrm>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70560" y="530352"/>
            <a:ext cx="10911840" cy="4187952"/>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61BEF0D-F0BB-DE4B-95CE-6DB70DBA9567}" type="datetimeFigureOut">
              <a:rPr lang="en-US" smtClean="0"/>
              <a:pPr/>
              <a:t>2/26/2020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533404"/>
            <a:ext cx="2641600" cy="5257799"/>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711200" y="533403"/>
            <a:ext cx="7924800" cy="5257801"/>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61BEF0D-F0BB-DE4B-95CE-6DB70DBA9567}" type="datetimeFigureOut">
              <a:rPr lang="en-US" smtClean="0"/>
              <a:pPr/>
              <a:t>2/26/2020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Скругленный прямоугольник 9"/>
          <p:cNvSpPr/>
          <p:nvPr/>
        </p:nvSpPr>
        <p:spPr>
          <a:xfrm>
            <a:off x="558129" y="434162"/>
            <a:ext cx="11075745"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ctrTitle"/>
          </p:nvPr>
        </p:nvSpPr>
        <p:spPr>
          <a:xfrm>
            <a:off x="963168" y="1820206"/>
            <a:ext cx="103632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963168" y="3685032"/>
            <a:ext cx="103632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p>
            <a:fld id="{066191A8-8C3A-4A0A-A1B0-3604D6593A5F}" type="datetimeFigureOut">
              <a:rPr lang="ru-RU" smtClean="0"/>
              <a:pPr/>
              <a:t>26.02.2020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11" name="Номер слайда 10"/>
          <p:cNvSpPr>
            <a:spLocks noGrp="1"/>
          </p:cNvSpPr>
          <p:nvPr>
            <p:ph type="sldNum" sz="quarter" idx="12"/>
          </p:nvPr>
        </p:nvSpPr>
        <p:spPr/>
        <p:txBody>
          <a:bodyPr/>
          <a:lstStyle/>
          <a:p>
            <a:fld id="{99E809FC-AD37-483A-9E91-4E183B543082}"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0560" y="4983480"/>
            <a:ext cx="10911840" cy="1051560"/>
          </a:xfrm>
        </p:spPr>
        <p:txBody>
          <a:bodyPr/>
          <a:lstStyle/>
          <a:p>
            <a:r>
              <a:rPr kumimoji="0" lang="ru-RU" smtClean="0"/>
              <a:t>Образец заголовка</a:t>
            </a:r>
            <a:endParaRPr kumimoji="0" lang="en-US"/>
          </a:p>
        </p:txBody>
      </p:sp>
      <p:sp>
        <p:nvSpPr>
          <p:cNvPr id="3" name="Содержимое 2"/>
          <p:cNvSpPr>
            <a:spLocks noGrp="1"/>
          </p:cNvSpPr>
          <p:nvPr>
            <p:ph idx="1"/>
          </p:nvPr>
        </p:nvSpPr>
        <p:spPr>
          <a:xfrm>
            <a:off x="670560" y="530352"/>
            <a:ext cx="10911840" cy="41879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66191A8-8C3A-4A0A-A1B0-3604D6593A5F}" type="datetimeFigureOut">
              <a:rPr lang="ru-RU" smtClean="0"/>
              <a:pPr/>
              <a:t>26.02.2020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E809FC-AD37-483A-9E91-4E183B543082}" type="slidenum">
              <a:rPr lang="ru-RU" smtClean="0"/>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Скругленный прямоугольник 10"/>
          <p:cNvSpPr/>
          <p:nvPr/>
        </p:nvSpPr>
        <p:spPr>
          <a:xfrm>
            <a:off x="558129" y="434163"/>
            <a:ext cx="11075745"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624459" y="4928616"/>
            <a:ext cx="10911840" cy="676656"/>
          </a:xfrm>
        </p:spPr>
        <p:txBody>
          <a:bodyPr lIns="91440" bIns="0" anchor="b"/>
          <a:lstStyle>
            <a:lvl1pPr algn="l">
              <a:buNone/>
              <a:defRPr sz="36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24459" y="5624484"/>
            <a:ext cx="1091184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066191A8-8C3A-4A0A-A1B0-3604D6593A5F}" type="datetimeFigureOut">
              <a:rPr lang="ru-RU" smtClean="0"/>
              <a:pPr/>
              <a:t>26.02.2020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E809FC-AD37-483A-9E91-4E183B543082}" type="slidenum">
              <a:rPr lang="ru-RU" smtClean="0"/>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685803"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6340480"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066191A8-8C3A-4A0A-A1B0-3604D6593A5F}" type="datetimeFigureOut">
              <a:rPr lang="ru-RU" smtClean="0"/>
              <a:pPr/>
              <a:t>26.02.2020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9E809FC-AD37-483A-9E91-4E183B543082}" type="slidenum">
              <a:rPr lang="ru-RU" smtClean="0"/>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0560" y="4983480"/>
            <a:ext cx="10911840" cy="1051560"/>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809632" y="579438"/>
            <a:ext cx="524256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202892" y="579438"/>
            <a:ext cx="524256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80963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620289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066191A8-8C3A-4A0A-A1B0-3604D6593A5F}" type="datetimeFigureOut">
              <a:rPr lang="ru-RU" smtClean="0"/>
              <a:pPr/>
              <a:t>26.02.2020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9E809FC-AD37-483A-9E91-4E183B543082}" type="slidenum">
              <a:rPr lang="ru-RU" smtClean="0"/>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066191A8-8C3A-4A0A-A1B0-3604D6593A5F}" type="datetimeFigureOut">
              <a:rPr lang="ru-RU" smtClean="0"/>
              <a:pPr/>
              <a:t>26.02.2020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9E809FC-AD37-483A-9E91-4E183B543082}" type="slidenum">
              <a:rPr lang="ru-RU" smtClean="0"/>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fld id="{066191A8-8C3A-4A0A-A1B0-3604D6593A5F}" type="datetimeFigureOut">
              <a:rPr lang="ru-RU" smtClean="0"/>
              <a:pPr/>
              <a:t>26.02.2020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9E809FC-AD37-483A-9E91-4E183B543082}" type="slidenum">
              <a:rPr lang="ru-RU" smtClean="0"/>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85045" y="533400"/>
            <a:ext cx="3962400" cy="914400"/>
          </a:xfrm>
        </p:spPr>
        <p:txBody>
          <a:bodyPr anchor="b"/>
          <a:lstStyle>
            <a:lvl1pPr algn="l">
              <a:buNone/>
              <a:defRPr sz="22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7385129" y="1447802"/>
            <a:ext cx="39624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1"/>
          </p:nvPr>
        </p:nvSpPr>
        <p:spPr>
          <a:xfrm>
            <a:off x="1015163" y="930144"/>
            <a:ext cx="6168212"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066191A8-8C3A-4A0A-A1B0-3604D6593A5F}" type="datetimeFigureOut">
              <a:rPr lang="ru-RU" smtClean="0"/>
              <a:pPr/>
              <a:t>26.02.2020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9E809FC-AD37-483A-9E91-4E183B543082}"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0560" y="4983480"/>
            <a:ext cx="10911840" cy="1051560"/>
          </a:xfrm>
        </p:spPr>
        <p:txBody>
          <a:bodyPr/>
          <a:lstStyle/>
          <a:p>
            <a:r>
              <a:rPr kumimoji="0" lang="ru-RU" smtClean="0"/>
              <a:t>Образец заголовка</a:t>
            </a:r>
            <a:endParaRPr kumimoji="0" lang="en-US"/>
          </a:p>
        </p:txBody>
      </p:sp>
      <p:sp>
        <p:nvSpPr>
          <p:cNvPr id="3" name="Содержимое 2"/>
          <p:cNvSpPr>
            <a:spLocks noGrp="1"/>
          </p:cNvSpPr>
          <p:nvPr>
            <p:ph idx="1"/>
          </p:nvPr>
        </p:nvSpPr>
        <p:spPr>
          <a:xfrm>
            <a:off x="670560" y="530352"/>
            <a:ext cx="10911840" cy="41879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61BEF0D-F0BB-DE4B-95CE-6DB70DBA9567}" type="datetimeFigureOut">
              <a:rPr lang="en-US" smtClean="0"/>
              <a:pPr/>
              <a:t>2/26/2020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с одним скругленным углом 10"/>
          <p:cNvSpPr/>
          <p:nvPr/>
        </p:nvSpPr>
        <p:spPr>
          <a:xfrm>
            <a:off x="8534401" y="434162"/>
            <a:ext cx="3099473"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609600" y="5012056"/>
            <a:ext cx="10972800" cy="1051560"/>
          </a:xfrm>
        </p:spPr>
        <p:txBody>
          <a:bodyPr anchor="t"/>
          <a:lstStyle>
            <a:lvl1pPr algn="l">
              <a:buNone/>
              <a:defRPr sz="36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8616949" y="533400"/>
            <a:ext cx="298704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066191A8-8C3A-4A0A-A1B0-3604D6593A5F}" type="datetimeFigureOut">
              <a:rPr lang="ru-RU" smtClean="0"/>
              <a:pPr/>
              <a:t>26.02.2020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9E809FC-AD37-483A-9E91-4E183B543082}" type="slidenum">
              <a:rPr lang="ru-RU" smtClean="0"/>
              <a:pPr/>
              <a:t>‹#›</a:t>
            </a:fld>
            <a:endParaRPr lang="ru-RU"/>
          </a:p>
        </p:txBody>
      </p:sp>
      <p:sp>
        <p:nvSpPr>
          <p:cNvPr id="3" name="Рисунок 2"/>
          <p:cNvSpPr>
            <a:spLocks noGrp="1"/>
          </p:cNvSpPr>
          <p:nvPr>
            <p:ph type="pic" idx="1"/>
          </p:nvPr>
        </p:nvSpPr>
        <p:spPr>
          <a:xfrm>
            <a:off x="561973" y="435768"/>
            <a:ext cx="7900416"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smtClean="0"/>
              <a:t>Вставка рисунка</a:t>
            </a:r>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0560" y="4983480"/>
            <a:ext cx="10911840" cy="1051560"/>
          </a:xfrm>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70560" y="530352"/>
            <a:ext cx="10911840" cy="4187952"/>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66191A8-8C3A-4A0A-A1B0-3604D6593A5F}" type="datetimeFigureOut">
              <a:rPr lang="ru-RU" smtClean="0"/>
              <a:pPr/>
              <a:t>26.02.2020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E809FC-AD37-483A-9E91-4E183B543082}" type="slidenum">
              <a:rPr lang="ru-RU" smtClean="0"/>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533405"/>
            <a:ext cx="2641600" cy="5257799"/>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711200" y="533403"/>
            <a:ext cx="7924800" cy="5257801"/>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66191A8-8C3A-4A0A-A1B0-3604D6593A5F}" type="datetimeFigureOut">
              <a:rPr lang="ru-RU" smtClean="0"/>
              <a:pPr/>
              <a:t>26.02.2020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E809FC-AD37-483A-9E91-4E183B543082}"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406401" y="329184"/>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Скругленный прямоугольник 10"/>
          <p:cNvSpPr/>
          <p:nvPr/>
        </p:nvSpPr>
        <p:spPr>
          <a:xfrm>
            <a:off x="558129" y="434162"/>
            <a:ext cx="11075745"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624459" y="4928616"/>
            <a:ext cx="10911840" cy="676656"/>
          </a:xfrm>
        </p:spPr>
        <p:txBody>
          <a:bodyPr lIns="91440" bIns="0" anchor="b"/>
          <a:lstStyle>
            <a:lvl1pPr algn="l">
              <a:buNone/>
              <a:defRPr sz="36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24459" y="5624484"/>
            <a:ext cx="1091184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61BEF0D-F0BB-DE4B-95CE-6DB70DBA9567}" type="datetimeFigureOut">
              <a:rPr lang="en-US" smtClean="0"/>
              <a:pPr/>
              <a:t>2/26/2020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685803"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6340480"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61BEF0D-F0BB-DE4B-95CE-6DB70DBA9567}" type="datetimeFigureOut">
              <a:rPr lang="en-US" smtClean="0"/>
              <a:pPr/>
              <a:t>2/26/2020</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0560" y="4983480"/>
            <a:ext cx="10911840" cy="1051560"/>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809632" y="579438"/>
            <a:ext cx="524256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202892" y="579438"/>
            <a:ext cx="524256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80963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620289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B61BEF0D-F0BB-DE4B-95CE-6DB70DBA9567}" type="datetimeFigureOut">
              <a:rPr lang="en-US" smtClean="0"/>
              <a:pPr/>
              <a:t>2/26/2020</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61BEF0D-F0BB-DE4B-95CE-6DB70DBA9567}" type="datetimeFigureOut">
              <a:rPr lang="en-US" smtClean="0"/>
              <a:pPr/>
              <a:t>2/26/2020</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406401" y="329184"/>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fld id="{B61BEF0D-F0BB-DE4B-95CE-6DB70DBA9567}" type="datetimeFigureOut">
              <a:rPr lang="en-US" smtClean="0"/>
              <a:pPr/>
              <a:t>2/26/2020</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85045" y="533400"/>
            <a:ext cx="3962400" cy="914400"/>
          </a:xfrm>
        </p:spPr>
        <p:txBody>
          <a:bodyPr anchor="b"/>
          <a:lstStyle>
            <a:lvl1pPr algn="l">
              <a:buNone/>
              <a:defRPr sz="22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7385129" y="1447802"/>
            <a:ext cx="39624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1"/>
          </p:nvPr>
        </p:nvSpPr>
        <p:spPr>
          <a:xfrm>
            <a:off x="1015163" y="930144"/>
            <a:ext cx="6168212"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61BEF0D-F0BB-DE4B-95CE-6DB70DBA9567}" type="datetimeFigureOut">
              <a:rPr lang="en-US" smtClean="0"/>
              <a:pPr/>
              <a:t>2/26/2020</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406401" y="329184"/>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с одним скругленным углом 10"/>
          <p:cNvSpPr/>
          <p:nvPr/>
        </p:nvSpPr>
        <p:spPr>
          <a:xfrm>
            <a:off x="8534401" y="434162"/>
            <a:ext cx="3099473"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609600" y="5012056"/>
            <a:ext cx="10972800" cy="1051560"/>
          </a:xfrm>
        </p:spPr>
        <p:txBody>
          <a:bodyPr anchor="t"/>
          <a:lstStyle>
            <a:lvl1pPr algn="l">
              <a:buNone/>
              <a:defRPr sz="36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8616949" y="533400"/>
            <a:ext cx="298704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61BEF0D-F0BB-DE4B-95CE-6DB70DBA9567}" type="datetimeFigureOut">
              <a:rPr lang="en-US" smtClean="0"/>
              <a:pPr/>
              <a:t>2/26/2020</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dirty="0"/>
          </a:p>
        </p:txBody>
      </p:sp>
      <p:sp>
        <p:nvSpPr>
          <p:cNvPr id="3" name="Рисунок 2"/>
          <p:cNvSpPr>
            <a:spLocks noGrp="1"/>
          </p:cNvSpPr>
          <p:nvPr>
            <p:ph type="pic" idx="1"/>
          </p:nvPr>
        </p:nvSpPr>
        <p:spPr>
          <a:xfrm>
            <a:off x="561973" y="435768"/>
            <a:ext cx="7900416"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smtClean="0"/>
              <a:t>Вставка рисунка</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406401" y="329184"/>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Скругленный прямоугольник 8"/>
          <p:cNvSpPr/>
          <p:nvPr/>
        </p:nvSpPr>
        <p:spPr>
          <a:xfrm>
            <a:off x="558129" y="434162"/>
            <a:ext cx="11075745"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Заголовок 12"/>
          <p:cNvSpPr>
            <a:spLocks noGrp="1"/>
          </p:cNvSpPr>
          <p:nvPr>
            <p:ph type="title"/>
          </p:nvPr>
        </p:nvSpPr>
        <p:spPr>
          <a:xfrm>
            <a:off x="670560" y="4985590"/>
            <a:ext cx="10911840" cy="1051560"/>
          </a:xfrm>
          <a:prstGeom prst="rect">
            <a:avLst/>
          </a:prstGeom>
        </p:spPr>
        <p:txBody>
          <a:bodyPr vert="horz" anchor="b">
            <a:normAutofit/>
          </a:bodyPr>
          <a:lstStyle/>
          <a:p>
            <a:r>
              <a:rPr kumimoji="0" lang="ru-RU" smtClean="0"/>
              <a:t>Образец заголовка</a:t>
            </a:r>
            <a:endParaRPr kumimoji="0" lang="en-US"/>
          </a:p>
        </p:txBody>
      </p:sp>
      <p:sp>
        <p:nvSpPr>
          <p:cNvPr id="4" name="Текст 3"/>
          <p:cNvSpPr>
            <a:spLocks noGrp="1"/>
          </p:cNvSpPr>
          <p:nvPr>
            <p:ph type="body" idx="1"/>
          </p:nvPr>
        </p:nvSpPr>
        <p:spPr>
          <a:xfrm>
            <a:off x="670560" y="530352"/>
            <a:ext cx="10911840" cy="4187952"/>
          </a:xfrm>
          <a:prstGeom prst="rect">
            <a:avLst/>
          </a:prstGeom>
        </p:spPr>
        <p:txBody>
          <a:bodyPr vert="horz" lIns="182880" tIns="91440">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5035104" y="6111876"/>
            <a:ext cx="3048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B61BEF0D-F0BB-DE4B-95CE-6DB70DBA9567}" type="datetimeFigureOut">
              <a:rPr lang="en-US" smtClean="0"/>
              <a:pPr/>
              <a:t>2/26/2020</a:t>
            </a:fld>
            <a:endParaRPr lang="en-US" dirty="0"/>
          </a:p>
        </p:txBody>
      </p:sp>
      <p:sp>
        <p:nvSpPr>
          <p:cNvPr id="18" name="Нижний колонтитул 17"/>
          <p:cNvSpPr>
            <a:spLocks noGrp="1"/>
          </p:cNvSpPr>
          <p:nvPr>
            <p:ph type="ftr" sz="quarter" idx="3"/>
          </p:nvPr>
        </p:nvSpPr>
        <p:spPr>
          <a:xfrm>
            <a:off x="8083104" y="6111876"/>
            <a:ext cx="3048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dirty="0"/>
          </a:p>
        </p:txBody>
      </p:sp>
      <p:sp>
        <p:nvSpPr>
          <p:cNvPr id="5" name="Номер слайда 4"/>
          <p:cNvSpPr>
            <a:spLocks noGrp="1"/>
          </p:cNvSpPr>
          <p:nvPr>
            <p:ph type="sldNum" sz="quarter" idx="4"/>
          </p:nvPr>
        </p:nvSpPr>
        <p:spPr>
          <a:xfrm>
            <a:off x="11131104" y="6111876"/>
            <a:ext cx="6096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D57F1E4F-1CFF-5643-939E-217C01CDF56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Скругленный прямоугольник 8"/>
          <p:cNvSpPr/>
          <p:nvPr/>
        </p:nvSpPr>
        <p:spPr>
          <a:xfrm>
            <a:off x="558129" y="434162"/>
            <a:ext cx="11075745"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Заголовок 12"/>
          <p:cNvSpPr>
            <a:spLocks noGrp="1"/>
          </p:cNvSpPr>
          <p:nvPr>
            <p:ph type="title"/>
          </p:nvPr>
        </p:nvSpPr>
        <p:spPr>
          <a:xfrm>
            <a:off x="670560" y="4985590"/>
            <a:ext cx="10911840" cy="1051560"/>
          </a:xfrm>
          <a:prstGeom prst="rect">
            <a:avLst/>
          </a:prstGeom>
        </p:spPr>
        <p:txBody>
          <a:bodyPr vert="horz" anchor="b">
            <a:normAutofit/>
          </a:bodyPr>
          <a:lstStyle/>
          <a:p>
            <a:r>
              <a:rPr kumimoji="0" lang="ru-RU" smtClean="0"/>
              <a:t>Образец заголовка</a:t>
            </a:r>
            <a:endParaRPr kumimoji="0" lang="en-US"/>
          </a:p>
        </p:txBody>
      </p:sp>
      <p:sp>
        <p:nvSpPr>
          <p:cNvPr id="4" name="Текст 3"/>
          <p:cNvSpPr>
            <a:spLocks noGrp="1"/>
          </p:cNvSpPr>
          <p:nvPr>
            <p:ph type="body" idx="1"/>
          </p:nvPr>
        </p:nvSpPr>
        <p:spPr>
          <a:xfrm>
            <a:off x="670560" y="530352"/>
            <a:ext cx="10911840" cy="4187952"/>
          </a:xfrm>
          <a:prstGeom prst="rect">
            <a:avLst/>
          </a:prstGeom>
        </p:spPr>
        <p:txBody>
          <a:bodyPr vert="horz" lIns="182880" tIns="91440">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5035104" y="6111876"/>
            <a:ext cx="3048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066191A8-8C3A-4A0A-A1B0-3604D6593A5F}" type="datetimeFigureOut">
              <a:rPr lang="ru-RU" smtClean="0"/>
              <a:pPr/>
              <a:t>26.02.2020</a:t>
            </a:fld>
            <a:endParaRPr lang="ru-RU"/>
          </a:p>
        </p:txBody>
      </p:sp>
      <p:sp>
        <p:nvSpPr>
          <p:cNvPr id="18" name="Нижний колонтитул 17"/>
          <p:cNvSpPr>
            <a:spLocks noGrp="1"/>
          </p:cNvSpPr>
          <p:nvPr>
            <p:ph type="ftr" sz="quarter" idx="3"/>
          </p:nvPr>
        </p:nvSpPr>
        <p:spPr>
          <a:xfrm>
            <a:off x="8083104" y="6111876"/>
            <a:ext cx="3048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ru-RU"/>
          </a:p>
        </p:txBody>
      </p:sp>
      <p:sp>
        <p:nvSpPr>
          <p:cNvPr id="5" name="Номер слайда 4"/>
          <p:cNvSpPr>
            <a:spLocks noGrp="1"/>
          </p:cNvSpPr>
          <p:nvPr>
            <p:ph type="sldNum" sz="quarter" idx="4"/>
          </p:nvPr>
        </p:nvSpPr>
        <p:spPr>
          <a:xfrm>
            <a:off x="11131104" y="6111876"/>
            <a:ext cx="6096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99E809FC-AD37-483A-9E91-4E183B54308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hyperlink" Target="mailto:aimturat@bk.ru" TargetMode="External"/><Relationship Id="rId4" Type="http://schemas.openxmlformats.org/officeDocument/2006/relationships/hyperlink" Target="mailto:azizaislambekovna@gmail.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video" Target="file:///J:\&#1053;&#1086;&#1074;&#1072;&#1103;%20&#1087;&#1072;&#1087;&#1082;&#1072;\OJBH3566.MOV" TargetMode="Externa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IMG_1481.JPG"/>
          <p:cNvPicPr>
            <a:picLocks noChangeAspect="1" noChangeArrowheads="1"/>
          </p:cNvPicPr>
          <p:nvPr/>
        </p:nvPicPr>
        <p:blipFill>
          <a:blip r:embed="rId2"/>
          <a:srcRect/>
          <a:stretch>
            <a:fillRect/>
          </a:stretch>
        </p:blipFill>
        <p:spPr bwMode="auto">
          <a:xfrm>
            <a:off x="1" y="0"/>
            <a:ext cx="6151418" cy="6858000"/>
          </a:xfrm>
          <a:prstGeom prst="rect">
            <a:avLst/>
          </a:prstGeom>
          <a:noFill/>
        </p:spPr>
      </p:pic>
      <p:pic>
        <p:nvPicPr>
          <p:cNvPr id="1027" name="Picture 3" descr="C:\Users\admin\Desktop\IMG_1480.JPG"/>
          <p:cNvPicPr>
            <a:picLocks noChangeAspect="1" noChangeArrowheads="1"/>
          </p:cNvPicPr>
          <p:nvPr/>
        </p:nvPicPr>
        <p:blipFill>
          <a:blip r:embed="rId3"/>
          <a:srcRect/>
          <a:stretch>
            <a:fillRect/>
          </a:stretch>
        </p:blipFill>
        <p:spPr bwMode="auto">
          <a:xfrm>
            <a:off x="6089074" y="0"/>
            <a:ext cx="6102926" cy="6858000"/>
          </a:xfrm>
          <a:prstGeom prst="rect">
            <a:avLst/>
          </a:prstGeom>
          <a:noFill/>
        </p:spPr>
      </p:pic>
      <p:sp>
        <p:nvSpPr>
          <p:cNvPr id="2" name="Заголовок 1"/>
          <p:cNvSpPr>
            <a:spLocks noGrp="1"/>
          </p:cNvSpPr>
          <p:nvPr>
            <p:ph type="ctrTitle"/>
          </p:nvPr>
        </p:nvSpPr>
        <p:spPr>
          <a:xfrm>
            <a:off x="1238261" y="3107274"/>
            <a:ext cx="9309247" cy="840793"/>
          </a:xfrm>
          <a:solidFill>
            <a:schemeClr val="bg1">
              <a:lumMod val="95000"/>
            </a:schemeClr>
          </a:solid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tang" pitchFamily="18" charset="-127"/>
                <a:ea typeface="Batang" pitchFamily="18" charset="-127"/>
              </a:rPr>
              <a:t>Жомоктогу</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tang" pitchFamily="18" charset="-127"/>
                <a:ea typeface="Batang" pitchFamily="18" charset="-127"/>
              </a:rPr>
              <a:t> </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tang" pitchFamily="18" charset="-127"/>
                <a:ea typeface="Batang" pitchFamily="18" charset="-127"/>
              </a:rPr>
              <a:t>математика</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tang" pitchFamily="18" charset="-127"/>
              <a:ea typeface="Batang" pitchFamily="18" charset="-127"/>
            </a:endParaRPr>
          </a:p>
        </p:txBody>
      </p:sp>
      <p:sp>
        <p:nvSpPr>
          <p:cNvPr id="3" name="Подзаголовок 2"/>
          <p:cNvSpPr>
            <a:spLocks noGrp="1"/>
          </p:cNvSpPr>
          <p:nvPr>
            <p:ph type="subTitle" idx="1"/>
          </p:nvPr>
        </p:nvSpPr>
        <p:spPr>
          <a:xfrm>
            <a:off x="309522" y="5143512"/>
            <a:ext cx="6780038" cy="1272337"/>
          </a:xfrm>
          <a:solidFill>
            <a:schemeClr val="bg1"/>
          </a:solidFill>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i="1" dirty="0" err="1" smtClean="0">
                <a:solidFill>
                  <a:schemeClr val="accent1">
                    <a:lumMod val="50000"/>
                  </a:schemeClr>
                </a:solidFill>
                <a:latin typeface="Times New Roman" panose="02020603050405020304" pitchFamily="18" charset="0"/>
                <a:cs typeface="Times New Roman" panose="02020603050405020304" pitchFamily="18" charset="0"/>
              </a:rPr>
              <a:t>Аткаргандар</a:t>
            </a:r>
            <a:r>
              <a:rPr lang="ru-RU" i="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i="1" dirty="0" err="1" smtClean="0">
                <a:solidFill>
                  <a:schemeClr val="accent1">
                    <a:lumMod val="50000"/>
                  </a:schemeClr>
                </a:solidFill>
                <a:latin typeface="Times New Roman" panose="02020603050405020304" pitchFamily="18" charset="0"/>
                <a:cs typeface="Times New Roman" panose="02020603050405020304" pitchFamily="18" charset="0"/>
              </a:rPr>
              <a:t>Исламбекова</a:t>
            </a:r>
            <a:r>
              <a:rPr lang="ru-RU" i="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i="1" dirty="0" err="1" smtClean="0">
                <a:solidFill>
                  <a:schemeClr val="accent1">
                    <a:lumMod val="50000"/>
                  </a:schemeClr>
                </a:solidFill>
                <a:latin typeface="Times New Roman" panose="02020603050405020304" pitchFamily="18" charset="0"/>
                <a:cs typeface="Times New Roman" panose="02020603050405020304" pitchFamily="18" charset="0"/>
              </a:rPr>
              <a:t>Азиза</a:t>
            </a:r>
            <a:r>
              <a:rPr lang="ru-RU" i="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i="1" dirty="0" err="1" smtClean="0">
                <a:solidFill>
                  <a:schemeClr val="accent1">
                    <a:lumMod val="50000"/>
                  </a:schemeClr>
                </a:solidFill>
                <a:latin typeface="Times New Roman" panose="02020603050405020304" pitchFamily="18" charset="0"/>
                <a:cs typeface="Times New Roman" panose="02020603050405020304" pitchFamily="18" charset="0"/>
              </a:rPr>
              <a:t>Исламбековна</a:t>
            </a:r>
            <a:r>
              <a:rPr lang="ru-RU" i="1" dirty="0" smtClean="0">
                <a:solidFill>
                  <a:schemeClr val="accent1">
                    <a:lumMod val="50000"/>
                  </a:schemeClr>
                </a:solidFill>
                <a:latin typeface="Times New Roman" panose="02020603050405020304" pitchFamily="18" charset="0"/>
                <a:cs typeface="Times New Roman" panose="02020603050405020304" pitchFamily="18" charset="0"/>
              </a:rPr>
              <a:t> 09.07.02 </a:t>
            </a:r>
          </a:p>
          <a:p>
            <a:pPr algn="ctr"/>
            <a:r>
              <a:rPr lang="en-US" i="1" dirty="0" smtClean="0">
                <a:solidFill>
                  <a:srgbClr val="FF0000"/>
                </a:solidFill>
                <a:latin typeface="Times New Roman" panose="02020603050405020304" pitchFamily="18" charset="0"/>
                <a:cs typeface="Times New Roman" panose="02020603050405020304" pitchFamily="18" charset="0"/>
                <a:hlinkClick r:id="rId4"/>
              </a:rPr>
              <a:t>azizaislambekovna@gmail.com</a:t>
            </a:r>
            <a:r>
              <a:rPr lang="en-US" i="1" dirty="0" smtClean="0">
                <a:solidFill>
                  <a:schemeClr val="accent1">
                    <a:lumMod val="50000"/>
                  </a:schemeClr>
                </a:solidFill>
                <a:latin typeface="Times New Roman" panose="02020603050405020304" pitchFamily="18" charset="0"/>
                <a:cs typeface="Times New Roman" panose="02020603050405020304" pitchFamily="18" charset="0"/>
              </a:rPr>
              <a:t>  </a:t>
            </a:r>
            <a:r>
              <a:rPr lang="ky-KG" i="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i="1" dirty="0" smtClean="0">
                <a:solidFill>
                  <a:schemeClr val="accent1">
                    <a:lumMod val="50000"/>
                  </a:schemeClr>
                </a:solidFill>
                <a:latin typeface="Times New Roman" panose="02020603050405020304" pitchFamily="18" charset="0"/>
                <a:cs typeface="Times New Roman" panose="02020603050405020304" pitchFamily="18" charset="0"/>
              </a:rPr>
              <a:t>+996509090702</a:t>
            </a:r>
            <a:endParaRPr lang="ru-RU" i="1" dirty="0" smtClean="0">
              <a:solidFill>
                <a:schemeClr val="accent1">
                  <a:lumMod val="50000"/>
                </a:schemeClr>
              </a:solidFill>
              <a:latin typeface="Times New Roman" panose="02020603050405020304" pitchFamily="18" charset="0"/>
              <a:cs typeface="Times New Roman" panose="02020603050405020304" pitchFamily="18" charset="0"/>
            </a:endParaRPr>
          </a:p>
          <a:p>
            <a:pPr algn="ctr"/>
            <a:r>
              <a:rPr lang="ru-RU" i="1" dirty="0" err="1" smtClean="0">
                <a:solidFill>
                  <a:schemeClr val="accent1">
                    <a:lumMod val="50000"/>
                  </a:schemeClr>
                </a:solidFill>
                <a:latin typeface="Times New Roman" panose="02020603050405020304" pitchFamily="18" charset="0"/>
                <a:cs typeface="Times New Roman" panose="02020603050405020304" pitchFamily="18" charset="0"/>
              </a:rPr>
              <a:t>Туратбекова</a:t>
            </a:r>
            <a:r>
              <a:rPr lang="ru-RU" i="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i="1" dirty="0" err="1" smtClean="0">
                <a:solidFill>
                  <a:schemeClr val="accent1">
                    <a:lumMod val="50000"/>
                  </a:schemeClr>
                </a:solidFill>
                <a:latin typeface="Times New Roman" panose="02020603050405020304" pitchFamily="18" charset="0"/>
                <a:cs typeface="Times New Roman" panose="02020603050405020304" pitchFamily="18" charset="0"/>
              </a:rPr>
              <a:t>Аймээрим</a:t>
            </a:r>
            <a:r>
              <a:rPr lang="en-US" i="1" dirty="0" smtClean="0">
                <a:solidFill>
                  <a:schemeClr val="accent1">
                    <a:lumMod val="50000"/>
                  </a:schemeClr>
                </a:solidFill>
                <a:latin typeface="Times New Roman" panose="02020603050405020304" pitchFamily="18" charset="0"/>
                <a:cs typeface="Times New Roman" panose="02020603050405020304" pitchFamily="18" charset="0"/>
              </a:rPr>
              <a:t> </a:t>
            </a:r>
            <a:r>
              <a:rPr lang="ky-KG" i="1" dirty="0" smtClean="0">
                <a:solidFill>
                  <a:schemeClr val="accent1">
                    <a:lumMod val="50000"/>
                  </a:schemeClr>
                </a:solidFill>
                <a:latin typeface="Times New Roman" panose="02020603050405020304" pitchFamily="18" charset="0"/>
                <a:cs typeface="Times New Roman" panose="02020603050405020304" pitchFamily="18" charset="0"/>
              </a:rPr>
              <a:t>Элдияровна 01.12.02</a:t>
            </a:r>
          </a:p>
          <a:p>
            <a:pPr algn="ctr"/>
            <a:r>
              <a:rPr lang="en-US" i="1" dirty="0" smtClean="0">
                <a:solidFill>
                  <a:schemeClr val="accent1">
                    <a:lumMod val="50000"/>
                  </a:schemeClr>
                </a:solidFill>
                <a:latin typeface="Times New Roman" panose="02020603050405020304" pitchFamily="18" charset="0"/>
                <a:cs typeface="Times New Roman" panose="02020603050405020304" pitchFamily="18" charset="0"/>
                <a:hlinkClick r:id="rId5"/>
              </a:rPr>
              <a:t>aimturat@bk.ru</a:t>
            </a:r>
            <a:r>
              <a:rPr lang="en-US" i="1" dirty="0" smtClean="0">
                <a:solidFill>
                  <a:schemeClr val="accent1">
                    <a:lumMod val="50000"/>
                  </a:schemeClr>
                </a:solidFill>
                <a:latin typeface="Times New Roman" panose="02020603050405020304" pitchFamily="18" charset="0"/>
                <a:cs typeface="Times New Roman" panose="02020603050405020304" pitchFamily="18" charset="0"/>
              </a:rPr>
              <a:t> </a:t>
            </a:r>
            <a:r>
              <a:rPr lang="ky-KG" i="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i="1" dirty="0" smtClean="0">
                <a:solidFill>
                  <a:schemeClr val="accent1">
                    <a:lumMod val="50000"/>
                  </a:schemeClr>
                </a:solidFill>
                <a:latin typeface="Times New Roman" panose="02020603050405020304" pitchFamily="18" charset="0"/>
                <a:cs typeface="Times New Roman" panose="02020603050405020304" pitchFamily="18" charset="0"/>
              </a:rPr>
              <a:t>+996706751862</a:t>
            </a:r>
            <a:endParaRPr lang="ru-RU" i="1" dirty="0" smtClean="0">
              <a:solidFill>
                <a:schemeClr val="accent1">
                  <a:lumMod val="50000"/>
                </a:schemeClr>
              </a:solidFill>
              <a:latin typeface="Times New Roman" panose="02020603050405020304" pitchFamily="18" charset="0"/>
              <a:cs typeface="Times New Roman" panose="02020603050405020304" pitchFamily="18" charset="0"/>
            </a:endParaRPr>
          </a:p>
          <a:p>
            <a:endParaRPr lang="ru-RU"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4" name="TextBox 3"/>
          <p:cNvSpPr txBox="1"/>
          <p:nvPr/>
        </p:nvSpPr>
        <p:spPr>
          <a:xfrm>
            <a:off x="1555390" y="1019403"/>
            <a:ext cx="9325534" cy="1107996"/>
          </a:xfrm>
          <a:prstGeom prst="rect">
            <a:avLst/>
          </a:prstGeom>
          <a:solidFill>
            <a:schemeClr val="bg1"/>
          </a:solidFill>
        </p:spPr>
        <p:txBody>
          <a:bodyPr wrap="square" rtlCol="0">
            <a:spAutoFit/>
          </a:bodyPr>
          <a:lstStyle/>
          <a:p>
            <a:pPr lvl="0" algn="ctr"/>
            <a:r>
              <a:rPr lang="ru-RU" sz="2400" b="1" dirty="0" smtClean="0">
                <a:solidFill>
                  <a:srgbClr val="002060"/>
                </a:solidFill>
                <a:latin typeface="Times New Roman" pitchFamily="18" charset="0"/>
                <a:cs typeface="Times New Roman" pitchFamily="18" charset="0"/>
              </a:rPr>
              <a:t>Бишкек </a:t>
            </a:r>
            <a:r>
              <a:rPr lang="ru-RU" sz="2400" b="1" dirty="0" err="1" smtClean="0">
                <a:solidFill>
                  <a:srgbClr val="002060"/>
                </a:solidFill>
                <a:latin typeface="Times New Roman" pitchFamily="18" charset="0"/>
                <a:cs typeface="Times New Roman" pitchFamily="18" charset="0"/>
              </a:rPr>
              <a:t>шаарындагы</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Т.Сатылганов</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атындагы</a:t>
            </a:r>
            <a:r>
              <a:rPr lang="ru-RU" sz="2400" b="1" dirty="0" smtClean="0">
                <a:solidFill>
                  <a:srgbClr val="002060"/>
                </a:solidFill>
                <a:latin typeface="Times New Roman" pitchFamily="18" charset="0"/>
                <a:cs typeface="Times New Roman" pitchFamily="18" charset="0"/>
              </a:rPr>
              <a:t>  № 69 </a:t>
            </a:r>
            <a:r>
              <a:rPr lang="ru-RU" sz="2400" b="1" dirty="0" err="1" smtClean="0">
                <a:solidFill>
                  <a:srgbClr val="002060"/>
                </a:solidFill>
                <a:latin typeface="Times New Roman" pitchFamily="18" charset="0"/>
                <a:cs typeface="Times New Roman" pitchFamily="18" charset="0"/>
              </a:rPr>
              <a:t>окуу-тарбия</a:t>
            </a:r>
            <a:r>
              <a:rPr lang="ru-RU" sz="2400" b="1" dirty="0" smtClean="0">
                <a:solidFill>
                  <a:srgbClr val="002060"/>
                </a:solidFill>
                <a:latin typeface="Times New Roman" pitchFamily="18" charset="0"/>
                <a:cs typeface="Times New Roman" pitchFamily="18" charset="0"/>
              </a:rPr>
              <a:t> </a:t>
            </a:r>
            <a:r>
              <a:rPr lang="en-US" sz="2400" b="1" dirty="0" smtClean="0">
                <a:solidFill>
                  <a:srgbClr val="002060"/>
                </a:solidFill>
                <a:latin typeface="Times New Roman" pitchFamily="18" charset="0"/>
                <a:cs typeface="Times New Roman" pitchFamily="18" charset="0"/>
              </a:rPr>
              <a:t> </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комплекс-гимназиясы</a:t>
            </a:r>
            <a:endParaRPr lang="ru-RU" sz="2400" b="1" dirty="0" smtClean="0">
              <a:solidFill>
                <a:srgbClr val="002060"/>
              </a:solidFill>
              <a:latin typeface="Times New Roman" pitchFamily="18" charset="0"/>
              <a:cs typeface="Times New Roman" pitchFamily="18" charset="0"/>
            </a:endParaRPr>
          </a:p>
          <a:p>
            <a:endParaRPr lang="ru-RU" dirty="0"/>
          </a:p>
        </p:txBody>
      </p:sp>
      <p:sp>
        <p:nvSpPr>
          <p:cNvPr id="7" name="Прямоугольник 6"/>
          <p:cNvSpPr/>
          <p:nvPr/>
        </p:nvSpPr>
        <p:spPr>
          <a:xfrm flipH="1">
            <a:off x="1238216" y="500042"/>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p:nvSpPr>
        <p:spPr>
          <a:xfrm>
            <a:off x="7596198" y="5143512"/>
            <a:ext cx="4143404" cy="1214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i="1" dirty="0" err="1" smtClean="0">
                <a:solidFill>
                  <a:schemeClr val="accent1"/>
                </a:solidFill>
                <a:latin typeface="Times New Roman" panose="02020603050405020304" pitchFamily="18" charset="0"/>
                <a:cs typeface="Times New Roman" panose="02020603050405020304" pitchFamily="18" charset="0"/>
              </a:rPr>
              <a:t>Жетектеген</a:t>
            </a:r>
            <a:r>
              <a:rPr lang="ru-RU" sz="2000" i="1" dirty="0" smtClean="0">
                <a:solidFill>
                  <a:schemeClr val="accent1"/>
                </a:solidFill>
                <a:latin typeface="Times New Roman" panose="02020603050405020304" pitchFamily="18" charset="0"/>
                <a:cs typeface="Times New Roman" panose="02020603050405020304" pitchFamily="18" charset="0"/>
              </a:rPr>
              <a:t>: </a:t>
            </a:r>
            <a:r>
              <a:rPr lang="ru-RU" sz="2000" i="1" dirty="0" err="1" smtClean="0">
                <a:solidFill>
                  <a:schemeClr val="accent1"/>
                </a:solidFill>
                <a:latin typeface="Times New Roman" panose="02020603050405020304" pitchFamily="18" charset="0"/>
                <a:cs typeface="Times New Roman" panose="02020603050405020304" pitchFamily="18" charset="0"/>
              </a:rPr>
              <a:t>Осмонова</a:t>
            </a:r>
            <a:r>
              <a:rPr lang="ru-RU" sz="2000" i="1" dirty="0" smtClean="0">
                <a:solidFill>
                  <a:schemeClr val="accent1"/>
                </a:solidFill>
                <a:latin typeface="Times New Roman" panose="02020603050405020304" pitchFamily="18" charset="0"/>
                <a:cs typeface="Times New Roman" panose="02020603050405020304" pitchFamily="18" charset="0"/>
              </a:rPr>
              <a:t> </a:t>
            </a:r>
            <a:r>
              <a:rPr lang="ru-RU" sz="2000" i="1" dirty="0" err="1" smtClean="0">
                <a:solidFill>
                  <a:schemeClr val="accent1"/>
                </a:solidFill>
                <a:latin typeface="Times New Roman" panose="02020603050405020304" pitchFamily="18" charset="0"/>
                <a:cs typeface="Times New Roman" panose="02020603050405020304" pitchFamily="18" charset="0"/>
              </a:rPr>
              <a:t>Чынара</a:t>
            </a:r>
            <a:r>
              <a:rPr lang="ru-RU" sz="2000" i="1" dirty="0" smtClean="0">
                <a:solidFill>
                  <a:schemeClr val="accent1"/>
                </a:solidFill>
                <a:latin typeface="Times New Roman" panose="02020603050405020304" pitchFamily="18" charset="0"/>
                <a:cs typeface="Times New Roman" panose="02020603050405020304" pitchFamily="18" charset="0"/>
              </a:rPr>
              <a:t> </a:t>
            </a:r>
            <a:r>
              <a:rPr lang="ru-RU" sz="2000" i="1" dirty="0" err="1" smtClean="0">
                <a:solidFill>
                  <a:schemeClr val="accent1"/>
                </a:solidFill>
                <a:latin typeface="Times New Roman" panose="02020603050405020304" pitchFamily="18" charset="0"/>
                <a:cs typeface="Times New Roman" panose="02020603050405020304" pitchFamily="18" charset="0"/>
              </a:rPr>
              <a:t>Токтомамбетовна</a:t>
            </a:r>
            <a:endParaRPr lang="en-US" sz="2000" i="1" dirty="0" smtClean="0">
              <a:solidFill>
                <a:schemeClr val="accent1"/>
              </a:solidFill>
              <a:latin typeface="Times New Roman" panose="02020603050405020304" pitchFamily="18" charset="0"/>
              <a:cs typeface="Times New Roman" panose="02020603050405020304" pitchFamily="18" charset="0"/>
            </a:endParaRPr>
          </a:p>
          <a:p>
            <a:pPr algn="ctr"/>
            <a:r>
              <a:rPr lang="ky-KG" sz="2000" i="1" dirty="0" smtClean="0">
                <a:solidFill>
                  <a:schemeClr val="accent1"/>
                </a:solidFill>
                <a:latin typeface="Times New Roman" panose="02020603050405020304" pitchFamily="18" charset="0"/>
                <a:cs typeface="Times New Roman" panose="02020603050405020304" pitchFamily="18" charset="0"/>
              </a:rPr>
              <a:t>математика мугалими</a:t>
            </a:r>
            <a:endParaRPr lang="ru-RU" sz="2000" i="1" dirty="0">
              <a:solidFill>
                <a:schemeClr val="accent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953124" y="6488668"/>
            <a:ext cx="1459695" cy="369332"/>
          </a:xfrm>
          <a:prstGeom prst="rect">
            <a:avLst/>
          </a:prstGeom>
          <a:noFill/>
        </p:spPr>
        <p:txBody>
          <a:bodyPr wrap="none" rtlCol="0">
            <a:spAutoFit/>
          </a:bodyPr>
          <a:lstStyle/>
          <a:p>
            <a:r>
              <a:rPr lang="ky-KG" dirty="0" smtClean="0">
                <a:latin typeface="Times New Roman" pitchFamily="18" charset="0"/>
                <a:cs typeface="Times New Roman" pitchFamily="18" charset="0"/>
              </a:rPr>
              <a:t>Бишкек 2020</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5274" y="0"/>
            <a:ext cx="10911840" cy="1051560"/>
          </a:xfrm>
        </p:spPr>
        <p:txBody>
          <a:bodyPr/>
          <a:lstStyle/>
          <a:p>
            <a:pPr algn="ctr"/>
            <a:r>
              <a:rPr lang="ru-RU" dirty="0" err="1" smtClean="0">
                <a:solidFill>
                  <a:srgbClr val="FF0000"/>
                </a:solidFill>
              </a:rPr>
              <a:t>Чыгарылышы</a:t>
            </a:r>
            <a:r>
              <a:rPr lang="ru-RU" dirty="0" smtClean="0">
                <a:solidFill>
                  <a:srgbClr val="FF0000"/>
                </a:solidFill>
              </a:rPr>
              <a:t> :</a:t>
            </a:r>
            <a:endParaRPr lang="ru-RU" dirty="0">
              <a:solidFill>
                <a:srgbClr val="FF0000"/>
              </a:solidFill>
            </a:endParaRPr>
          </a:p>
        </p:txBody>
      </p:sp>
      <p:sp>
        <p:nvSpPr>
          <p:cNvPr id="3" name="Содержимое 2"/>
          <p:cNvSpPr>
            <a:spLocks noGrp="1"/>
          </p:cNvSpPr>
          <p:nvPr>
            <p:ph idx="1"/>
          </p:nvPr>
        </p:nvSpPr>
        <p:spPr>
          <a:xfrm>
            <a:off x="666712" y="2214554"/>
            <a:ext cx="10911840" cy="4080591"/>
          </a:xfrm>
        </p:spPr>
        <p:txBody>
          <a:bodyPr/>
          <a:lstStyle/>
          <a:p>
            <a:pPr>
              <a:buNone/>
            </a:pPr>
            <a:r>
              <a:rPr lang="ru-RU" dirty="0" smtClean="0"/>
              <a:t>    </a:t>
            </a:r>
            <a:r>
              <a:rPr lang="ru-RU" dirty="0" smtClean="0">
                <a:latin typeface="Book Antiqua" pitchFamily="18" charset="0"/>
              </a:rPr>
              <a:t>х+2=2(у-2),                у=х-4,                        у=х-4,</a:t>
            </a:r>
          </a:p>
          <a:p>
            <a:pPr>
              <a:buNone/>
            </a:pPr>
            <a:r>
              <a:rPr lang="ru-RU" dirty="0" smtClean="0">
                <a:latin typeface="Book Antiqua" pitchFamily="18" charset="0"/>
              </a:rPr>
              <a:t>      х-2=у+2;                     х+2=2(х-4-2);            х+2=2х-8-4;</a:t>
            </a:r>
          </a:p>
          <a:p>
            <a:pPr>
              <a:buNone/>
            </a:pPr>
            <a:endParaRPr lang="ru-RU" dirty="0" smtClean="0">
              <a:latin typeface="Book Antiqua" pitchFamily="18" charset="0"/>
            </a:endParaRPr>
          </a:p>
          <a:p>
            <a:pPr>
              <a:buNone/>
            </a:pPr>
            <a:r>
              <a:rPr lang="ru-RU" dirty="0" smtClean="0">
                <a:latin typeface="Book Antiqua" pitchFamily="18" charset="0"/>
              </a:rPr>
              <a:t>     у=х-4,            у=10,</a:t>
            </a:r>
          </a:p>
          <a:p>
            <a:pPr>
              <a:buNone/>
            </a:pPr>
            <a:r>
              <a:rPr lang="ru-RU" dirty="0" smtClean="0">
                <a:latin typeface="Book Antiqua" pitchFamily="18" charset="0"/>
              </a:rPr>
              <a:t>     х=14;             х=14.           </a:t>
            </a:r>
          </a:p>
          <a:p>
            <a:pPr>
              <a:buNone/>
            </a:pPr>
            <a:r>
              <a:rPr lang="ru-RU" dirty="0" smtClean="0">
                <a:latin typeface="Book Antiqua" pitchFamily="18" charset="0"/>
              </a:rPr>
              <a:t>                                                     </a:t>
            </a:r>
            <a:r>
              <a:rPr lang="ru-RU" dirty="0" err="1" smtClean="0">
                <a:latin typeface="Book Antiqua" pitchFamily="18" charset="0"/>
              </a:rPr>
              <a:t>Жообу</a:t>
            </a:r>
            <a:r>
              <a:rPr lang="ru-RU" dirty="0" smtClean="0">
                <a:latin typeface="Book Antiqua" pitchFamily="18" charset="0"/>
              </a:rPr>
              <a:t> : </a:t>
            </a:r>
            <a:r>
              <a:rPr lang="ru-RU" dirty="0" err="1" smtClean="0">
                <a:latin typeface="Book Antiqua" pitchFamily="18" charset="0"/>
              </a:rPr>
              <a:t>Агасында</a:t>
            </a:r>
            <a:r>
              <a:rPr lang="ru-RU" dirty="0" smtClean="0">
                <a:latin typeface="Book Antiqua" pitchFamily="18" charset="0"/>
              </a:rPr>
              <a:t> 14 </a:t>
            </a:r>
            <a:r>
              <a:rPr lang="ru-RU" dirty="0" err="1" smtClean="0">
                <a:latin typeface="Book Antiqua" pitchFamily="18" charset="0"/>
              </a:rPr>
              <a:t>басым</a:t>
            </a:r>
            <a:r>
              <a:rPr lang="ru-RU" dirty="0" smtClean="0">
                <a:latin typeface="Book Antiqua" pitchFamily="18" charset="0"/>
              </a:rPr>
              <a:t> </a:t>
            </a:r>
            <a:r>
              <a:rPr lang="ru-RU" dirty="0" err="1" smtClean="0">
                <a:latin typeface="Book Antiqua" pitchFamily="18" charset="0"/>
              </a:rPr>
              <a:t>чүк</a:t>
            </a:r>
            <a:r>
              <a:rPr lang="ky-KG" i="1" dirty="0" smtClean="0">
                <a:latin typeface="Book Antiqua" pitchFamily="18" charset="0"/>
              </a:rPr>
              <a:t>ө</a:t>
            </a:r>
            <a:r>
              <a:rPr lang="ru-RU" dirty="0" smtClean="0">
                <a:latin typeface="Book Antiqua" pitchFamily="18" charset="0"/>
              </a:rPr>
              <a:t>, </a:t>
            </a:r>
          </a:p>
          <a:p>
            <a:pPr>
              <a:buNone/>
            </a:pPr>
            <a:r>
              <a:rPr lang="ru-RU" dirty="0" smtClean="0">
                <a:latin typeface="Book Antiqua" pitchFamily="18" charset="0"/>
              </a:rPr>
              <a:t>                                                                                         </a:t>
            </a:r>
            <a:r>
              <a:rPr lang="ru-RU" dirty="0" err="1" smtClean="0">
                <a:latin typeface="Book Antiqua" pitchFamily="18" charset="0"/>
              </a:rPr>
              <a:t>инисинде</a:t>
            </a:r>
            <a:r>
              <a:rPr lang="ru-RU" dirty="0" smtClean="0">
                <a:latin typeface="Book Antiqua" pitchFamily="18" charset="0"/>
              </a:rPr>
              <a:t> 10. </a:t>
            </a:r>
          </a:p>
          <a:p>
            <a:pPr>
              <a:buNone/>
            </a:pPr>
            <a:endParaRPr lang="ru-RU" dirty="0" smtClean="0"/>
          </a:p>
          <a:p>
            <a:pPr>
              <a:buNone/>
            </a:pPr>
            <a:endParaRPr lang="ru-RU" dirty="0" smtClean="0"/>
          </a:p>
        </p:txBody>
      </p:sp>
      <p:sp>
        <p:nvSpPr>
          <p:cNvPr id="4" name="Левая фигурная скобка 3"/>
          <p:cNvSpPr/>
          <p:nvPr/>
        </p:nvSpPr>
        <p:spPr>
          <a:xfrm>
            <a:off x="881026" y="2285992"/>
            <a:ext cx="641131" cy="998482"/>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ru-RU"/>
          </a:p>
        </p:txBody>
      </p:sp>
      <p:sp>
        <p:nvSpPr>
          <p:cNvPr id="5" name="Левая фигурная скобка 4"/>
          <p:cNvSpPr/>
          <p:nvPr/>
        </p:nvSpPr>
        <p:spPr>
          <a:xfrm>
            <a:off x="4238612" y="2214554"/>
            <a:ext cx="430924" cy="1082565"/>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ru-RU"/>
          </a:p>
        </p:txBody>
      </p:sp>
      <p:sp>
        <p:nvSpPr>
          <p:cNvPr id="6" name="Левая фигурная скобка 5"/>
          <p:cNvSpPr/>
          <p:nvPr/>
        </p:nvSpPr>
        <p:spPr>
          <a:xfrm>
            <a:off x="7310446" y="2214554"/>
            <a:ext cx="525518" cy="1051035"/>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ru-RU"/>
          </a:p>
        </p:txBody>
      </p:sp>
      <p:sp>
        <p:nvSpPr>
          <p:cNvPr id="7" name="Левая фигурная скобка 6"/>
          <p:cNvSpPr/>
          <p:nvPr/>
        </p:nvSpPr>
        <p:spPr>
          <a:xfrm>
            <a:off x="881026" y="3571876"/>
            <a:ext cx="546539" cy="1072056"/>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ru-RU"/>
          </a:p>
        </p:txBody>
      </p:sp>
      <p:sp>
        <p:nvSpPr>
          <p:cNvPr id="8" name="Левая фигурная скобка 7"/>
          <p:cNvSpPr/>
          <p:nvPr/>
        </p:nvSpPr>
        <p:spPr>
          <a:xfrm>
            <a:off x="2952728" y="3643314"/>
            <a:ext cx="451945" cy="1040524"/>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ru-RU"/>
          </a:p>
        </p:txBody>
      </p:sp>
      <p:sp>
        <p:nvSpPr>
          <p:cNvPr id="9" name="TextBox 8"/>
          <p:cNvSpPr txBox="1"/>
          <p:nvPr/>
        </p:nvSpPr>
        <p:spPr>
          <a:xfrm>
            <a:off x="952464" y="1142984"/>
            <a:ext cx="3071834" cy="830997"/>
          </a:xfrm>
          <a:prstGeom prst="rect">
            <a:avLst/>
          </a:prstGeom>
          <a:noFill/>
        </p:spPr>
        <p:txBody>
          <a:bodyPr wrap="square" rtlCol="0">
            <a:spAutoFit/>
          </a:bodyPr>
          <a:lstStyle/>
          <a:p>
            <a:r>
              <a:rPr lang="ky-KG" sz="2400" dirty="0" smtClean="0">
                <a:latin typeface="Times New Roman" pitchFamily="18" charset="0"/>
                <a:cs typeface="Times New Roman" pitchFamily="18" charset="0"/>
              </a:rPr>
              <a:t>Агасы-х басым чүкө; </a:t>
            </a:r>
          </a:p>
          <a:p>
            <a:r>
              <a:rPr lang="ky-KG" sz="2400" dirty="0" smtClean="0">
                <a:latin typeface="Times New Roman" pitchFamily="18" charset="0"/>
                <a:cs typeface="Times New Roman" pitchFamily="18" charset="0"/>
              </a:rPr>
              <a:t>иниси-у басым чүкө.</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0160" y="0"/>
            <a:ext cx="10911840" cy="105156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ru-RU" b="1" cap="all"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Окуучулардан сурамжылоо:</a:t>
            </a:r>
            <a:endParaRPr lang="ru-RU"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aphicFrame>
        <p:nvGraphicFramePr>
          <p:cNvPr id="4" name="Содержимое 3"/>
          <p:cNvGraphicFramePr>
            <a:graphicFrameLocks noGrp="1" noChangeAspect="1"/>
          </p:cNvGraphicFramePr>
          <p:nvPr>
            <p:ph idx="1"/>
          </p:nvPr>
        </p:nvGraphicFramePr>
        <p:xfrm>
          <a:off x="3638550" y="4065588"/>
          <a:ext cx="1458913" cy="1262062"/>
        </p:xfrm>
        <a:graphic>
          <a:graphicData uri="http://schemas.openxmlformats.org/presentationml/2006/ole">
            <p:oleObj spid="_x0000_s2052" name="Диаграмма" r:id="rId3" imgW="2257357" imgH="1952535" progId="MSGraph.Chart.8">
              <p:embed followColorScheme="full"/>
            </p:oleObj>
          </a:graphicData>
        </a:graphic>
      </p:graphicFrame>
      <p:pic>
        <p:nvPicPr>
          <p:cNvPr id="5" name="Рисунок 4" descr="IMG_1626.PNG"/>
          <p:cNvPicPr>
            <a:picLocks noChangeAspect="1"/>
          </p:cNvPicPr>
          <p:nvPr/>
        </p:nvPicPr>
        <p:blipFill>
          <a:blip r:embed="rId4" cstate="print"/>
          <a:stretch>
            <a:fillRect/>
          </a:stretch>
        </p:blipFill>
        <p:spPr>
          <a:xfrm>
            <a:off x="472965" y="1334071"/>
            <a:ext cx="2644329" cy="4703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IMG_1627.PNG"/>
          <p:cNvPicPr>
            <a:picLocks noChangeAspect="1"/>
          </p:cNvPicPr>
          <p:nvPr/>
        </p:nvPicPr>
        <p:blipFill>
          <a:blip r:embed="rId5" cstate="print"/>
          <a:stretch>
            <a:fillRect/>
          </a:stretch>
        </p:blipFill>
        <p:spPr>
          <a:xfrm>
            <a:off x="8837837" y="1272990"/>
            <a:ext cx="2614783" cy="46508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IMG_1732.PNG"/>
          <p:cNvPicPr>
            <a:picLocks noChangeAspect="1"/>
          </p:cNvPicPr>
          <p:nvPr/>
        </p:nvPicPr>
        <p:blipFill>
          <a:blip r:embed="rId6" cstate="print"/>
          <a:stretch>
            <a:fillRect/>
          </a:stretch>
        </p:blipFill>
        <p:spPr>
          <a:xfrm>
            <a:off x="3432802" y="1072055"/>
            <a:ext cx="5011560" cy="28175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IMG_1727.PNG"/>
          <p:cNvPicPr>
            <a:picLocks noChangeAspect="1"/>
          </p:cNvPicPr>
          <p:nvPr/>
        </p:nvPicPr>
        <p:blipFill>
          <a:blip r:embed="rId7" cstate="print"/>
          <a:stretch>
            <a:fillRect/>
          </a:stretch>
        </p:blipFill>
        <p:spPr>
          <a:xfrm>
            <a:off x="3569235" y="3827323"/>
            <a:ext cx="4990836" cy="2805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38546" y="0"/>
            <a:ext cx="5286412" cy="1051560"/>
          </a:xfrm>
        </p:spPr>
        <p:txBody>
          <a:bodyPr/>
          <a:lstStyle/>
          <a:p>
            <a:r>
              <a:rPr lang="ky-KG" dirty="0" smtClean="0"/>
              <a:t>Видеоинтервью:</a:t>
            </a:r>
            <a:endParaRPr lang="ru-RU" dirty="0"/>
          </a:p>
        </p:txBody>
      </p:sp>
      <p:pic>
        <p:nvPicPr>
          <p:cNvPr id="4" name="OJBH3566.MOV">
            <a:hlinkClick r:id="" action="ppaction://media"/>
          </p:cNvPr>
          <p:cNvPicPr>
            <a:picLocks noGrp="1" noRot="1" noChangeAspect="1"/>
          </p:cNvPicPr>
          <p:nvPr>
            <p:ph idx="1"/>
            <a:videoFile r:link="rId1"/>
          </p:nvPr>
        </p:nvPicPr>
        <p:blipFill>
          <a:blip r:embed="rId3"/>
          <a:stretch>
            <a:fillRect/>
          </a:stretch>
        </p:blipFill>
        <p:spPr>
          <a:xfrm>
            <a:off x="3595670" y="1571612"/>
            <a:ext cx="5000660" cy="3750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519" y="443011"/>
            <a:ext cx="10911840" cy="1051560"/>
          </a:xfrm>
        </p:spPr>
        <p:txBody>
          <a:bodyPr>
            <a:normAutofit fontScale="90000"/>
          </a:bodyPr>
          <a:lstStyle/>
          <a:p>
            <a:pPr algn="ctr"/>
            <a:r>
              <a:rPr lang="ru-RU" b="1" i="1" dirty="0" err="1" smtClean="0">
                <a:solidFill>
                  <a:srgbClr val="FF0000"/>
                </a:solidFill>
              </a:rPr>
              <a:t>Окуучулардан</a:t>
            </a:r>
            <a:r>
              <a:rPr lang="ru-RU" dirty="0" smtClean="0"/>
              <a:t> </a:t>
            </a:r>
            <a:r>
              <a:rPr lang="ru-RU" b="1" i="1" dirty="0" err="1" smtClean="0">
                <a:solidFill>
                  <a:srgbClr val="FF0000"/>
                </a:solidFill>
                <a:effectLst>
                  <a:outerShdw blurRad="38100" dist="38100" dir="2700000" algn="tl">
                    <a:srgbClr val="000000">
                      <a:alpha val="43137"/>
                    </a:srgbClr>
                  </a:outerShdw>
                </a:effectLst>
              </a:rPr>
              <a:t>сурамжылоонун</a:t>
            </a:r>
            <a:r>
              <a:rPr lang="ru-RU" b="1" i="1" dirty="0" smtClean="0">
                <a:solidFill>
                  <a:srgbClr val="FF0000"/>
                </a:solidFill>
                <a:effectLst>
                  <a:outerShdw blurRad="38100" dist="38100" dir="2700000" algn="tl">
                    <a:srgbClr val="000000">
                      <a:alpha val="43137"/>
                    </a:srgbClr>
                  </a:outerShdw>
                </a:effectLst>
              </a:rPr>
              <a:t> </a:t>
            </a:r>
            <a:r>
              <a:rPr lang="ru-RU" b="1" i="1" dirty="0" err="1" smtClean="0">
                <a:solidFill>
                  <a:srgbClr val="FF0000"/>
                </a:solidFill>
                <a:effectLst>
                  <a:outerShdw blurRad="38100" dist="38100" dir="2700000" algn="tl">
                    <a:srgbClr val="000000">
                      <a:alpha val="43137"/>
                    </a:srgbClr>
                  </a:outerShdw>
                </a:effectLst>
              </a:rPr>
              <a:t>анализи</a:t>
            </a:r>
            <a:r>
              <a:rPr lang="ru-RU" b="1" i="1" dirty="0" smtClean="0">
                <a:solidFill>
                  <a:srgbClr val="FF0000"/>
                </a:solidFill>
                <a:effectLst>
                  <a:outerShdw blurRad="38100" dist="38100" dir="2700000" algn="tl">
                    <a:srgbClr val="000000">
                      <a:alpha val="43137"/>
                    </a:srgbClr>
                  </a:outerShdw>
                </a:effectLst>
              </a:rPr>
              <a:t>:</a:t>
            </a:r>
            <a:endParaRPr lang="ru-RU" dirty="0">
              <a:solidFill>
                <a:srgbClr val="FF0000"/>
              </a:solidFill>
            </a:endParaRPr>
          </a:p>
        </p:txBody>
      </p:sp>
      <p:sp>
        <p:nvSpPr>
          <p:cNvPr id="3" name="Содержимое 2"/>
          <p:cNvSpPr>
            <a:spLocks noGrp="1"/>
          </p:cNvSpPr>
          <p:nvPr>
            <p:ph idx="1"/>
          </p:nvPr>
        </p:nvSpPr>
        <p:spPr>
          <a:xfrm>
            <a:off x="670560" y="1629103"/>
            <a:ext cx="5015537" cy="4624552"/>
          </a:xfrm>
        </p:spPr>
        <p:txBody>
          <a:bodyPr/>
          <a:lstStyle/>
          <a:p>
            <a:r>
              <a:rPr lang="ru-RU" dirty="0" err="1" smtClean="0">
                <a:latin typeface="Constantia" pitchFamily="18" charset="0"/>
              </a:rPr>
              <a:t>Негизинен</a:t>
            </a:r>
            <a:r>
              <a:rPr lang="ru-RU" dirty="0" smtClean="0">
                <a:latin typeface="Constantia" pitchFamily="18" charset="0"/>
              </a:rPr>
              <a:t> </a:t>
            </a:r>
            <a:r>
              <a:rPr lang="ru-RU" dirty="0" err="1" smtClean="0">
                <a:latin typeface="Constantia" pitchFamily="18" charset="0"/>
              </a:rPr>
              <a:t>жомоктогу</a:t>
            </a:r>
            <a:r>
              <a:rPr lang="ru-RU" dirty="0" smtClean="0">
                <a:latin typeface="Constantia" pitchFamily="18" charset="0"/>
              </a:rPr>
              <a:t> математика </a:t>
            </a:r>
            <a:r>
              <a:rPr lang="ru-RU" dirty="0" err="1" smtClean="0">
                <a:latin typeface="Constantia" pitchFamily="18" charset="0"/>
              </a:rPr>
              <a:t>идеясын</a:t>
            </a:r>
            <a:r>
              <a:rPr lang="ru-RU" dirty="0" smtClean="0">
                <a:latin typeface="Constantia" pitchFamily="18" charset="0"/>
              </a:rPr>
              <a:t> </a:t>
            </a:r>
            <a:r>
              <a:rPr lang="ru-RU" dirty="0" err="1" smtClean="0">
                <a:latin typeface="Constantia" pitchFamily="18" charset="0"/>
              </a:rPr>
              <a:t>окуучулардын</a:t>
            </a:r>
            <a:r>
              <a:rPr lang="ru-RU" dirty="0" smtClean="0">
                <a:latin typeface="Constantia" pitchFamily="18" charset="0"/>
              </a:rPr>
              <a:t> 85% </a:t>
            </a:r>
            <a:r>
              <a:rPr lang="ru-RU" dirty="0" err="1" smtClean="0">
                <a:latin typeface="Constantia" pitchFamily="18" charset="0"/>
              </a:rPr>
              <a:t>жактырды</a:t>
            </a:r>
            <a:r>
              <a:rPr lang="ru-RU" dirty="0" smtClean="0">
                <a:latin typeface="Constantia" pitchFamily="18" charset="0"/>
              </a:rPr>
              <a:t>. Ал </a:t>
            </a:r>
            <a:r>
              <a:rPr lang="ru-RU" dirty="0" err="1" smtClean="0">
                <a:latin typeface="Constantia" pitchFamily="18" charset="0"/>
              </a:rPr>
              <a:t>эми</a:t>
            </a:r>
            <a:r>
              <a:rPr lang="ru-RU" dirty="0" smtClean="0">
                <a:latin typeface="Constantia" pitchFamily="18" charset="0"/>
              </a:rPr>
              <a:t> 10 % </a:t>
            </a:r>
            <a:r>
              <a:rPr lang="ru-RU" dirty="0" err="1" smtClean="0">
                <a:latin typeface="Constantia" pitchFamily="18" charset="0"/>
              </a:rPr>
              <a:t>жактырган</a:t>
            </a:r>
            <a:r>
              <a:rPr lang="ru-RU" dirty="0" smtClean="0">
                <a:latin typeface="Constantia" pitchFamily="18" charset="0"/>
              </a:rPr>
              <a:t> </a:t>
            </a:r>
            <a:r>
              <a:rPr lang="ru-RU" dirty="0" err="1" smtClean="0">
                <a:latin typeface="Constantia" pitchFamily="18" charset="0"/>
              </a:rPr>
              <a:t>жок</a:t>
            </a:r>
            <a:r>
              <a:rPr lang="ru-RU" dirty="0" smtClean="0">
                <a:latin typeface="Constantia" pitchFamily="18" charset="0"/>
              </a:rPr>
              <a:t>. Калган 5 % </a:t>
            </a:r>
            <a:r>
              <a:rPr lang="ru-RU" dirty="0" err="1" smtClean="0">
                <a:latin typeface="Constantia" pitchFamily="18" charset="0"/>
              </a:rPr>
              <a:t>бир</a:t>
            </a:r>
            <a:r>
              <a:rPr lang="ru-RU" dirty="0" smtClean="0">
                <a:latin typeface="Constantia" pitchFamily="18" charset="0"/>
              </a:rPr>
              <a:t> </a:t>
            </a:r>
            <a:r>
              <a:rPr lang="ru-RU" dirty="0" err="1" smtClean="0">
                <a:latin typeface="Constantia" pitchFamily="18" charset="0"/>
              </a:rPr>
              <a:t>чечимге</a:t>
            </a:r>
            <a:r>
              <a:rPr lang="ru-RU" dirty="0" smtClean="0">
                <a:latin typeface="Constantia" pitchFamily="18" charset="0"/>
              </a:rPr>
              <a:t> </a:t>
            </a:r>
            <a:r>
              <a:rPr lang="ru-RU" dirty="0" err="1" smtClean="0">
                <a:latin typeface="Constantia" pitchFamily="18" charset="0"/>
              </a:rPr>
              <a:t>келишкен</a:t>
            </a:r>
            <a:r>
              <a:rPr lang="ru-RU" dirty="0" smtClean="0">
                <a:latin typeface="Constantia" pitchFamily="18" charset="0"/>
              </a:rPr>
              <a:t> </a:t>
            </a:r>
            <a:r>
              <a:rPr lang="ru-RU" dirty="0" err="1" smtClean="0">
                <a:latin typeface="Constantia" pitchFamily="18" charset="0"/>
              </a:rPr>
              <a:t>жок</a:t>
            </a:r>
            <a:r>
              <a:rPr lang="ru-RU" dirty="0" smtClean="0">
                <a:latin typeface="Constantia" pitchFamily="18" charset="0"/>
              </a:rPr>
              <a:t>. </a:t>
            </a:r>
            <a:endParaRPr lang="ru-RU" dirty="0">
              <a:latin typeface="Constantia" pitchFamily="18" charset="0"/>
            </a:endParaRPr>
          </a:p>
        </p:txBody>
      </p:sp>
      <p:graphicFrame>
        <p:nvGraphicFramePr>
          <p:cNvPr id="4" name="Диаграмма 3"/>
          <p:cNvGraphicFramePr/>
          <p:nvPr>
            <p:extLst>
              <p:ext uri="{D42A27DB-BD31-4B8C-83A1-F6EECF244321}">
                <p14:modId xmlns:p14="http://schemas.microsoft.com/office/powerpoint/2010/main" xmlns="" val="1880521249"/>
              </p:ext>
            </p:extLst>
          </p:nvPr>
        </p:nvGraphicFramePr>
        <p:xfrm>
          <a:off x="5508978" y="1759683"/>
          <a:ext cx="5771737" cy="387347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3415" y="-220717"/>
            <a:ext cx="10911840" cy="1051560"/>
          </a:xfrm>
        </p:spPr>
        <p:txBody>
          <a:bodyPr/>
          <a:lstStyle/>
          <a:p>
            <a:pPr algn="ctr"/>
            <a:r>
              <a:rPr lang="ru-RU" dirty="0" err="1" smtClean="0">
                <a:solidFill>
                  <a:schemeClr val="accent5"/>
                </a:solidFill>
                <a:latin typeface="Century Schoolbook" pitchFamily="18" charset="0"/>
              </a:rPr>
              <a:t>Салыштыруу</a:t>
            </a:r>
            <a:r>
              <a:rPr lang="ru-RU" dirty="0" smtClean="0">
                <a:solidFill>
                  <a:schemeClr val="accent5"/>
                </a:solidFill>
                <a:latin typeface="Century Schoolbook" pitchFamily="18" charset="0"/>
              </a:rPr>
              <a:t> :</a:t>
            </a:r>
            <a:endParaRPr lang="ru-RU" dirty="0">
              <a:solidFill>
                <a:schemeClr val="accent5"/>
              </a:solidFill>
              <a:latin typeface="Century Schoolbook" pitchFamily="18" charset="0"/>
            </a:endParaRPr>
          </a:p>
        </p:txBody>
      </p:sp>
      <p:pic>
        <p:nvPicPr>
          <p:cNvPr id="4" name="Содержимое 3" descr="IMG_1731.PNG"/>
          <p:cNvPicPr>
            <a:picLocks noGrp="1" noChangeAspect="1"/>
          </p:cNvPicPr>
          <p:nvPr>
            <p:ph idx="1"/>
          </p:nvPr>
        </p:nvPicPr>
        <p:blipFill>
          <a:blip r:embed="rId2"/>
          <a:stretch>
            <a:fillRect/>
          </a:stretch>
        </p:blipFill>
        <p:spPr>
          <a:xfrm>
            <a:off x="1127405" y="1072054"/>
            <a:ext cx="3234388" cy="5102435"/>
          </a:xfrm>
        </p:spPr>
      </p:pic>
      <p:pic>
        <p:nvPicPr>
          <p:cNvPr id="5" name="Рисунок 4" descr="IMG_1729.PNG"/>
          <p:cNvPicPr>
            <a:picLocks noChangeAspect="1"/>
          </p:cNvPicPr>
          <p:nvPr/>
        </p:nvPicPr>
        <p:blipFill>
          <a:blip r:embed="rId3"/>
          <a:srcRect b="5192"/>
          <a:stretch>
            <a:fillRect/>
          </a:stretch>
        </p:blipFill>
        <p:spPr>
          <a:xfrm>
            <a:off x="7598979" y="1030014"/>
            <a:ext cx="3239207" cy="5150069"/>
          </a:xfrm>
          <a:prstGeom prst="rect">
            <a:avLst/>
          </a:prstGeom>
        </p:spPr>
      </p:pic>
      <p:sp>
        <p:nvSpPr>
          <p:cNvPr id="6" name="TextBox 5"/>
          <p:cNvSpPr txBox="1"/>
          <p:nvPr/>
        </p:nvSpPr>
        <p:spPr>
          <a:xfrm>
            <a:off x="1996966" y="662152"/>
            <a:ext cx="1241514" cy="369332"/>
          </a:xfrm>
          <a:prstGeom prst="rect">
            <a:avLst/>
          </a:prstGeom>
          <a:noFill/>
        </p:spPr>
        <p:txBody>
          <a:bodyPr wrap="square" rtlCol="0">
            <a:spAutoFit/>
          </a:bodyPr>
          <a:lstStyle/>
          <a:p>
            <a:r>
              <a:rPr lang="ru-RU" b="1" dirty="0" smtClean="0"/>
              <a:t>1-топ:</a:t>
            </a:r>
            <a:endParaRPr lang="ru-RU" b="1" dirty="0"/>
          </a:p>
        </p:txBody>
      </p:sp>
      <p:sp>
        <p:nvSpPr>
          <p:cNvPr id="7" name="TextBox 6"/>
          <p:cNvSpPr txBox="1"/>
          <p:nvPr/>
        </p:nvSpPr>
        <p:spPr>
          <a:xfrm>
            <a:off x="8639504" y="599090"/>
            <a:ext cx="1000595" cy="369332"/>
          </a:xfrm>
          <a:prstGeom prst="rect">
            <a:avLst/>
          </a:prstGeom>
          <a:noFill/>
        </p:spPr>
        <p:txBody>
          <a:bodyPr wrap="none" rtlCol="0">
            <a:spAutoFit/>
          </a:bodyPr>
          <a:lstStyle/>
          <a:p>
            <a:r>
              <a:rPr lang="ru-RU" b="1" dirty="0" smtClean="0"/>
              <a:t>2-топ:</a:t>
            </a:r>
            <a:endParaRPr lang="ru-RU" b="1" dirty="0"/>
          </a:p>
        </p:txBody>
      </p:sp>
      <p:sp>
        <p:nvSpPr>
          <p:cNvPr id="8" name="Прямоугольник 7"/>
          <p:cNvSpPr/>
          <p:nvPr/>
        </p:nvSpPr>
        <p:spPr>
          <a:xfrm>
            <a:off x="5242954" y="2914782"/>
            <a:ext cx="1557239"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VS</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57212" y="450342"/>
            <a:ext cx="11025187" cy="635508"/>
          </a:xfrm>
        </p:spPr>
        <p:txBody>
          <a:bodyPr>
            <a:normAutofit fontScale="90000"/>
          </a:bodyPr>
          <a:lstStyle/>
          <a:p>
            <a:pPr algn="ctr"/>
            <a:r>
              <a:rPr lang="ru-RU"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atang" pitchFamily="18" charset="-127"/>
                <a:ea typeface="Batang" pitchFamily="18" charset="-127"/>
              </a:rPr>
              <a:t>Салыштыруу</a:t>
            </a: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atang" pitchFamily="18" charset="-127"/>
                <a:ea typeface="Batang" pitchFamily="18" charset="-127"/>
              </a:rPr>
              <a:t> </a:t>
            </a:r>
            <a:r>
              <a:rPr lang="ru-RU"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atang" pitchFamily="18" charset="-127"/>
                <a:ea typeface="Batang" pitchFamily="18" charset="-127"/>
              </a:rPr>
              <a:t>муноздомо</a:t>
            </a: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atang" pitchFamily="18" charset="-127"/>
                <a:ea typeface="Batang" pitchFamily="18" charset="-127"/>
              </a:rPr>
              <a:t>:</a:t>
            </a:r>
            <a:endPar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atang" pitchFamily="18" charset="-127"/>
              <a:ea typeface="Batang" pitchFamily="18" charset="-127"/>
            </a:endParaRPr>
          </a:p>
        </p:txBody>
      </p:sp>
      <p:sp>
        <p:nvSpPr>
          <p:cNvPr id="8" name="Объект 7"/>
          <p:cNvSpPr>
            <a:spLocks noGrp="1"/>
          </p:cNvSpPr>
          <p:nvPr>
            <p:ph sz="half" idx="1"/>
          </p:nvPr>
        </p:nvSpPr>
        <p:spPr>
          <a:xfrm>
            <a:off x="670560" y="1285875"/>
            <a:ext cx="5242560" cy="5129213"/>
          </a:xfrm>
        </p:spPr>
        <p:txBody>
          <a:bodyPr/>
          <a:lstStyle/>
          <a:p>
            <a:endParaRPr lang="ru-RU" dirty="0"/>
          </a:p>
        </p:txBody>
      </p:sp>
      <p:sp>
        <p:nvSpPr>
          <p:cNvPr id="9" name="Объект 8"/>
          <p:cNvSpPr>
            <a:spLocks noGrp="1"/>
          </p:cNvSpPr>
          <p:nvPr>
            <p:ph sz="half" idx="2"/>
          </p:nvPr>
        </p:nvSpPr>
        <p:spPr>
          <a:xfrm>
            <a:off x="6339840" y="1285875"/>
            <a:ext cx="5242560" cy="5129213"/>
          </a:xfrm>
        </p:spPr>
        <p:txBody>
          <a:bodyPr/>
          <a:lstStyle/>
          <a:p>
            <a:endParaRPr lang="ru-RU" dirty="0"/>
          </a:p>
        </p:txBody>
      </p:sp>
      <p:sp>
        <p:nvSpPr>
          <p:cNvPr id="10" name="Скругленный прямоугольник 9"/>
          <p:cNvSpPr/>
          <p:nvPr/>
        </p:nvSpPr>
        <p:spPr>
          <a:xfrm>
            <a:off x="907494" y="1999965"/>
            <a:ext cx="4768691" cy="144303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dirty="0" smtClean="0"/>
              <a:t>5-2х+4х=21</a:t>
            </a:r>
            <a:endParaRPr lang="ru-RU" dirty="0"/>
          </a:p>
        </p:txBody>
      </p:sp>
      <p:sp>
        <p:nvSpPr>
          <p:cNvPr id="12" name="Скругленный прямоугольник 11"/>
          <p:cNvSpPr/>
          <p:nvPr/>
        </p:nvSpPr>
        <p:spPr>
          <a:xfrm>
            <a:off x="6599396" y="1999965"/>
            <a:ext cx="4729162" cy="141446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dirty="0" err="1" smtClean="0">
                <a:latin typeface="Century" pitchFamily="18" charset="0"/>
              </a:rPr>
              <a:t>Бир</a:t>
            </a:r>
            <a:r>
              <a:rPr lang="ru-RU" sz="1600" dirty="0" smtClean="0">
                <a:latin typeface="Century" pitchFamily="18" charset="0"/>
              </a:rPr>
              <a:t> </a:t>
            </a:r>
            <a:r>
              <a:rPr lang="ru-RU" sz="1600" dirty="0" err="1" smtClean="0">
                <a:latin typeface="Century" pitchFamily="18" charset="0"/>
              </a:rPr>
              <a:t>кишиден</a:t>
            </a:r>
            <a:r>
              <a:rPr lang="ru-RU" sz="1600" dirty="0" smtClean="0">
                <a:latin typeface="Century" pitchFamily="18" charset="0"/>
              </a:rPr>
              <a:t> </a:t>
            </a:r>
            <a:r>
              <a:rPr lang="ru-RU" sz="1600" dirty="0" err="1" smtClean="0">
                <a:latin typeface="Century" pitchFamily="18" charset="0"/>
              </a:rPr>
              <a:t>канча</a:t>
            </a:r>
            <a:r>
              <a:rPr lang="ru-RU" sz="1600" dirty="0" smtClean="0">
                <a:latin typeface="Century" pitchFamily="18" charset="0"/>
              </a:rPr>
              <a:t> </a:t>
            </a:r>
            <a:r>
              <a:rPr lang="ru-RU" sz="1600" dirty="0" err="1" smtClean="0">
                <a:latin typeface="Century" pitchFamily="18" charset="0"/>
              </a:rPr>
              <a:t>акчан</a:t>
            </a:r>
            <a:r>
              <a:rPr lang="ru-RU" sz="1600" dirty="0" smtClean="0">
                <a:latin typeface="Century" pitchFamily="18" charset="0"/>
              </a:rPr>
              <a:t> бар </a:t>
            </a:r>
            <a:r>
              <a:rPr lang="ru-RU" sz="1600" dirty="0" err="1" smtClean="0">
                <a:latin typeface="Century" pitchFamily="18" charset="0"/>
              </a:rPr>
              <a:t>деп</a:t>
            </a:r>
            <a:r>
              <a:rPr lang="ru-RU" sz="1600" dirty="0" smtClean="0">
                <a:latin typeface="Century" pitchFamily="18" charset="0"/>
              </a:rPr>
              <a:t> </a:t>
            </a:r>
            <a:r>
              <a:rPr lang="ru-RU" sz="1600" dirty="0" err="1" smtClean="0">
                <a:latin typeface="Century" pitchFamily="18" charset="0"/>
              </a:rPr>
              <a:t>сурашты</a:t>
            </a:r>
            <a:r>
              <a:rPr lang="ru-RU" sz="1600" dirty="0" smtClean="0">
                <a:latin typeface="Century" pitchFamily="18" charset="0"/>
              </a:rPr>
              <a:t>. Ал: « </a:t>
            </a:r>
            <a:r>
              <a:rPr lang="ru-RU" sz="1600" dirty="0" err="1" smtClean="0">
                <a:latin typeface="Century" pitchFamily="18" charset="0"/>
              </a:rPr>
              <a:t>Менин</a:t>
            </a:r>
            <a:r>
              <a:rPr lang="ru-RU" sz="1600" dirty="0" smtClean="0">
                <a:latin typeface="Century" pitchFamily="18" charset="0"/>
              </a:rPr>
              <a:t> агам </a:t>
            </a:r>
            <a:r>
              <a:rPr lang="ru-RU" sz="1600" dirty="0" err="1" smtClean="0">
                <a:latin typeface="Century" pitchFamily="18" charset="0"/>
              </a:rPr>
              <a:t>менден</a:t>
            </a:r>
            <a:r>
              <a:rPr lang="ru-RU" sz="1600" dirty="0" smtClean="0">
                <a:latin typeface="Century" pitchFamily="18" charset="0"/>
              </a:rPr>
              <a:t> </a:t>
            </a:r>
            <a:r>
              <a:rPr lang="ru-RU" sz="1600" dirty="0" err="1" smtClean="0">
                <a:latin typeface="Century" pitchFamily="18" charset="0"/>
              </a:rPr>
              <a:t>уч</a:t>
            </a:r>
            <a:r>
              <a:rPr lang="ru-RU" sz="1600" dirty="0" smtClean="0">
                <a:latin typeface="Century" pitchFamily="18" charset="0"/>
              </a:rPr>
              <a:t> </a:t>
            </a:r>
            <a:r>
              <a:rPr lang="ru-RU" sz="1600" dirty="0" err="1" smtClean="0">
                <a:latin typeface="Century" pitchFamily="18" charset="0"/>
              </a:rPr>
              <a:t>эсе</a:t>
            </a:r>
            <a:r>
              <a:rPr lang="ru-RU" sz="1600" dirty="0" smtClean="0">
                <a:latin typeface="Century" pitchFamily="18" charset="0"/>
              </a:rPr>
              <a:t> бай, </a:t>
            </a:r>
            <a:r>
              <a:rPr lang="ru-RU" sz="1600" dirty="0" err="1" smtClean="0">
                <a:latin typeface="Century" pitchFamily="18" charset="0"/>
              </a:rPr>
              <a:t>атам</a:t>
            </a:r>
            <a:r>
              <a:rPr lang="ru-RU" sz="1600" dirty="0" smtClean="0">
                <a:latin typeface="Century" pitchFamily="18" charset="0"/>
              </a:rPr>
              <a:t> </a:t>
            </a:r>
            <a:r>
              <a:rPr lang="ru-RU" sz="1600" dirty="0" err="1" smtClean="0">
                <a:latin typeface="Century" pitchFamily="18" charset="0"/>
              </a:rPr>
              <a:t>агамдан</a:t>
            </a:r>
            <a:r>
              <a:rPr lang="ru-RU" sz="1600" dirty="0" smtClean="0">
                <a:latin typeface="Century" pitchFamily="18" charset="0"/>
              </a:rPr>
              <a:t> </a:t>
            </a:r>
            <a:r>
              <a:rPr lang="ru-RU" sz="1600" dirty="0" err="1" smtClean="0">
                <a:latin typeface="Century" pitchFamily="18" charset="0"/>
              </a:rPr>
              <a:t>уч</a:t>
            </a:r>
            <a:r>
              <a:rPr lang="ru-RU" sz="1600" dirty="0" smtClean="0">
                <a:latin typeface="Century" pitchFamily="18" charset="0"/>
              </a:rPr>
              <a:t> </a:t>
            </a:r>
            <a:r>
              <a:rPr lang="ru-RU" sz="1600" dirty="0" err="1" smtClean="0">
                <a:latin typeface="Century" pitchFamily="18" charset="0"/>
              </a:rPr>
              <a:t>эсе</a:t>
            </a:r>
            <a:r>
              <a:rPr lang="ru-RU" sz="1600" dirty="0" smtClean="0">
                <a:latin typeface="Century" pitchFamily="18" charset="0"/>
              </a:rPr>
              <a:t> бай, </a:t>
            </a:r>
            <a:r>
              <a:rPr lang="ru-RU" sz="1600" dirty="0" err="1" smtClean="0">
                <a:latin typeface="Century" pitchFamily="18" charset="0"/>
              </a:rPr>
              <a:t>чон</a:t>
            </a:r>
            <a:r>
              <a:rPr lang="ru-RU" sz="1600" dirty="0" smtClean="0">
                <a:latin typeface="Century" pitchFamily="18" charset="0"/>
              </a:rPr>
              <a:t> </a:t>
            </a:r>
            <a:r>
              <a:rPr lang="ru-RU" sz="1600" dirty="0" err="1" smtClean="0">
                <a:latin typeface="Century" pitchFamily="18" charset="0"/>
              </a:rPr>
              <a:t>атам</a:t>
            </a:r>
            <a:r>
              <a:rPr lang="ru-RU" sz="1600" dirty="0" smtClean="0">
                <a:latin typeface="Century" pitchFamily="18" charset="0"/>
              </a:rPr>
              <a:t> </a:t>
            </a:r>
            <a:r>
              <a:rPr lang="ru-RU" sz="1600" dirty="0" err="1" smtClean="0">
                <a:latin typeface="Century" pitchFamily="18" charset="0"/>
              </a:rPr>
              <a:t>атамдан</a:t>
            </a:r>
            <a:r>
              <a:rPr lang="ru-RU" sz="1600" dirty="0" smtClean="0">
                <a:latin typeface="Century" pitchFamily="18" charset="0"/>
              </a:rPr>
              <a:t> </a:t>
            </a:r>
            <a:r>
              <a:rPr lang="ru-RU" sz="1600" dirty="0" err="1" smtClean="0">
                <a:latin typeface="Century" pitchFamily="18" charset="0"/>
              </a:rPr>
              <a:t>уч</a:t>
            </a:r>
            <a:r>
              <a:rPr lang="ru-RU" sz="1600" dirty="0" smtClean="0">
                <a:latin typeface="Century" pitchFamily="18" charset="0"/>
              </a:rPr>
              <a:t> </a:t>
            </a:r>
            <a:r>
              <a:rPr lang="ru-RU" sz="1600" dirty="0" err="1" smtClean="0">
                <a:latin typeface="Century" pitchFamily="18" charset="0"/>
              </a:rPr>
              <a:t>эсе</a:t>
            </a:r>
            <a:r>
              <a:rPr lang="ru-RU" sz="1600" dirty="0" smtClean="0">
                <a:latin typeface="Century" pitchFamily="18" charset="0"/>
              </a:rPr>
              <a:t> бай. </a:t>
            </a:r>
            <a:r>
              <a:rPr lang="ru-RU" sz="1600" dirty="0" err="1" smtClean="0">
                <a:latin typeface="Century" pitchFamily="18" charset="0"/>
              </a:rPr>
              <a:t>Бардыгыбызда</a:t>
            </a:r>
            <a:r>
              <a:rPr lang="ru-RU" sz="1600" dirty="0" smtClean="0">
                <a:latin typeface="Century" pitchFamily="18" charset="0"/>
              </a:rPr>
              <a:t> 1 миллион сом бар. </a:t>
            </a:r>
            <a:r>
              <a:rPr lang="ru-RU" sz="1600" dirty="0" err="1" smtClean="0">
                <a:latin typeface="Century" pitchFamily="18" charset="0"/>
              </a:rPr>
              <a:t>Эми</a:t>
            </a:r>
            <a:r>
              <a:rPr lang="ru-RU" sz="1600" dirty="0" smtClean="0">
                <a:latin typeface="Century" pitchFamily="18" charset="0"/>
              </a:rPr>
              <a:t> </a:t>
            </a:r>
            <a:r>
              <a:rPr lang="ru-RU" sz="1600" dirty="0" err="1" smtClean="0">
                <a:latin typeface="Century" pitchFamily="18" charset="0"/>
              </a:rPr>
              <a:t>менин</a:t>
            </a:r>
            <a:r>
              <a:rPr lang="ru-RU" sz="1600" dirty="0" smtClean="0">
                <a:latin typeface="Century" pitchFamily="18" charset="0"/>
              </a:rPr>
              <a:t> </a:t>
            </a:r>
            <a:r>
              <a:rPr lang="ru-RU" sz="1600" dirty="0" err="1" smtClean="0">
                <a:latin typeface="Century" pitchFamily="18" charset="0"/>
              </a:rPr>
              <a:t>акчамды</a:t>
            </a:r>
            <a:r>
              <a:rPr lang="ru-RU" sz="1600" dirty="0" smtClean="0">
                <a:latin typeface="Century" pitchFamily="18" charset="0"/>
              </a:rPr>
              <a:t> </a:t>
            </a:r>
            <a:r>
              <a:rPr lang="ru-RU" sz="1600" dirty="0" err="1" smtClean="0">
                <a:latin typeface="Century" pitchFamily="18" charset="0"/>
              </a:rPr>
              <a:t>эсептей</a:t>
            </a:r>
            <a:r>
              <a:rPr lang="ru-RU" sz="1600" dirty="0" smtClean="0">
                <a:latin typeface="Century" pitchFamily="18" charset="0"/>
              </a:rPr>
              <a:t> </a:t>
            </a:r>
            <a:r>
              <a:rPr lang="ru-RU" sz="1600" dirty="0" err="1" smtClean="0">
                <a:latin typeface="Century" pitchFamily="18" charset="0"/>
              </a:rPr>
              <a:t>бергиле</a:t>
            </a:r>
            <a:r>
              <a:rPr lang="ru-RU" sz="1600" dirty="0" smtClean="0">
                <a:latin typeface="Century" pitchFamily="18" charset="0"/>
              </a:rPr>
              <a:t>»-</a:t>
            </a:r>
            <a:r>
              <a:rPr lang="ru-RU" sz="1600" dirty="0" err="1" smtClean="0">
                <a:latin typeface="Century" pitchFamily="18" charset="0"/>
              </a:rPr>
              <a:t>деп</a:t>
            </a:r>
            <a:r>
              <a:rPr lang="ru-RU" sz="1600" dirty="0" smtClean="0">
                <a:latin typeface="Century" pitchFamily="18" charset="0"/>
              </a:rPr>
              <a:t> </a:t>
            </a:r>
            <a:r>
              <a:rPr lang="ru-RU" sz="1600" dirty="0" err="1" smtClean="0">
                <a:latin typeface="Century" pitchFamily="18" charset="0"/>
              </a:rPr>
              <a:t>жооп</a:t>
            </a:r>
            <a:r>
              <a:rPr lang="ru-RU" sz="1600" dirty="0" smtClean="0">
                <a:latin typeface="Century" pitchFamily="18" charset="0"/>
              </a:rPr>
              <a:t> </a:t>
            </a:r>
            <a:r>
              <a:rPr lang="ru-RU" sz="1600" dirty="0" err="1" smtClean="0">
                <a:latin typeface="Century" pitchFamily="18" charset="0"/>
              </a:rPr>
              <a:t>берди</a:t>
            </a:r>
            <a:r>
              <a:rPr lang="ru-RU" sz="1600" dirty="0" smtClean="0">
                <a:latin typeface="Century" pitchFamily="18" charset="0"/>
              </a:rPr>
              <a:t>.</a:t>
            </a:r>
            <a:endParaRPr lang="ru-RU" sz="1600" dirty="0">
              <a:latin typeface="Century" pitchFamily="18" charset="0"/>
            </a:endParaRPr>
          </a:p>
        </p:txBody>
      </p:sp>
      <p:sp>
        <p:nvSpPr>
          <p:cNvPr id="13" name="Минус 12"/>
          <p:cNvSpPr/>
          <p:nvPr/>
        </p:nvSpPr>
        <p:spPr>
          <a:xfrm>
            <a:off x="907494" y="642938"/>
            <a:ext cx="4649866" cy="1885950"/>
          </a:xfrm>
          <a:prstGeom prst="mathMin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3600" b="1" i="1" dirty="0"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топ</a:t>
            </a:r>
            <a:endParaRPr lang="ru-RU" sz="3600" b="1" i="1"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Минус 14"/>
          <p:cNvSpPr/>
          <p:nvPr/>
        </p:nvSpPr>
        <p:spPr>
          <a:xfrm>
            <a:off x="6599396" y="659509"/>
            <a:ext cx="4603670" cy="1885950"/>
          </a:xfrm>
          <a:prstGeom prst="mathMin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36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 топ </a:t>
            </a:r>
            <a:endParaRPr lang="ru-RU"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1068109" y="3643027"/>
            <a:ext cx="4328635" cy="26003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sz="2000" b="1" i="1" dirty="0" err="1" smtClean="0">
                <a:latin typeface="Times New Roman" panose="02020603050405020304" pitchFamily="18" charset="0"/>
                <a:cs typeface="Times New Roman" panose="02020603050405020304" pitchFamily="18" charset="0"/>
              </a:rPr>
              <a:t>Бири</a:t>
            </a:r>
            <a:r>
              <a:rPr lang="ru-RU" sz="2000" b="1" i="1" dirty="0" smtClean="0">
                <a:latin typeface="Times New Roman" panose="02020603050405020304" pitchFamily="18" charset="0"/>
                <a:cs typeface="Times New Roman" panose="02020603050405020304" pitchFamily="18" charset="0"/>
              </a:rPr>
              <a:t> – </a:t>
            </a:r>
            <a:r>
              <a:rPr lang="ru-RU" sz="2000" b="1" i="1" dirty="0" err="1" smtClean="0">
                <a:latin typeface="Times New Roman" panose="02020603050405020304" pitchFamily="18" charset="0"/>
                <a:cs typeface="Times New Roman" panose="02020603050405020304" pitchFamily="18" charset="0"/>
              </a:rPr>
              <a:t>бири</a:t>
            </a:r>
            <a:r>
              <a:rPr lang="ru-RU" sz="2000" b="1" i="1" dirty="0" smtClean="0">
                <a:latin typeface="Times New Roman" panose="02020603050405020304" pitchFamily="18" charset="0"/>
                <a:cs typeface="Times New Roman" panose="02020603050405020304" pitchFamily="18" charset="0"/>
              </a:rPr>
              <a:t> </a:t>
            </a:r>
            <a:r>
              <a:rPr lang="ru-RU" sz="2000" b="1" i="1" dirty="0" err="1" smtClean="0">
                <a:latin typeface="Times New Roman" panose="02020603050405020304" pitchFamily="18" charset="0"/>
                <a:cs typeface="Times New Roman" panose="02020603050405020304" pitchFamily="18" charset="0"/>
              </a:rPr>
              <a:t>менен</a:t>
            </a:r>
            <a:r>
              <a:rPr lang="ru-RU" sz="2000" b="1" i="1" dirty="0" smtClean="0">
                <a:latin typeface="Times New Roman" panose="02020603050405020304" pitchFamily="18" charset="0"/>
                <a:cs typeface="Times New Roman" panose="02020603050405020304" pitchFamily="18" charset="0"/>
              </a:rPr>
              <a:t> </a:t>
            </a:r>
            <a:r>
              <a:rPr lang="ru-RU" sz="2000" b="1" i="1" dirty="0" err="1" smtClean="0">
                <a:latin typeface="Times New Roman" panose="02020603050405020304" pitchFamily="18" charset="0"/>
                <a:cs typeface="Times New Roman" panose="02020603050405020304" pitchFamily="18" charset="0"/>
              </a:rPr>
              <a:t>пикир</a:t>
            </a:r>
            <a:r>
              <a:rPr lang="ru-RU" sz="2000" b="1" i="1" dirty="0" smtClean="0">
                <a:latin typeface="Times New Roman" panose="02020603050405020304" pitchFamily="18" charset="0"/>
                <a:cs typeface="Times New Roman" panose="02020603050405020304" pitchFamily="18" charset="0"/>
              </a:rPr>
              <a:t> </a:t>
            </a:r>
            <a:r>
              <a:rPr lang="ru-RU" sz="2000" b="1" i="1" dirty="0" err="1" smtClean="0">
                <a:latin typeface="Times New Roman" panose="02020603050405020304" pitchFamily="18" charset="0"/>
                <a:cs typeface="Times New Roman" panose="02020603050405020304" pitchFamily="18" charset="0"/>
              </a:rPr>
              <a:t>алышпай</a:t>
            </a:r>
            <a:r>
              <a:rPr lang="ru-RU" sz="2000" b="1" i="1" dirty="0" smtClean="0">
                <a:latin typeface="Times New Roman" panose="02020603050405020304" pitchFamily="18" charset="0"/>
                <a:cs typeface="Times New Roman" panose="02020603050405020304" pitchFamily="18" charset="0"/>
              </a:rPr>
              <a:t>, ар </a:t>
            </a:r>
            <a:r>
              <a:rPr lang="ru-RU" sz="2000" b="1" i="1" dirty="0" err="1" smtClean="0">
                <a:latin typeface="Times New Roman" panose="02020603050405020304" pitchFamily="18" charset="0"/>
                <a:cs typeface="Times New Roman" panose="02020603050405020304" pitchFamily="18" charset="0"/>
              </a:rPr>
              <a:t>бир</a:t>
            </a:r>
            <a:r>
              <a:rPr lang="ru-RU" sz="2000" b="1" i="1" dirty="0" smtClean="0">
                <a:latin typeface="Times New Roman" panose="02020603050405020304" pitchFamily="18" charset="0"/>
                <a:cs typeface="Times New Roman" panose="02020603050405020304" pitchFamily="18" charset="0"/>
              </a:rPr>
              <a:t> </a:t>
            </a:r>
            <a:r>
              <a:rPr lang="ru-RU" sz="2000" b="1" i="1" dirty="0" err="1" smtClean="0">
                <a:latin typeface="Times New Roman" panose="02020603050405020304" pitchFamily="18" charset="0"/>
                <a:cs typeface="Times New Roman" panose="02020603050405020304" pitchFamily="18" charset="0"/>
              </a:rPr>
              <a:t>окуучу</a:t>
            </a:r>
            <a:r>
              <a:rPr lang="ru-RU" sz="2000" b="1" i="1" dirty="0" smtClean="0">
                <a:latin typeface="Times New Roman" panose="02020603050405020304" pitchFamily="18" charset="0"/>
                <a:cs typeface="Times New Roman" panose="02020603050405020304" pitchFamily="18" charset="0"/>
              </a:rPr>
              <a:t> </a:t>
            </a:r>
            <a:r>
              <a:rPr lang="ky-KG" sz="2000" b="1" i="1" dirty="0" smtClean="0">
                <a:latin typeface="Times New Roman" panose="02020603050405020304" pitchFamily="18" charset="0"/>
                <a:cs typeface="Times New Roman" panose="02020603050405020304" pitchFamily="18" charset="0"/>
              </a:rPr>
              <a:t>өз алдынча теңдемени чыгарып койду.</a:t>
            </a:r>
          </a:p>
          <a:p>
            <a:pPr algn="ctr"/>
            <a:r>
              <a:rPr lang="ky-KG" sz="2000" b="1" i="1" dirty="0" smtClean="0">
                <a:latin typeface="Times New Roman" panose="02020603050405020304" pitchFamily="18" charset="0"/>
                <a:cs typeface="Times New Roman" panose="02020603050405020304" pitchFamily="18" charset="0"/>
              </a:rPr>
              <a:t>Болжол менен 3 мүнөт ичинде баары бүтүрүп койду.</a:t>
            </a:r>
          </a:p>
          <a:p>
            <a:pPr algn="ctr"/>
            <a:endParaRPr lang="ru-RU" dirty="0"/>
          </a:p>
        </p:txBody>
      </p:sp>
      <p:sp>
        <p:nvSpPr>
          <p:cNvPr id="17" name="Прямоугольник 16"/>
          <p:cNvSpPr/>
          <p:nvPr/>
        </p:nvSpPr>
        <p:spPr>
          <a:xfrm>
            <a:off x="6796802" y="3643027"/>
            <a:ext cx="4328635" cy="26003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ky-KG" sz="2000" b="1" i="1" dirty="0" smtClean="0">
                <a:latin typeface="Times New Roman" panose="02020603050405020304" pitchFamily="18" charset="0"/>
                <a:cs typeface="Times New Roman" panose="02020603050405020304" pitchFamily="18" charset="0"/>
              </a:rPr>
              <a:t>Өтө курч дискуссия болду.</a:t>
            </a:r>
          </a:p>
          <a:p>
            <a:pPr algn="ctr"/>
            <a:r>
              <a:rPr lang="ky-KG" sz="2000" b="1" i="1" dirty="0" smtClean="0">
                <a:latin typeface="Times New Roman" panose="02020603050405020304" pitchFamily="18" charset="0"/>
                <a:cs typeface="Times New Roman" panose="02020603050405020304" pitchFamily="18" charset="0"/>
              </a:rPr>
              <a:t>Окуучулар бири – бири  менен пикир алышып, ар бир өз ойлорун билдиришти, баары чогуу бирдикте иштешти.</a:t>
            </a:r>
          </a:p>
          <a:p>
            <a:pPr algn="ctr"/>
            <a:r>
              <a:rPr lang="ky-KG" sz="2000" b="1" i="1" dirty="0" smtClean="0">
                <a:latin typeface="Times New Roman" panose="02020603050405020304" pitchFamily="18" charset="0"/>
                <a:cs typeface="Times New Roman" panose="02020603050405020304" pitchFamily="18" charset="0"/>
              </a:rPr>
              <a:t>Болжол менен 10 – 15 мүнөт убакыт сарпталды.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56273" y="370728"/>
            <a:ext cx="10911840" cy="1051560"/>
          </a:xfrm>
        </p:spPr>
        <p:txBody>
          <a:bodyPr/>
          <a:lstStyle/>
          <a:p>
            <a:pPr algn="ctr"/>
            <a:r>
              <a:rPr lang="ky-KG" i="1" dirty="0" smtClean="0">
                <a:solidFill>
                  <a:schemeClr val="accent6">
                    <a:lumMod val="75000"/>
                  </a:schemeClr>
                </a:solidFill>
              </a:rPr>
              <a:t>Салыштыруунун жыйынтыгы:</a:t>
            </a:r>
            <a:endParaRPr lang="ru-RU" i="1" dirty="0">
              <a:solidFill>
                <a:schemeClr val="accent6">
                  <a:lumMod val="75000"/>
                </a:schemeClr>
              </a:solidFill>
            </a:endParaRPr>
          </a:p>
        </p:txBody>
      </p:sp>
      <p:sp>
        <p:nvSpPr>
          <p:cNvPr id="7" name="Прямоугольник с двумя скругленными противолежащими углами 6"/>
          <p:cNvSpPr/>
          <p:nvPr/>
        </p:nvSpPr>
        <p:spPr>
          <a:xfrm>
            <a:off x="1400175" y="1843088"/>
            <a:ext cx="9558338" cy="3414712"/>
          </a:xfrm>
          <a:prstGeom prst="round2Diag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ky-KG" sz="2000" dirty="0" smtClean="0">
                <a:latin typeface="Times New Roman" pitchFamily="18" charset="0"/>
                <a:cs typeface="Times New Roman" pitchFamily="18" charset="0"/>
              </a:rPr>
              <a:t>Эки топ тең тапшырмаларын так аткарышты, 2 – топ биз күткөндөй жыйынтык бере алды. Алар жомокту абдан кызыгуу менен чыгарып, убактысын көңүлдүү өткөрүштү. Маселенин оордугуна карабай, аны чыгарууга дилгирленишти. Бул болсо эң сонун көрсөткүч, себеби окуучулардын кызыгуусу менен бирге билимге умтулуусун көрө алдык. </a:t>
            </a:r>
          </a:p>
          <a:p>
            <a:pPr algn="ctr"/>
            <a:r>
              <a:rPr lang="ky-KG" sz="2000" dirty="0" smtClean="0">
                <a:latin typeface="Times New Roman" pitchFamily="18" charset="0"/>
                <a:cs typeface="Times New Roman" pitchFamily="18" charset="0"/>
              </a:rPr>
              <a:t>Ал эми 1 – топтогу окуучулар, берилген тапшырмасын аткарышкандан кийин, 2 – топтун маселесине кызыгышып, алар да кунт коюп угуп отурушту. Баары бүткөндөн кийин бул маселе боюнча эки топтун тең пикирлери келишип, биргеликте андан башка да ыкмаларын ойлоп таап, эң сонун жыйынтык көргөзүштү.</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xmlns="" val="33834947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8008" y="569136"/>
            <a:ext cx="10911840" cy="1051560"/>
          </a:xfrm>
        </p:spPr>
        <p:txBody>
          <a:bodyPr>
            <a:normAutofit/>
          </a:bodyPr>
          <a:lstStyle/>
          <a:p>
            <a:pPr algn="ctr"/>
            <a:r>
              <a:rPr lang="ru-RU" sz="4400" dirty="0" err="1" smtClean="0">
                <a:latin typeface="Times New Roman" pitchFamily="18" charset="0"/>
                <a:ea typeface="Batang" pitchFamily="18" charset="-127"/>
                <a:cs typeface="Times New Roman" pitchFamily="18" charset="0"/>
              </a:rPr>
              <a:t>Күтүлүүчү  жыйынтык</a:t>
            </a:r>
            <a:r>
              <a:rPr lang="ru-RU" sz="4400" dirty="0" smtClean="0">
                <a:latin typeface="Times New Roman" pitchFamily="18" charset="0"/>
                <a:ea typeface="Batang" pitchFamily="18" charset="-127"/>
                <a:cs typeface="Times New Roman" pitchFamily="18" charset="0"/>
              </a:rPr>
              <a:t>:</a:t>
            </a:r>
            <a:endParaRPr lang="ru-RU" sz="4400" dirty="0">
              <a:latin typeface="Times New Roman" pitchFamily="18" charset="0"/>
              <a:ea typeface="Batang" pitchFamily="18" charset="-127"/>
              <a:cs typeface="Times New Roman" pitchFamily="18" charset="0"/>
            </a:endParaRPr>
          </a:p>
        </p:txBody>
      </p:sp>
      <p:sp>
        <p:nvSpPr>
          <p:cNvPr id="3" name="Содержимое 2"/>
          <p:cNvSpPr>
            <a:spLocks noGrp="1"/>
          </p:cNvSpPr>
          <p:nvPr>
            <p:ph idx="1"/>
          </p:nvPr>
        </p:nvSpPr>
        <p:spPr>
          <a:xfrm>
            <a:off x="586478" y="2301764"/>
            <a:ext cx="10911840" cy="2059187"/>
          </a:xfrm>
        </p:spPr>
        <p:txBody>
          <a:bodyPr/>
          <a:lstStyle/>
          <a:p>
            <a:r>
              <a:rPr lang="ru-RU" dirty="0" err="1" smtClean="0">
                <a:latin typeface="Times New Roman" pitchFamily="18" charset="0"/>
                <a:cs typeface="Times New Roman" pitchFamily="18" charset="0"/>
              </a:rPr>
              <a:t>Жомоктогу</a:t>
            </a:r>
            <a:r>
              <a:rPr lang="ru-RU" dirty="0" smtClean="0">
                <a:latin typeface="Times New Roman" pitchFamily="18" charset="0"/>
                <a:cs typeface="Times New Roman" pitchFamily="18" charset="0"/>
              </a:rPr>
              <a:t> математика </a:t>
            </a:r>
            <a:r>
              <a:rPr lang="ru-RU" dirty="0" err="1" smtClean="0">
                <a:latin typeface="Times New Roman" pitchFamily="18" charset="0"/>
                <a:cs typeface="Times New Roman" pitchFamily="18" charset="0"/>
              </a:rPr>
              <a:t>окуучулардын</a:t>
            </a:r>
            <a:r>
              <a:rPr lang="ru-RU" dirty="0" smtClean="0">
                <a:latin typeface="Times New Roman" pitchFamily="18" charset="0"/>
                <a:cs typeface="Times New Roman" pitchFamily="18" charset="0"/>
              </a:rPr>
              <a:t> ой </a:t>
            </a:r>
            <a:r>
              <a:rPr lang="ru-RU" dirty="0" err="1" smtClean="0">
                <a:latin typeface="Times New Roman" pitchFamily="18" charset="0"/>
                <a:cs typeface="Times New Roman" pitchFamily="18" charset="0"/>
              </a:rPr>
              <a:t>жүгуртүүсүн</a:t>
            </a:r>
            <a:r>
              <a:rPr lang="ru-RU" dirty="0" smtClean="0">
                <a:latin typeface="Times New Roman" pitchFamily="18" charset="0"/>
                <a:cs typeface="Times New Roman" pitchFamily="18" charset="0"/>
              </a:rPr>
              <a:t> </a:t>
            </a:r>
            <a:r>
              <a:rPr lang="ky-KG" dirty="0" smtClean="0">
                <a:latin typeface="Book Antiqua" pitchFamily="18" charset="0"/>
              </a:rPr>
              <a:t>ө</a:t>
            </a:r>
            <a:r>
              <a:rPr lang="ru-RU" dirty="0" err="1" smtClean="0">
                <a:latin typeface="Times New Roman" pitchFamily="18" charset="0"/>
                <a:cs typeface="Times New Roman" pitchFamily="18" charset="0"/>
              </a:rPr>
              <a:t>стүр</a:t>
            </a:r>
            <a:r>
              <a:rPr lang="ky-KG" dirty="0" smtClean="0">
                <a:latin typeface="Times New Roman" pitchFamily="18" charset="0"/>
                <a:cs typeface="Times New Roman" pitchFamily="18" charset="0"/>
              </a:rPr>
              <a:t>өт;</a:t>
            </a:r>
          </a:p>
          <a:p>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Математикага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болгон</a:t>
            </a:r>
            <a:r>
              <a:rPr lang="ru-RU" dirty="0" smtClean="0">
                <a:latin typeface="Times New Roman" pitchFamily="18" charset="0"/>
                <a:cs typeface="Times New Roman" pitchFamily="18" charset="0"/>
              </a:rPr>
              <a:t> к</a:t>
            </a:r>
            <a:r>
              <a:rPr lang="ky-KG" dirty="0" smtClean="0">
                <a:latin typeface="Book Antiqua" pitchFamily="18" charset="0"/>
              </a:rPr>
              <a:t>ө</a:t>
            </a:r>
            <a:r>
              <a:rPr lang="ru-RU" dirty="0" err="1" smtClean="0">
                <a:latin typeface="Times New Roman" pitchFamily="18" charset="0"/>
                <a:cs typeface="Times New Roman" pitchFamily="18" charset="0"/>
              </a:rPr>
              <a:t>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карашы</a:t>
            </a:r>
            <a:r>
              <a:rPr lang="ru-RU" dirty="0" smtClean="0">
                <a:latin typeface="Times New Roman" pitchFamily="18" charset="0"/>
                <a:cs typeface="Times New Roman" pitchFamily="18" charset="0"/>
              </a:rPr>
              <a:t> </a:t>
            </a:r>
            <a:r>
              <a:rPr lang="ky-KG" dirty="0" smtClean="0">
                <a:latin typeface="Book Antiqua" pitchFamily="18" charset="0"/>
              </a:rPr>
              <a:t>ө</a:t>
            </a:r>
            <a:r>
              <a:rPr lang="ru-RU" dirty="0" err="1" smtClean="0">
                <a:latin typeface="Times New Roman" pitchFamily="18" charset="0"/>
                <a:cs typeface="Times New Roman" pitchFamily="18" charset="0"/>
              </a:rPr>
              <a:t>зг</a:t>
            </a:r>
            <a:r>
              <a:rPr lang="ky-KG" dirty="0" smtClean="0">
                <a:latin typeface="Book Antiqua" pitchFamily="18" charset="0"/>
              </a:rPr>
              <a:t>ө</a:t>
            </a:r>
            <a:r>
              <a:rPr lang="ru-RU" dirty="0" err="1" smtClean="0">
                <a:latin typeface="Times New Roman" pitchFamily="18" charset="0"/>
                <a:cs typeface="Times New Roman" pitchFamily="18" charset="0"/>
              </a:rPr>
              <a:t>рөт;</a:t>
            </a:r>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Тендеме </a:t>
            </a:r>
            <a:r>
              <a:rPr lang="ru-RU" dirty="0" err="1" smtClean="0">
                <a:latin typeface="Times New Roman" pitchFamily="18" charset="0"/>
                <a:cs typeface="Times New Roman" pitchFamily="18" charset="0"/>
              </a:rPr>
              <a:t>түзүүнү </a:t>
            </a:r>
            <a:r>
              <a:rPr lang="ru-RU" dirty="0" smtClean="0">
                <a:latin typeface="Times New Roman" pitchFamily="18" charset="0"/>
                <a:cs typeface="Times New Roman" pitchFamily="18" charset="0"/>
              </a:rPr>
              <a:t>бат </a:t>
            </a:r>
            <a:r>
              <a:rPr lang="ky-KG" dirty="0" smtClean="0">
                <a:latin typeface="Book Antiqua" pitchFamily="18" charset="0"/>
              </a:rPr>
              <a:t>ө</a:t>
            </a:r>
            <a:r>
              <a:rPr lang="ru-RU" dirty="0" err="1" smtClean="0">
                <a:latin typeface="Times New Roman" pitchFamily="18" charset="0"/>
                <a:cs typeface="Times New Roman" pitchFamily="18" charset="0"/>
              </a:rPr>
              <a:t>зд</a:t>
            </a:r>
            <a:r>
              <a:rPr lang="ky-KG" dirty="0" smtClean="0">
                <a:latin typeface="Book Antiqua" pitchFamily="18" charset="0"/>
              </a:rPr>
              <a:t>ө</a:t>
            </a:r>
            <a:r>
              <a:rPr lang="ru-RU" dirty="0" err="1" smtClean="0">
                <a:latin typeface="Times New Roman" pitchFamily="18" charset="0"/>
                <a:cs typeface="Times New Roman" pitchFamily="18" charset="0"/>
              </a:rPr>
              <a:t>штүрүшөт;</a:t>
            </a:r>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Математика </a:t>
            </a:r>
            <a:r>
              <a:rPr lang="ru-RU" dirty="0" err="1" smtClean="0">
                <a:latin typeface="Times New Roman" pitchFamily="18" charset="0"/>
                <a:cs typeface="Times New Roman" pitchFamily="18" charset="0"/>
              </a:rPr>
              <a:t>предметине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болгон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кызыгуусу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пайда</a:t>
            </a:r>
            <a:r>
              <a:rPr lang="ru-RU" dirty="0" smtClean="0">
                <a:latin typeface="Times New Roman" pitchFamily="18" charset="0"/>
                <a:cs typeface="Times New Roman" pitchFamily="18" charset="0"/>
              </a:rPr>
              <a:t> болот;</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IMG_1482.PNG"/>
          <p:cNvPicPr>
            <a:picLocks noChangeAspect="1" noChangeArrowheads="1"/>
          </p:cNvPicPr>
          <p:nvPr/>
        </p:nvPicPr>
        <p:blipFill>
          <a:blip r:embed="rId2"/>
          <a:srcRect/>
          <a:stretch>
            <a:fillRect/>
          </a:stretch>
        </p:blipFill>
        <p:spPr bwMode="auto">
          <a:xfrm>
            <a:off x="553156" y="441434"/>
            <a:ext cx="11153421" cy="6053720"/>
          </a:xfrm>
          <a:prstGeom prst="rect">
            <a:avLst/>
          </a:prstGeom>
          <a:noFill/>
        </p:spPr>
      </p:pic>
      <p:sp>
        <p:nvSpPr>
          <p:cNvPr id="3" name="Заголовок 2"/>
          <p:cNvSpPr>
            <a:spLocks noGrp="1"/>
          </p:cNvSpPr>
          <p:nvPr>
            <p:ph type="title"/>
          </p:nvPr>
        </p:nvSpPr>
        <p:spPr>
          <a:xfrm>
            <a:off x="1697292" y="789097"/>
            <a:ext cx="8897914" cy="676656"/>
          </a:xfrm>
          <a:effectLst>
            <a:glow rad="228600">
              <a:schemeClr val="accent5">
                <a:satMod val="175000"/>
                <a:alpha val="40000"/>
              </a:schemeClr>
            </a:glow>
          </a:effectLst>
        </p:spPr>
        <p:txBody>
          <a:bodyPr>
            <a:normAutofit fontScale="9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К</a:t>
            </a:r>
            <a:r>
              <a:rPr lang="ky-KG" sz="4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ook Antiqua" pitchFamily="18" charset="0"/>
              </a:rPr>
              <a:t>өң</a:t>
            </a:r>
            <a:r>
              <a:rPr lang="ru-RU" b="1" cap="all"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үл бурганыңыздарга чоң рахмат</a:t>
            </a:r>
            <a:r>
              <a:rPr lang="ru-RU"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
            </a:r>
            <a:endParaRPr lang="ru-RU"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735724" y="211576"/>
            <a:ext cx="10762593" cy="976093"/>
          </a:xfrm>
        </p:spPr>
        <p:style>
          <a:lnRef idx="2">
            <a:schemeClr val="accent2"/>
          </a:lnRef>
          <a:fillRef idx="1">
            <a:schemeClr val="lt1"/>
          </a:fillRef>
          <a:effectRef idx="0">
            <a:schemeClr val="accent2"/>
          </a:effectRef>
          <a:fontRef idx="minor">
            <a:schemeClr val="dk1"/>
          </a:fontRef>
        </p:style>
        <p:txBody>
          <a:bodyPr/>
          <a:lstStyle/>
          <a:p>
            <a:r>
              <a:rPr lang="ru-RU" b="1"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ook Antiqua" pitchFamily="18" charset="0"/>
              </a:rPr>
              <a:t>Долбоордун</a:t>
            </a:r>
            <a:r>
              <a:rPr lang="ru-RU"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ook Antiqua" pitchFamily="18" charset="0"/>
              </a:rPr>
              <a:t> </a:t>
            </a:r>
            <a:r>
              <a:rPr lang="ru-RU" b="1"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ook Antiqua" pitchFamily="18" charset="0"/>
              </a:rPr>
              <a:t>көйгөйү</a:t>
            </a:r>
            <a:r>
              <a:rPr lang="ru-RU"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ook Antiqua" pitchFamily="18" charset="0"/>
              </a:rPr>
              <a:t> </a:t>
            </a:r>
            <a:r>
              <a:rPr lang="ru-RU" b="1"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ook Antiqua" pitchFamily="18" charset="0"/>
              </a:rPr>
              <a:t>жана</a:t>
            </a:r>
            <a:r>
              <a:rPr lang="ru-RU"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ook Antiqua" pitchFamily="18" charset="0"/>
              </a:rPr>
              <a:t> </a:t>
            </a:r>
            <a:r>
              <a:rPr lang="ru-RU" b="1"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ook Antiqua" pitchFamily="18" charset="0"/>
              </a:rPr>
              <a:t>максаты</a:t>
            </a:r>
            <a:r>
              <a:rPr lang="ru-RU"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ook Antiqua" pitchFamily="18" charset="0"/>
              </a:rPr>
              <a:t>:</a:t>
            </a:r>
            <a:endParaRPr lang="ru-RU"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Book Antiqua" pitchFamily="18" charset="0"/>
            </a:endParaRPr>
          </a:p>
        </p:txBody>
      </p:sp>
      <p:sp>
        <p:nvSpPr>
          <p:cNvPr id="6" name="Содержимое 5"/>
          <p:cNvSpPr>
            <a:spLocks noGrp="1"/>
          </p:cNvSpPr>
          <p:nvPr>
            <p:ph idx="1"/>
          </p:nvPr>
        </p:nvSpPr>
        <p:spPr>
          <a:xfrm>
            <a:off x="536027" y="1261242"/>
            <a:ext cx="10972800" cy="5465378"/>
          </a:xfrm>
        </p:spPr>
        <p:txBody>
          <a:bodyPr/>
          <a:lstStyle/>
          <a:p>
            <a:pPr algn="just"/>
            <a:r>
              <a:rPr lang="ru-RU" sz="28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Book Antiqua" pitchFamily="18" charset="0"/>
              </a:rPr>
              <a:t>Көйгөйү:</a:t>
            </a:r>
            <a:r>
              <a:rPr lang="ru-RU" sz="2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Book Antiqua" pitchFamily="18" charset="0"/>
              </a:rPr>
              <a:t> </a:t>
            </a:r>
          </a:p>
          <a:p>
            <a:r>
              <a:rPr lang="ru-RU" sz="2400" dirty="0" err="1" smtClean="0">
                <a:latin typeface="Book Antiqua" pitchFamily="18" charset="0"/>
              </a:rPr>
              <a:t>Окуучулардын</a:t>
            </a:r>
            <a:r>
              <a:rPr lang="ru-RU" sz="2400" dirty="0" smtClean="0">
                <a:latin typeface="Book Antiqua" pitchFamily="18" charset="0"/>
              </a:rPr>
              <a:t> </a:t>
            </a:r>
            <a:r>
              <a:rPr lang="ru-RU" sz="2400" dirty="0" err="1" smtClean="0">
                <a:latin typeface="Book Antiqua" pitchFamily="18" charset="0"/>
              </a:rPr>
              <a:t>математикага</a:t>
            </a:r>
            <a:r>
              <a:rPr lang="ru-RU" sz="2400" dirty="0" smtClean="0">
                <a:latin typeface="Book Antiqua" pitchFamily="18" charset="0"/>
              </a:rPr>
              <a:t> </a:t>
            </a:r>
            <a:r>
              <a:rPr lang="ru-RU" sz="2400" dirty="0" err="1" smtClean="0">
                <a:latin typeface="Book Antiqua" pitchFamily="18" charset="0"/>
              </a:rPr>
              <a:t>кызыгуусунун</a:t>
            </a:r>
            <a:r>
              <a:rPr lang="ru-RU" sz="2400" dirty="0" smtClean="0">
                <a:latin typeface="Book Antiqua" pitchFamily="18" charset="0"/>
              </a:rPr>
              <a:t> </a:t>
            </a:r>
            <a:r>
              <a:rPr lang="ru-RU" sz="2400" dirty="0" err="1" smtClean="0">
                <a:latin typeface="Book Antiqua" pitchFamily="18" charset="0"/>
              </a:rPr>
              <a:t>жоктугу</a:t>
            </a:r>
            <a:r>
              <a:rPr lang="ru-RU" sz="2400" dirty="0" smtClean="0">
                <a:latin typeface="Book Antiqua" pitchFamily="18" charset="0"/>
              </a:rPr>
              <a:t>; </a:t>
            </a:r>
            <a:r>
              <a:rPr lang="ru-RU" sz="2400" dirty="0" err="1" smtClean="0">
                <a:latin typeface="Book Antiqua" pitchFamily="18" charset="0"/>
              </a:rPr>
              <a:t>Гаджеттерге</a:t>
            </a:r>
            <a:r>
              <a:rPr lang="ru-RU" sz="2400" dirty="0" smtClean="0">
                <a:latin typeface="Book Antiqua" pitchFamily="18" charset="0"/>
              </a:rPr>
              <a:t>, </a:t>
            </a:r>
            <a:r>
              <a:rPr lang="ru-RU" sz="2400" dirty="0" err="1" smtClean="0">
                <a:latin typeface="Book Antiqua" pitchFamily="18" charset="0"/>
              </a:rPr>
              <a:t>ютуб</a:t>
            </a:r>
            <a:r>
              <a:rPr lang="ru-RU" sz="2400" dirty="0" smtClean="0">
                <a:latin typeface="Book Antiqua" pitchFamily="18" charset="0"/>
              </a:rPr>
              <a:t> </a:t>
            </a:r>
            <a:r>
              <a:rPr lang="ru-RU" sz="2400" dirty="0" err="1" smtClean="0">
                <a:latin typeface="Book Antiqua" pitchFamily="18" charset="0"/>
              </a:rPr>
              <a:t>каналдарына</a:t>
            </a:r>
            <a:r>
              <a:rPr lang="ru-RU" sz="2400" dirty="0" smtClean="0">
                <a:latin typeface="Book Antiqua" pitchFamily="18" charset="0"/>
              </a:rPr>
              <a:t> </a:t>
            </a:r>
            <a:r>
              <a:rPr lang="ru-RU" sz="2400" dirty="0" err="1" smtClean="0">
                <a:latin typeface="Book Antiqua" pitchFamily="18" charset="0"/>
              </a:rPr>
              <a:t>кызыккан</a:t>
            </a:r>
            <a:r>
              <a:rPr lang="ru-RU" sz="2400" dirty="0" smtClean="0">
                <a:latin typeface="Book Antiqua" pitchFamily="18" charset="0"/>
              </a:rPr>
              <a:t> </a:t>
            </a:r>
            <a:r>
              <a:rPr lang="ru-RU" sz="2400" dirty="0" err="1" smtClean="0">
                <a:latin typeface="Book Antiqua" pitchFamily="18" charset="0"/>
              </a:rPr>
              <a:t>жаш</a:t>
            </a:r>
            <a:r>
              <a:rPr lang="ru-RU" sz="2400" dirty="0" smtClean="0">
                <a:latin typeface="Book Antiqua" pitchFamily="18" charset="0"/>
              </a:rPr>
              <a:t> </a:t>
            </a:r>
            <a:r>
              <a:rPr lang="ru-RU" sz="2400" dirty="0" err="1" smtClean="0">
                <a:latin typeface="Book Antiqua" pitchFamily="18" charset="0"/>
              </a:rPr>
              <a:t>бөбөктөрүбүз</a:t>
            </a:r>
            <a:r>
              <a:rPr lang="ru-RU" sz="2400" dirty="0" smtClean="0">
                <a:latin typeface="Book Antiqua" pitchFamily="18" charset="0"/>
              </a:rPr>
              <a:t>, </a:t>
            </a:r>
            <a:r>
              <a:rPr lang="ru-RU" sz="2400" dirty="0" err="1" smtClean="0">
                <a:latin typeface="Book Antiqua" pitchFamily="18" charset="0"/>
              </a:rPr>
              <a:t>аң-сезим</a:t>
            </a:r>
            <a:r>
              <a:rPr lang="ru-RU" sz="2400" dirty="0" smtClean="0">
                <a:latin typeface="Book Antiqua" pitchFamily="18" charset="0"/>
              </a:rPr>
              <a:t> </a:t>
            </a:r>
            <a:r>
              <a:rPr lang="ru-RU" sz="2400" dirty="0" err="1" smtClean="0">
                <a:latin typeface="Book Antiqua" pitchFamily="18" charset="0"/>
              </a:rPr>
              <a:t>өстүрүүчү</a:t>
            </a:r>
            <a:r>
              <a:rPr lang="ru-RU" sz="2400" dirty="0" smtClean="0">
                <a:latin typeface="Book Antiqua" pitchFamily="18" charset="0"/>
              </a:rPr>
              <a:t> </a:t>
            </a:r>
            <a:r>
              <a:rPr lang="ru-RU" sz="2400" dirty="0" err="1" smtClean="0">
                <a:latin typeface="Book Antiqua" pitchFamily="18" charset="0"/>
              </a:rPr>
              <a:t>жомокторду</a:t>
            </a:r>
            <a:r>
              <a:rPr lang="ru-RU" sz="2400" dirty="0" smtClean="0">
                <a:latin typeface="Book Antiqua" pitchFamily="18" charset="0"/>
              </a:rPr>
              <a:t> такыр </a:t>
            </a:r>
            <a:r>
              <a:rPr lang="ru-RU" sz="2400" dirty="0" err="1" smtClean="0">
                <a:latin typeface="Book Antiqua" pitchFamily="18" charset="0"/>
              </a:rPr>
              <a:t>окушпайт</a:t>
            </a:r>
            <a:r>
              <a:rPr lang="ru-RU" sz="2400" dirty="0" smtClean="0">
                <a:latin typeface="Book Antiqua" pitchFamily="18" charset="0"/>
              </a:rPr>
              <a:t> </a:t>
            </a:r>
            <a:r>
              <a:rPr lang="ru-RU" sz="2400" dirty="0" err="1" smtClean="0">
                <a:latin typeface="Book Antiqua" pitchFamily="18" charset="0"/>
              </a:rPr>
              <a:t>жана</a:t>
            </a:r>
            <a:r>
              <a:rPr lang="ru-RU" sz="2400" dirty="0" smtClean="0">
                <a:latin typeface="Book Antiqua" pitchFamily="18" charset="0"/>
              </a:rPr>
              <a:t> </a:t>
            </a:r>
            <a:r>
              <a:rPr lang="ru-RU" sz="2400" dirty="0" err="1" smtClean="0">
                <a:latin typeface="Book Antiqua" pitchFamily="18" charset="0"/>
              </a:rPr>
              <a:t>ата-энелер</a:t>
            </a:r>
            <a:r>
              <a:rPr lang="ru-RU" sz="2400" dirty="0" smtClean="0">
                <a:latin typeface="Book Antiqua" pitchFamily="18" charset="0"/>
              </a:rPr>
              <a:t> </a:t>
            </a:r>
            <a:r>
              <a:rPr lang="ru-RU" sz="2400" dirty="0" err="1" smtClean="0">
                <a:latin typeface="Book Antiqua" pitchFamily="18" charset="0"/>
              </a:rPr>
              <a:t>бул</a:t>
            </a:r>
            <a:r>
              <a:rPr lang="ru-RU" sz="2400" dirty="0" smtClean="0">
                <a:latin typeface="Book Antiqua" pitchFamily="18" charset="0"/>
              </a:rPr>
              <a:t> </a:t>
            </a:r>
            <a:r>
              <a:rPr lang="ru-RU" sz="2400" dirty="0" err="1" smtClean="0">
                <a:latin typeface="Book Antiqua" pitchFamily="18" charset="0"/>
              </a:rPr>
              <a:t>нерсеге</a:t>
            </a:r>
            <a:r>
              <a:rPr lang="ru-RU" sz="2400" dirty="0" smtClean="0">
                <a:latin typeface="Book Antiqua" pitchFamily="18" charset="0"/>
              </a:rPr>
              <a:t> </a:t>
            </a:r>
            <a:r>
              <a:rPr lang="ru-RU" sz="2400" dirty="0" err="1" smtClean="0">
                <a:latin typeface="Book Antiqua" pitchFamily="18" charset="0"/>
              </a:rPr>
              <a:t>көп</a:t>
            </a:r>
            <a:r>
              <a:rPr lang="ru-RU" sz="2400" dirty="0" smtClean="0">
                <a:latin typeface="Book Antiqua" pitchFamily="18" charset="0"/>
              </a:rPr>
              <a:t> </a:t>
            </a:r>
            <a:r>
              <a:rPr lang="ru-RU" sz="2400" dirty="0" err="1" smtClean="0">
                <a:latin typeface="Book Antiqua" pitchFamily="18" charset="0"/>
              </a:rPr>
              <a:t>көңүл</a:t>
            </a:r>
            <a:r>
              <a:rPr lang="ru-RU" sz="2400" dirty="0" smtClean="0">
                <a:latin typeface="Book Antiqua" pitchFamily="18" charset="0"/>
              </a:rPr>
              <a:t> </a:t>
            </a:r>
            <a:r>
              <a:rPr lang="ru-RU" sz="2400" dirty="0" err="1" smtClean="0">
                <a:latin typeface="Book Antiqua" pitchFamily="18" charset="0"/>
              </a:rPr>
              <a:t>бурушпайт</a:t>
            </a:r>
            <a:r>
              <a:rPr lang="ru-RU" sz="2400" dirty="0" smtClean="0">
                <a:latin typeface="Book Antiqua" pitchFamily="18" charset="0"/>
              </a:rPr>
              <a:t>. Математика </a:t>
            </a:r>
            <a:r>
              <a:rPr lang="ru-RU" sz="2400" dirty="0" err="1" smtClean="0">
                <a:latin typeface="Book Antiqua" pitchFamily="18" charset="0"/>
              </a:rPr>
              <a:t>менен</a:t>
            </a:r>
            <a:r>
              <a:rPr lang="ru-RU" sz="2400" dirty="0" smtClean="0">
                <a:latin typeface="Book Antiqua" pitchFamily="18" charset="0"/>
              </a:rPr>
              <a:t> </a:t>
            </a:r>
            <a:r>
              <a:rPr lang="ru-RU" sz="2400" dirty="0" err="1" smtClean="0">
                <a:latin typeface="Book Antiqua" pitchFamily="18" charset="0"/>
              </a:rPr>
              <a:t>байланышкан</a:t>
            </a:r>
            <a:r>
              <a:rPr lang="ru-RU" sz="2400" dirty="0" smtClean="0">
                <a:latin typeface="Book Antiqua" pitchFamily="18" charset="0"/>
              </a:rPr>
              <a:t> </a:t>
            </a:r>
            <a:r>
              <a:rPr lang="ru-RU" sz="2400" dirty="0" err="1" smtClean="0">
                <a:latin typeface="Book Antiqua" pitchFamily="18" charset="0"/>
              </a:rPr>
              <a:t>көп</a:t>
            </a:r>
            <a:r>
              <a:rPr lang="ru-RU" sz="2400" dirty="0" smtClean="0">
                <a:latin typeface="Book Antiqua" pitchFamily="18" charset="0"/>
              </a:rPr>
              <a:t> </a:t>
            </a:r>
            <a:r>
              <a:rPr lang="ru-RU" sz="2400" dirty="0" err="1" smtClean="0">
                <a:latin typeface="Book Antiqua" pitchFamily="18" charset="0"/>
              </a:rPr>
              <a:t>нерсе</a:t>
            </a:r>
            <a:r>
              <a:rPr lang="ru-RU" sz="2400" dirty="0" smtClean="0">
                <a:latin typeface="Book Antiqua" pitchFamily="18" charset="0"/>
              </a:rPr>
              <a:t> </a:t>
            </a:r>
            <a:r>
              <a:rPr lang="ru-RU" sz="2400" dirty="0" err="1" smtClean="0">
                <a:latin typeface="Book Antiqua" pitchFamily="18" charset="0"/>
              </a:rPr>
              <a:t>биздин</a:t>
            </a:r>
            <a:r>
              <a:rPr lang="ru-RU" sz="2400" dirty="0" smtClean="0">
                <a:latin typeface="Book Antiqua" pitchFamily="18" charset="0"/>
              </a:rPr>
              <a:t> </a:t>
            </a:r>
            <a:r>
              <a:rPr lang="ru-RU" sz="2400" dirty="0" err="1" smtClean="0">
                <a:latin typeface="Book Antiqua" pitchFamily="18" charset="0"/>
              </a:rPr>
              <a:t>турмушубузда</a:t>
            </a:r>
            <a:r>
              <a:rPr lang="ru-RU" sz="2400" dirty="0" smtClean="0">
                <a:latin typeface="Book Antiqua" pitchFamily="18" charset="0"/>
              </a:rPr>
              <a:t> </a:t>
            </a:r>
            <a:r>
              <a:rPr lang="ru-RU" sz="2400" dirty="0" err="1" smtClean="0">
                <a:latin typeface="Book Antiqua" pitchFamily="18" charset="0"/>
              </a:rPr>
              <a:t>керектигин</a:t>
            </a:r>
            <a:r>
              <a:rPr lang="ru-RU" sz="2400" dirty="0" smtClean="0">
                <a:latin typeface="Book Antiqua" pitchFamily="18" charset="0"/>
              </a:rPr>
              <a:t> </a:t>
            </a:r>
            <a:r>
              <a:rPr lang="ru-RU" sz="2400" dirty="0" err="1" smtClean="0">
                <a:latin typeface="Book Antiqua" pitchFamily="18" charset="0"/>
              </a:rPr>
              <a:t>көп</a:t>
            </a:r>
            <a:r>
              <a:rPr lang="ru-RU" sz="2400" dirty="0" smtClean="0">
                <a:latin typeface="Book Antiqua" pitchFamily="18" charset="0"/>
              </a:rPr>
              <a:t> </a:t>
            </a:r>
            <a:r>
              <a:rPr lang="ru-RU" sz="2400" dirty="0" err="1" smtClean="0">
                <a:latin typeface="Book Antiqua" pitchFamily="18" charset="0"/>
              </a:rPr>
              <a:t>баамдашпайт</a:t>
            </a:r>
            <a:r>
              <a:rPr lang="ru-RU" sz="2400" dirty="0" smtClean="0">
                <a:latin typeface="Book Antiqua" pitchFamily="18" charset="0"/>
              </a:rPr>
              <a:t>. </a:t>
            </a:r>
          </a:p>
          <a:p>
            <a:r>
              <a:rPr lang="ru-RU" sz="28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Book Antiqua" pitchFamily="18" charset="0"/>
              </a:rPr>
              <a:t>Максаты</a:t>
            </a:r>
            <a:r>
              <a:rPr lang="ru-RU" sz="2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Book Antiqua" pitchFamily="18" charset="0"/>
              </a:rPr>
              <a:t>:</a:t>
            </a:r>
            <a:r>
              <a:rPr lang="ru-RU" sz="2800" dirty="0" smtClean="0">
                <a:latin typeface="Book Antiqua" pitchFamily="18" charset="0"/>
              </a:rPr>
              <a:t> </a:t>
            </a:r>
          </a:p>
          <a:p>
            <a:r>
              <a:rPr lang="ru-RU" sz="2400" dirty="0" err="1" smtClean="0">
                <a:latin typeface="Book Antiqua" pitchFamily="18" charset="0"/>
              </a:rPr>
              <a:t>Окуучулардын</a:t>
            </a:r>
            <a:r>
              <a:rPr lang="ru-RU" sz="2400" dirty="0" smtClean="0">
                <a:latin typeface="Book Antiqua" pitchFamily="18" charset="0"/>
              </a:rPr>
              <a:t> математика </a:t>
            </a:r>
            <a:r>
              <a:rPr lang="ru-RU" sz="2400" dirty="0" err="1" smtClean="0">
                <a:latin typeface="Book Antiqua" pitchFamily="18" charset="0"/>
              </a:rPr>
              <a:t>сабагына</a:t>
            </a:r>
            <a:r>
              <a:rPr lang="ru-RU" sz="2400" dirty="0" smtClean="0">
                <a:latin typeface="Book Antiqua" pitchFamily="18" charset="0"/>
              </a:rPr>
              <a:t> </a:t>
            </a:r>
            <a:r>
              <a:rPr lang="ru-RU" sz="2400" dirty="0" err="1" smtClean="0">
                <a:latin typeface="Book Antiqua" pitchFamily="18" charset="0"/>
              </a:rPr>
              <a:t>кызыгуусун</a:t>
            </a:r>
            <a:r>
              <a:rPr lang="ru-RU" sz="2400" dirty="0" smtClean="0">
                <a:latin typeface="Book Antiqua" pitchFamily="18" charset="0"/>
              </a:rPr>
              <a:t> </a:t>
            </a:r>
            <a:r>
              <a:rPr lang="ru-RU" sz="2400" dirty="0" err="1" smtClean="0">
                <a:latin typeface="Book Antiqua" pitchFamily="18" charset="0"/>
              </a:rPr>
              <a:t>арттыруу</a:t>
            </a:r>
            <a:r>
              <a:rPr lang="ru-RU" sz="2400" dirty="0" smtClean="0">
                <a:latin typeface="Book Antiqua" pitchFamily="18" charset="0"/>
              </a:rPr>
              <a:t>; </a:t>
            </a:r>
            <a:r>
              <a:rPr lang="ru-RU" sz="2400" dirty="0" err="1" smtClean="0">
                <a:latin typeface="Book Antiqua" pitchFamily="18" charset="0"/>
              </a:rPr>
              <a:t>Мугалимдерге</a:t>
            </a:r>
            <a:r>
              <a:rPr lang="ru-RU" sz="2400" dirty="0" smtClean="0">
                <a:latin typeface="Book Antiqua" pitchFamily="18" charset="0"/>
              </a:rPr>
              <a:t> </a:t>
            </a:r>
            <a:r>
              <a:rPr lang="ru-RU" sz="2400" dirty="0" err="1" smtClean="0">
                <a:latin typeface="Book Antiqua" pitchFamily="18" charset="0"/>
              </a:rPr>
              <a:t>окуучуларды</a:t>
            </a:r>
            <a:r>
              <a:rPr lang="ru-RU" sz="2400" dirty="0" smtClean="0">
                <a:latin typeface="Book Antiqua" pitchFamily="18" charset="0"/>
              </a:rPr>
              <a:t> </a:t>
            </a:r>
            <a:r>
              <a:rPr lang="ru-RU" sz="2400" dirty="0" err="1" smtClean="0">
                <a:latin typeface="Book Antiqua" pitchFamily="18" charset="0"/>
              </a:rPr>
              <a:t>окутууда</a:t>
            </a:r>
            <a:r>
              <a:rPr lang="ru-RU" sz="2400" dirty="0" smtClean="0">
                <a:latin typeface="Book Antiqua" pitchFamily="18" charset="0"/>
              </a:rPr>
              <a:t> </a:t>
            </a:r>
            <a:r>
              <a:rPr lang="ru-RU" sz="2400" dirty="0" err="1" smtClean="0">
                <a:latin typeface="Book Antiqua" pitchFamily="18" charset="0"/>
              </a:rPr>
              <a:t>жа</a:t>
            </a:r>
            <a:r>
              <a:rPr lang="ky-KG" sz="2400" dirty="0" smtClean="0">
                <a:latin typeface="Book Antiqua" pitchFamily="18" charset="0"/>
              </a:rPr>
              <a:t>ң</a:t>
            </a:r>
            <a:r>
              <a:rPr lang="ru-RU" sz="2400" dirty="0" err="1" smtClean="0">
                <a:latin typeface="Book Antiqua" pitchFamily="18" charset="0"/>
              </a:rPr>
              <a:t>ы</a:t>
            </a:r>
            <a:r>
              <a:rPr lang="ru-RU" sz="2400" dirty="0" smtClean="0">
                <a:latin typeface="Book Antiqua" pitchFamily="18" charset="0"/>
              </a:rPr>
              <a:t> </a:t>
            </a:r>
            <a:r>
              <a:rPr lang="ru-RU" sz="2400" dirty="0" err="1" smtClean="0">
                <a:latin typeface="Book Antiqua" pitchFamily="18" charset="0"/>
              </a:rPr>
              <a:t>ыкма</a:t>
            </a:r>
            <a:r>
              <a:rPr lang="ru-RU" sz="2400" dirty="0" smtClean="0">
                <a:latin typeface="Book Antiqua" pitchFamily="18" charset="0"/>
              </a:rPr>
              <a:t> </a:t>
            </a:r>
            <a:r>
              <a:rPr lang="ru-RU" sz="2400" dirty="0" err="1" smtClean="0">
                <a:latin typeface="Book Antiqua" pitchFamily="18" charset="0"/>
              </a:rPr>
              <a:t>ойлоп</a:t>
            </a:r>
            <a:r>
              <a:rPr lang="ru-RU" sz="2400" dirty="0" smtClean="0">
                <a:latin typeface="Book Antiqua" pitchFamily="18" charset="0"/>
              </a:rPr>
              <a:t> </a:t>
            </a:r>
            <a:r>
              <a:rPr lang="ru-RU" sz="2400" dirty="0" err="1" smtClean="0">
                <a:latin typeface="Book Antiqua" pitchFamily="18" charset="0"/>
              </a:rPr>
              <a:t>табуу</a:t>
            </a:r>
            <a:r>
              <a:rPr lang="ru-RU" sz="2400" dirty="0" smtClean="0">
                <a:latin typeface="Book Antiqua" pitchFamily="18" charset="0"/>
              </a:rPr>
              <a:t>; </a:t>
            </a:r>
            <a:r>
              <a:rPr lang="ru-RU" sz="2400" dirty="0" err="1" smtClean="0">
                <a:latin typeface="Book Antiqua" pitchFamily="18" charset="0"/>
              </a:rPr>
              <a:t>Байыркы</a:t>
            </a:r>
            <a:r>
              <a:rPr lang="ru-RU" sz="2400" dirty="0" smtClean="0">
                <a:latin typeface="Book Antiqua" pitchFamily="18" charset="0"/>
              </a:rPr>
              <a:t> </a:t>
            </a:r>
            <a:r>
              <a:rPr lang="ru-RU" sz="2400" dirty="0" err="1" smtClean="0">
                <a:latin typeface="Book Antiqua" pitchFamily="18" charset="0"/>
              </a:rPr>
              <a:t>кыргыз</a:t>
            </a:r>
            <a:r>
              <a:rPr lang="ru-RU" sz="2400" dirty="0" smtClean="0">
                <a:latin typeface="Book Antiqua" pitchFamily="18" charset="0"/>
              </a:rPr>
              <a:t> </a:t>
            </a:r>
            <a:r>
              <a:rPr lang="ru-RU" sz="2400" dirty="0" err="1" smtClean="0">
                <a:latin typeface="Book Antiqua" pitchFamily="18" charset="0"/>
              </a:rPr>
              <a:t>элинин</a:t>
            </a:r>
            <a:r>
              <a:rPr lang="ru-RU" sz="2400" dirty="0" smtClean="0">
                <a:latin typeface="Book Antiqua" pitchFamily="18" charset="0"/>
              </a:rPr>
              <a:t> </a:t>
            </a:r>
            <a:r>
              <a:rPr lang="ru-RU" sz="2400" dirty="0" err="1" smtClean="0">
                <a:latin typeface="Book Antiqua" pitchFamily="18" charset="0"/>
              </a:rPr>
              <a:t>акылдуулугун</a:t>
            </a:r>
            <a:r>
              <a:rPr lang="ru-RU" sz="2400" dirty="0" smtClean="0">
                <a:latin typeface="Book Antiqua" pitchFamily="18" charset="0"/>
              </a:rPr>
              <a:t> </a:t>
            </a:r>
            <a:r>
              <a:rPr lang="ru-RU" sz="2400" dirty="0" err="1" smtClean="0">
                <a:latin typeface="Book Antiqua" pitchFamily="18" charset="0"/>
              </a:rPr>
              <a:t>белгилей</a:t>
            </a:r>
            <a:r>
              <a:rPr lang="ru-RU" sz="2400" dirty="0" smtClean="0">
                <a:latin typeface="Book Antiqua" pitchFamily="18" charset="0"/>
              </a:rPr>
              <a:t> </a:t>
            </a:r>
            <a:r>
              <a:rPr lang="ru-RU" sz="2400" dirty="0" err="1" smtClean="0">
                <a:latin typeface="Book Antiqua" pitchFamily="18" charset="0"/>
              </a:rPr>
              <a:t>кетүү.</a:t>
            </a:r>
            <a:endParaRPr lang="ru-RU" sz="2400" dirty="0">
              <a:latin typeface="Book Antiqua"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78192" y="493090"/>
            <a:ext cx="5298080" cy="1051560"/>
          </a:xfrm>
        </p:spPr>
        <p:txBody>
          <a:bodyPr/>
          <a:lstStyle/>
          <a:p>
            <a:r>
              <a:rPr lang="ru-RU"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Милдеттери</a:t>
            </a: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Содержимое 2"/>
          <p:cNvSpPr>
            <a:spLocks noGrp="1"/>
          </p:cNvSpPr>
          <p:nvPr>
            <p:ph idx="1"/>
          </p:nvPr>
        </p:nvSpPr>
        <p:spPr>
          <a:xfrm>
            <a:off x="578068" y="2067911"/>
            <a:ext cx="10986655" cy="3344917"/>
          </a:xfrm>
        </p:spPr>
        <p:txBody>
          <a:bodyPr/>
          <a:lstStyle/>
          <a:p>
            <a:pPr>
              <a:buFont typeface="Wingdings" pitchFamily="2" charset="2"/>
              <a:buChar char="v"/>
            </a:pPr>
            <a:r>
              <a:rPr lang="ru-RU" dirty="0" err="1" smtClean="0">
                <a:latin typeface="Book Antiqua" pitchFamily="18" charset="0"/>
              </a:rPr>
              <a:t>Окуучулардан</a:t>
            </a:r>
            <a:r>
              <a:rPr lang="ru-RU" dirty="0" smtClean="0">
                <a:latin typeface="Book Antiqua" pitchFamily="18" charset="0"/>
              </a:rPr>
              <a:t> </a:t>
            </a:r>
            <a:r>
              <a:rPr lang="ru-RU" dirty="0" err="1" smtClean="0">
                <a:latin typeface="Book Antiqua" pitchFamily="18" charset="0"/>
              </a:rPr>
              <a:t>жомоктогу</a:t>
            </a:r>
            <a:r>
              <a:rPr lang="ru-RU" dirty="0" smtClean="0">
                <a:latin typeface="Book Antiqua" pitchFamily="18" charset="0"/>
              </a:rPr>
              <a:t> математика  </a:t>
            </a:r>
            <a:r>
              <a:rPr lang="ru-RU" dirty="0" err="1" smtClean="0">
                <a:latin typeface="Book Antiqua" pitchFamily="18" charset="0"/>
              </a:rPr>
              <a:t>боюнча</a:t>
            </a:r>
            <a:r>
              <a:rPr lang="ru-RU" dirty="0" smtClean="0">
                <a:latin typeface="Book Antiqua" pitchFamily="18" charset="0"/>
              </a:rPr>
              <a:t> </a:t>
            </a:r>
            <a:r>
              <a:rPr lang="ru-RU" dirty="0" err="1" smtClean="0">
                <a:latin typeface="Book Antiqua" pitchFamily="18" charset="0"/>
              </a:rPr>
              <a:t>сурамжылоо</a:t>
            </a:r>
            <a:r>
              <a:rPr lang="ru-RU" dirty="0" smtClean="0">
                <a:latin typeface="Book Antiqua" pitchFamily="18" charset="0"/>
              </a:rPr>
              <a:t> </a:t>
            </a:r>
            <a:r>
              <a:rPr lang="ru-RU" dirty="0" err="1" smtClean="0">
                <a:latin typeface="Book Antiqua" pitchFamily="18" charset="0"/>
              </a:rPr>
              <a:t>жүргүзүү</a:t>
            </a:r>
            <a:r>
              <a:rPr lang="ru-RU" dirty="0" smtClean="0">
                <a:latin typeface="Book Antiqua" pitchFamily="18" charset="0"/>
              </a:rPr>
              <a:t>;</a:t>
            </a:r>
            <a:endParaRPr lang="en-US" dirty="0" smtClean="0">
              <a:latin typeface="Book Antiqua" pitchFamily="18" charset="0"/>
            </a:endParaRPr>
          </a:p>
          <a:p>
            <a:pPr>
              <a:buFont typeface="Wingdings" pitchFamily="2" charset="2"/>
              <a:buChar char="v"/>
            </a:pPr>
            <a:r>
              <a:rPr lang="ru-RU" dirty="0" err="1" smtClean="0">
                <a:latin typeface="Book Antiqua" pitchFamily="18" charset="0"/>
              </a:rPr>
              <a:t>Окуучуларды</a:t>
            </a:r>
            <a:r>
              <a:rPr lang="ru-RU" dirty="0" smtClean="0">
                <a:latin typeface="Book Antiqua" pitchFamily="18" charset="0"/>
              </a:rPr>
              <a:t> </a:t>
            </a:r>
            <a:r>
              <a:rPr lang="ru-RU" dirty="0" err="1" smtClean="0">
                <a:latin typeface="Book Antiqua" pitchFamily="18" charset="0"/>
              </a:rPr>
              <a:t>эки</a:t>
            </a:r>
            <a:r>
              <a:rPr lang="ru-RU" dirty="0" smtClean="0">
                <a:latin typeface="Book Antiqua" pitchFamily="18" charset="0"/>
              </a:rPr>
              <a:t> топко </a:t>
            </a:r>
            <a:r>
              <a:rPr lang="ru-RU" dirty="0" err="1" smtClean="0">
                <a:latin typeface="Book Antiqua" pitchFamily="18" charset="0"/>
              </a:rPr>
              <a:t>бөлүп</a:t>
            </a:r>
            <a:r>
              <a:rPr lang="ru-RU" dirty="0" smtClean="0">
                <a:latin typeface="Book Antiqua" pitchFamily="18" charset="0"/>
              </a:rPr>
              <a:t>, </a:t>
            </a:r>
            <a:r>
              <a:rPr lang="ru-RU" dirty="0" err="1" smtClean="0">
                <a:latin typeface="Book Antiqua" pitchFamily="18" charset="0"/>
              </a:rPr>
              <a:t>жөнөкөй  теңдеме менен</a:t>
            </a:r>
            <a:r>
              <a:rPr lang="ru-RU" dirty="0" smtClean="0">
                <a:latin typeface="Book Antiqua" pitchFamily="18" charset="0"/>
              </a:rPr>
              <a:t> </a:t>
            </a:r>
            <a:r>
              <a:rPr lang="ru-RU" dirty="0" err="1" smtClean="0">
                <a:latin typeface="Book Antiqua" pitchFamily="18" charset="0"/>
              </a:rPr>
              <a:t>жомоктогу</a:t>
            </a:r>
            <a:r>
              <a:rPr lang="ru-RU" dirty="0" smtClean="0">
                <a:latin typeface="Book Antiqua" pitchFamily="18" charset="0"/>
              </a:rPr>
              <a:t> </a:t>
            </a:r>
            <a:r>
              <a:rPr lang="ru-RU" dirty="0" err="1" smtClean="0">
                <a:latin typeface="Book Antiqua" pitchFamily="18" charset="0"/>
              </a:rPr>
              <a:t>маселени</a:t>
            </a:r>
            <a:r>
              <a:rPr lang="ru-RU" dirty="0" smtClean="0">
                <a:latin typeface="Book Antiqua" pitchFamily="18" charset="0"/>
              </a:rPr>
              <a:t> </a:t>
            </a:r>
            <a:r>
              <a:rPr lang="ru-RU" dirty="0" err="1" smtClean="0">
                <a:latin typeface="Book Antiqua" pitchFamily="18" charset="0"/>
              </a:rPr>
              <a:t>чыгаруудагы</a:t>
            </a:r>
            <a:r>
              <a:rPr lang="ru-RU" dirty="0" smtClean="0">
                <a:latin typeface="Book Antiqua" pitchFamily="18" charset="0"/>
              </a:rPr>
              <a:t> </a:t>
            </a:r>
            <a:r>
              <a:rPr lang="ru-RU" dirty="0" err="1" smtClean="0">
                <a:latin typeface="Book Antiqua" pitchFamily="18" charset="0"/>
              </a:rPr>
              <a:t>теңдемени салыштыруу</a:t>
            </a:r>
            <a:r>
              <a:rPr lang="ru-RU" dirty="0" smtClean="0">
                <a:latin typeface="Book Antiqua" pitchFamily="18" charset="0"/>
              </a:rPr>
              <a:t>;</a:t>
            </a:r>
          </a:p>
          <a:p>
            <a:pPr>
              <a:buFont typeface="Wingdings" pitchFamily="2" charset="2"/>
              <a:buChar char="v"/>
            </a:pPr>
            <a:r>
              <a:rPr lang="ru-RU" dirty="0" err="1" smtClean="0">
                <a:latin typeface="Book Antiqua" pitchFamily="18" charset="0"/>
              </a:rPr>
              <a:t>Жомоктогу</a:t>
            </a:r>
            <a:r>
              <a:rPr lang="ru-RU" dirty="0" smtClean="0">
                <a:latin typeface="Book Antiqua" pitchFamily="18" charset="0"/>
              </a:rPr>
              <a:t> математика </a:t>
            </a:r>
            <a:r>
              <a:rPr lang="ru-RU" dirty="0" err="1" smtClean="0">
                <a:latin typeface="Book Antiqua" pitchFamily="18" charset="0"/>
              </a:rPr>
              <a:t>жаңы ыкма</a:t>
            </a:r>
            <a:r>
              <a:rPr lang="ru-RU" dirty="0" smtClean="0">
                <a:latin typeface="Book Antiqua" pitchFamily="18" charset="0"/>
              </a:rPr>
              <a:t> </a:t>
            </a:r>
            <a:r>
              <a:rPr lang="ru-RU" dirty="0" err="1" smtClean="0">
                <a:latin typeface="Book Antiqua" pitchFamily="18" charset="0"/>
              </a:rPr>
              <a:t>экендигин</a:t>
            </a:r>
            <a:r>
              <a:rPr lang="ru-RU" dirty="0" smtClean="0">
                <a:latin typeface="Book Antiqua" pitchFamily="18" charset="0"/>
              </a:rPr>
              <a:t> </a:t>
            </a:r>
            <a:r>
              <a:rPr lang="ru-RU" dirty="0" err="1" smtClean="0">
                <a:latin typeface="Book Antiqua" pitchFamily="18" charset="0"/>
              </a:rPr>
              <a:t>жана</a:t>
            </a:r>
            <a:r>
              <a:rPr lang="ru-RU" dirty="0" smtClean="0">
                <a:latin typeface="Book Antiqua" pitchFamily="18" charset="0"/>
              </a:rPr>
              <a:t> </a:t>
            </a:r>
            <a:r>
              <a:rPr lang="ru-RU" dirty="0" err="1" smtClean="0">
                <a:latin typeface="Book Antiqua" pitchFamily="18" charset="0"/>
              </a:rPr>
              <a:t>анын</a:t>
            </a:r>
            <a:r>
              <a:rPr lang="ru-RU" dirty="0" smtClean="0">
                <a:latin typeface="Book Antiqua" pitchFamily="18" charset="0"/>
              </a:rPr>
              <a:t> </a:t>
            </a:r>
            <a:r>
              <a:rPr lang="ru-RU" dirty="0" err="1" smtClean="0">
                <a:latin typeface="Book Antiqua" pitchFamily="18" charset="0"/>
              </a:rPr>
              <a:t>эффективдүүлүгүн  далилдөө</a:t>
            </a:r>
            <a:r>
              <a:rPr lang="ru-RU" dirty="0" smtClean="0">
                <a:latin typeface="Book Antiqua" pitchFamily="18" charset="0"/>
              </a:rPr>
              <a:t>;</a:t>
            </a:r>
          </a:p>
          <a:p>
            <a:pPr>
              <a:buFont typeface="Wingdings" pitchFamily="2" charset="2"/>
              <a:buChar char="v"/>
            </a:pPr>
            <a:endParaRPr lang="ru-RU" dirty="0">
              <a:latin typeface="Book Antiqua"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95274" y="1357298"/>
            <a:ext cx="10911840" cy="4187952"/>
          </a:xfrm>
        </p:spPr>
        <p:txBody>
          <a:bodyPr>
            <a:normAutofit fontScale="92500" lnSpcReduction="20000"/>
          </a:bodyPr>
          <a:lstStyle/>
          <a:p>
            <a:r>
              <a:rPr lang="ru-RU" sz="4800" dirty="0" err="1" smtClean="0">
                <a:solidFill>
                  <a:schemeClr val="accent1"/>
                </a:solidFill>
                <a:latin typeface="Times New Roman" pitchFamily="18" charset="0"/>
                <a:cs typeface="Times New Roman" pitchFamily="18" charset="0"/>
              </a:rPr>
              <a:t>Илгери</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кыргыз</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элинин</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сабаты</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жок</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болсо</a:t>
            </a:r>
            <a:r>
              <a:rPr lang="ru-RU" sz="4800" dirty="0" smtClean="0">
                <a:solidFill>
                  <a:schemeClr val="accent1"/>
                </a:solidFill>
                <a:latin typeface="Times New Roman" pitchFamily="18" charset="0"/>
                <a:cs typeface="Times New Roman" pitchFamily="18" charset="0"/>
              </a:rPr>
              <a:t> да, математика </a:t>
            </a:r>
            <a:r>
              <a:rPr lang="ru-RU" sz="4800" dirty="0" err="1" smtClean="0">
                <a:solidFill>
                  <a:schemeClr val="accent1"/>
                </a:solidFill>
                <a:latin typeface="Times New Roman" pitchFamily="18" charset="0"/>
                <a:cs typeface="Times New Roman" pitchFamily="18" charset="0"/>
              </a:rPr>
              <a:t>аралашкан</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жомокторду</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айтышкан</a:t>
            </a:r>
            <a:r>
              <a:rPr lang="ru-RU" sz="4800" dirty="0" smtClean="0">
                <a:solidFill>
                  <a:schemeClr val="accent1"/>
                </a:solidFill>
                <a:latin typeface="Times New Roman" pitchFamily="18" charset="0"/>
                <a:cs typeface="Times New Roman" pitchFamily="18" charset="0"/>
              </a:rPr>
              <a:t> . </a:t>
            </a:r>
            <a:r>
              <a:rPr lang="ru-RU" sz="4800" dirty="0" err="1" smtClean="0">
                <a:solidFill>
                  <a:schemeClr val="accent1"/>
                </a:solidFill>
                <a:latin typeface="Times New Roman" pitchFamily="18" charset="0"/>
                <a:cs typeface="Times New Roman" pitchFamily="18" charset="0"/>
              </a:rPr>
              <a:t>Өздөрүнүн жомоктору</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аркылуу</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бир</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гана</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таалим-тарбия</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бербестен</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логиканы</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өрчүткөн, математикалык</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табышмактарды</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айтып</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келишкен.Ошол</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жомоктордон</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мисал</a:t>
            </a:r>
            <a:r>
              <a:rPr lang="ru-RU" sz="4800" dirty="0" smtClean="0">
                <a:solidFill>
                  <a:schemeClr val="accent1"/>
                </a:solidFill>
                <a:latin typeface="Times New Roman" pitchFamily="18" charset="0"/>
                <a:cs typeface="Times New Roman" pitchFamily="18" charset="0"/>
              </a:rPr>
              <a:t> </a:t>
            </a:r>
            <a:r>
              <a:rPr lang="ru-RU" sz="4800" dirty="0" err="1" smtClean="0">
                <a:solidFill>
                  <a:schemeClr val="accent1"/>
                </a:solidFill>
                <a:latin typeface="Times New Roman" pitchFamily="18" charset="0"/>
                <a:cs typeface="Times New Roman" pitchFamily="18" charset="0"/>
              </a:rPr>
              <a:t>көргөзөлү:</a:t>
            </a:r>
            <a:endParaRPr lang="ru-RU" sz="4800" dirty="0" smtClean="0">
              <a:solidFill>
                <a:schemeClr val="accent1"/>
              </a:solidFill>
              <a:latin typeface="Times New Roman" pitchFamily="18" charset="0"/>
              <a:cs typeface="Times New Roman" pitchFamily="18" charset="0"/>
            </a:endParaRPr>
          </a:p>
          <a:p>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60600" y="453523"/>
            <a:ext cx="4363896" cy="1051560"/>
          </a:xfrm>
        </p:spPr>
        <p:txBody>
          <a:bodyPr>
            <a:normAutofit/>
          </a:bodyPr>
          <a:lstStyle/>
          <a:p>
            <a:r>
              <a:rPr lang="ru-RU" sz="4800" i="1" dirty="0" smtClean="0">
                <a:latin typeface="Book Antiqua" pitchFamily="18" charset="0"/>
              </a:rPr>
              <a:t>1-жомок:</a:t>
            </a:r>
            <a:endParaRPr lang="ru-RU" sz="4800" i="1" dirty="0">
              <a:latin typeface="Book Antiqua" pitchFamily="18" charset="0"/>
            </a:endParaRPr>
          </a:p>
        </p:txBody>
      </p:sp>
      <p:sp>
        <p:nvSpPr>
          <p:cNvPr id="3" name="Содержимое 2"/>
          <p:cNvSpPr>
            <a:spLocks noGrp="1"/>
          </p:cNvSpPr>
          <p:nvPr>
            <p:ph idx="1"/>
          </p:nvPr>
        </p:nvSpPr>
        <p:spPr>
          <a:xfrm>
            <a:off x="639029" y="1660633"/>
            <a:ext cx="6150654" cy="4225159"/>
          </a:xfrm>
        </p:spPr>
        <p:txBody>
          <a:bodyPr>
            <a:normAutofit lnSpcReduction="10000"/>
          </a:bodyPr>
          <a:lstStyle/>
          <a:p>
            <a:r>
              <a:rPr lang="ru-RU" i="1" dirty="0" smtClean="0">
                <a:solidFill>
                  <a:srgbClr val="FF0000"/>
                </a:solidFill>
                <a:latin typeface="Book Antiqua" pitchFamily="18" charset="0"/>
              </a:rPr>
              <a:t>1 </a:t>
            </a:r>
            <a:r>
              <a:rPr lang="ru-RU" i="1" dirty="0" err="1" smtClean="0">
                <a:solidFill>
                  <a:srgbClr val="FF0000"/>
                </a:solidFill>
                <a:latin typeface="Book Antiqua" pitchFamily="18" charset="0"/>
              </a:rPr>
              <a:t>каз</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учуп</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келе</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жатып</a:t>
            </a:r>
            <a:r>
              <a:rPr lang="ru-RU" i="1" dirty="0" smtClean="0">
                <a:solidFill>
                  <a:srgbClr val="FF0000"/>
                </a:solidFill>
                <a:latin typeface="Book Antiqua" pitchFamily="18" charset="0"/>
              </a:rPr>
              <a:t>, топ </a:t>
            </a:r>
            <a:r>
              <a:rPr lang="ru-RU" i="1" dirty="0" err="1" smtClean="0">
                <a:solidFill>
                  <a:srgbClr val="FF0000"/>
                </a:solidFill>
                <a:latin typeface="Book Antiqua" pitchFamily="18" charset="0"/>
              </a:rPr>
              <a:t>казга</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жолугат</a:t>
            </a:r>
            <a:r>
              <a:rPr lang="ru-RU" i="1" dirty="0" smtClean="0">
                <a:solidFill>
                  <a:srgbClr val="FF0000"/>
                </a:solidFill>
                <a:latin typeface="Book Antiqua" pitchFamily="18" charset="0"/>
              </a:rPr>
              <a:t> да:</a:t>
            </a:r>
          </a:p>
          <a:p>
            <a:pPr>
              <a:buNone/>
            </a:pPr>
            <a:r>
              <a:rPr lang="ru-RU" i="1" dirty="0" smtClean="0">
                <a:solidFill>
                  <a:srgbClr val="FF0000"/>
                </a:solidFill>
                <a:latin typeface="Book Antiqua" pitchFamily="18" charset="0"/>
              </a:rPr>
              <a:t>  « </a:t>
            </a:r>
            <a:r>
              <a:rPr lang="ru-RU" i="1" dirty="0" err="1" smtClean="0">
                <a:solidFill>
                  <a:srgbClr val="FF0000"/>
                </a:solidFill>
                <a:latin typeface="Book Antiqua" pitchFamily="18" charset="0"/>
              </a:rPr>
              <a:t>Саламатсынарбы</a:t>
            </a:r>
            <a:r>
              <a:rPr lang="ru-RU" i="1" dirty="0" smtClean="0">
                <a:solidFill>
                  <a:srgbClr val="FF0000"/>
                </a:solidFill>
                <a:latin typeface="Book Antiqua" pitchFamily="18" charset="0"/>
              </a:rPr>
              <a:t>, 100 </a:t>
            </a:r>
            <a:r>
              <a:rPr lang="ru-RU" i="1" dirty="0" err="1" smtClean="0">
                <a:solidFill>
                  <a:srgbClr val="FF0000"/>
                </a:solidFill>
                <a:latin typeface="Book Antiqua" pitchFamily="18" charset="0"/>
              </a:rPr>
              <a:t>каз</a:t>
            </a:r>
            <a:r>
              <a:rPr lang="ru-RU" i="1" dirty="0" smtClean="0">
                <a:solidFill>
                  <a:srgbClr val="FF0000"/>
                </a:solidFill>
                <a:latin typeface="Book Antiqua" pitchFamily="18" charset="0"/>
              </a:rPr>
              <a:t> »,- </a:t>
            </a:r>
            <a:r>
              <a:rPr lang="ru-RU" i="1" dirty="0" err="1" smtClean="0">
                <a:solidFill>
                  <a:srgbClr val="FF0000"/>
                </a:solidFill>
                <a:latin typeface="Book Antiqua" pitchFamily="18" charset="0"/>
              </a:rPr>
              <a:t>деп</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учурашат</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Анда</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каздардын</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бири</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минтип</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айтат</a:t>
            </a:r>
            <a:r>
              <a:rPr lang="ru-RU" i="1" dirty="0" smtClean="0">
                <a:solidFill>
                  <a:srgbClr val="FF0000"/>
                </a:solidFill>
                <a:latin typeface="Book Antiqua" pitchFamily="18" charset="0"/>
              </a:rPr>
              <a:t> : « </a:t>
            </a:r>
            <a:r>
              <a:rPr lang="ru-RU" i="1" dirty="0" err="1" smtClean="0">
                <a:solidFill>
                  <a:srgbClr val="FF0000"/>
                </a:solidFill>
                <a:latin typeface="Book Antiqua" pitchFamily="18" charset="0"/>
              </a:rPr>
              <a:t>Жок</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биз</a:t>
            </a:r>
            <a:r>
              <a:rPr lang="ru-RU" i="1" dirty="0" smtClean="0">
                <a:solidFill>
                  <a:srgbClr val="FF0000"/>
                </a:solidFill>
                <a:latin typeface="Book Antiqua" pitchFamily="18" charset="0"/>
              </a:rPr>
              <a:t> 100 </a:t>
            </a:r>
            <a:r>
              <a:rPr lang="ru-RU" i="1" dirty="0" err="1" smtClean="0">
                <a:solidFill>
                  <a:srgbClr val="FF0000"/>
                </a:solidFill>
                <a:latin typeface="Book Antiqua" pitchFamily="18" charset="0"/>
              </a:rPr>
              <a:t>эмеспиз</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эгерде</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бизге</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дагы</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бизчелик</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биздин</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жарымыбызчалык</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биздин</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чейрегибизчелик</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жана</a:t>
            </a:r>
            <a:r>
              <a:rPr lang="ru-RU" i="1" dirty="0" smtClean="0">
                <a:solidFill>
                  <a:srgbClr val="FF0000"/>
                </a:solidFill>
                <a:latin typeface="Book Antiqua" pitchFamily="18" charset="0"/>
              </a:rPr>
              <a:t> сен </a:t>
            </a:r>
            <a:r>
              <a:rPr lang="ru-RU" i="1" dirty="0" err="1" smtClean="0">
                <a:solidFill>
                  <a:srgbClr val="FF0000"/>
                </a:solidFill>
                <a:latin typeface="Book Antiqua" pitchFamily="18" charset="0"/>
              </a:rPr>
              <a:t>колушсан</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анан</a:t>
            </a:r>
            <a:r>
              <a:rPr lang="ru-RU" i="1" dirty="0" smtClean="0">
                <a:solidFill>
                  <a:srgbClr val="FF0000"/>
                </a:solidFill>
                <a:latin typeface="Book Antiqua" pitchFamily="18" charset="0"/>
              </a:rPr>
              <a:t> 100 болот». </a:t>
            </a:r>
            <a:r>
              <a:rPr lang="ru-RU" i="1" dirty="0" err="1" smtClean="0">
                <a:solidFill>
                  <a:srgbClr val="FF0000"/>
                </a:solidFill>
                <a:latin typeface="Book Antiqua" pitchFamily="18" charset="0"/>
              </a:rPr>
              <a:t>Жалгыз</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каз</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канча</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казга</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жолуккан</a:t>
            </a:r>
            <a:r>
              <a:rPr lang="ru-RU" i="1" dirty="0" smtClean="0">
                <a:solidFill>
                  <a:srgbClr val="FF0000"/>
                </a:solidFill>
                <a:latin typeface="Book Antiqua" pitchFamily="18" charset="0"/>
              </a:rPr>
              <a:t>? </a:t>
            </a:r>
            <a:endParaRPr lang="ru-RU" i="1" dirty="0">
              <a:solidFill>
                <a:srgbClr val="FF0000"/>
              </a:solidFill>
              <a:latin typeface="Book Antiqua" pitchFamily="18" charset="0"/>
            </a:endParaRPr>
          </a:p>
        </p:txBody>
      </p:sp>
      <p:pic>
        <p:nvPicPr>
          <p:cNvPr id="4" name="Рисунок 3" descr="IMG_E1659.JPG"/>
          <p:cNvPicPr>
            <a:picLocks noChangeAspect="1"/>
          </p:cNvPicPr>
          <p:nvPr/>
        </p:nvPicPr>
        <p:blipFill>
          <a:blip r:embed="rId2"/>
          <a:stretch>
            <a:fillRect/>
          </a:stretch>
        </p:blipFill>
        <p:spPr>
          <a:xfrm>
            <a:off x="6821651" y="1336346"/>
            <a:ext cx="4408629" cy="4286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07498" y="579646"/>
            <a:ext cx="10911840" cy="1051560"/>
          </a:xfrm>
        </p:spPr>
        <p:txBody>
          <a:bodyPr/>
          <a:lstStyle/>
          <a:p>
            <a:pPr algn="ctr"/>
            <a:r>
              <a:rPr lang="ru-RU" i="1" dirty="0" err="1" smtClean="0">
                <a:solidFill>
                  <a:srgbClr val="FF0000"/>
                </a:solidFill>
              </a:rPr>
              <a:t>Чыгарылышы</a:t>
            </a:r>
            <a:r>
              <a:rPr lang="ru-RU" i="1" dirty="0" smtClean="0">
                <a:solidFill>
                  <a:srgbClr val="FF0000"/>
                </a:solidFill>
              </a:rPr>
              <a:t> :</a:t>
            </a:r>
            <a:endParaRPr lang="ru-RU" i="1" dirty="0">
              <a:solidFill>
                <a:srgbClr val="FF0000"/>
              </a:solidFill>
            </a:endParaRPr>
          </a:p>
        </p:txBody>
      </p:sp>
      <p:sp>
        <p:nvSpPr>
          <p:cNvPr id="6" name="Содержимое 5"/>
          <p:cNvSpPr>
            <a:spLocks noGrp="1"/>
          </p:cNvSpPr>
          <p:nvPr>
            <p:ph idx="1"/>
          </p:nvPr>
        </p:nvSpPr>
        <p:spPr>
          <a:xfrm>
            <a:off x="670560" y="2007476"/>
            <a:ext cx="10911840" cy="3605048"/>
          </a:xfrm>
        </p:spPr>
        <p:txBody>
          <a:bodyPr>
            <a:normAutofit/>
          </a:bodyPr>
          <a:lstStyle/>
          <a:p>
            <a:pPr>
              <a:buNone/>
            </a:pPr>
            <a:r>
              <a:rPr lang="ky-KG" i="1" dirty="0" smtClean="0">
                <a:latin typeface="Times New Roman" pitchFamily="18" charset="0"/>
                <a:cs typeface="Times New Roman" pitchFamily="18" charset="0"/>
              </a:rPr>
              <a:t>Берилди:                                               Чыгаруу :</a:t>
            </a:r>
          </a:p>
          <a:p>
            <a:pPr>
              <a:buNone/>
            </a:pPr>
            <a:r>
              <a:rPr lang="ky-KG" i="1" dirty="0" smtClean="0">
                <a:latin typeface="Times New Roman" pitchFamily="18" charset="0"/>
                <a:cs typeface="Times New Roman" pitchFamily="18" charset="0"/>
              </a:rPr>
              <a:t>Топ каз – х                                   х+х+х/2+х/4+1=100 /*4</a:t>
            </a:r>
          </a:p>
          <a:p>
            <a:pPr>
              <a:buNone/>
            </a:pPr>
            <a:r>
              <a:rPr lang="ky-KG" i="1" dirty="0" smtClean="0">
                <a:latin typeface="Times New Roman" pitchFamily="18" charset="0"/>
                <a:cs typeface="Times New Roman" pitchFamily="18" charset="0"/>
              </a:rPr>
              <a:t>Жарымы - х/2                            8х+2х+х+4=400</a:t>
            </a:r>
          </a:p>
          <a:p>
            <a:pPr>
              <a:buNone/>
            </a:pPr>
            <a:r>
              <a:rPr lang="ky-KG" i="1" dirty="0" smtClean="0">
                <a:latin typeface="Times New Roman" pitchFamily="18" charset="0"/>
                <a:cs typeface="Times New Roman" pitchFamily="18" charset="0"/>
              </a:rPr>
              <a:t>Чейреги – х/4                                 11х=396</a:t>
            </a:r>
          </a:p>
          <a:p>
            <a:pPr>
              <a:buNone/>
            </a:pPr>
            <a:r>
              <a:rPr lang="ky-KG" i="1" dirty="0" smtClean="0">
                <a:latin typeface="Times New Roman" pitchFamily="18" charset="0"/>
                <a:cs typeface="Times New Roman" pitchFamily="18" charset="0"/>
              </a:rPr>
              <a:t>Топ каздын саны -?                          Х=36</a:t>
            </a:r>
          </a:p>
          <a:p>
            <a:pPr>
              <a:buNone/>
            </a:pPr>
            <a:r>
              <a:rPr lang="ky-KG" i="1" dirty="0">
                <a:latin typeface="Times New Roman" pitchFamily="18" charset="0"/>
                <a:cs typeface="Times New Roman" pitchFamily="18" charset="0"/>
              </a:rPr>
              <a:t> </a:t>
            </a:r>
            <a:r>
              <a:rPr lang="ky-KG" i="1" dirty="0" smtClean="0">
                <a:latin typeface="Times New Roman" pitchFamily="18" charset="0"/>
                <a:cs typeface="Times New Roman" pitchFamily="18" charset="0"/>
              </a:rPr>
              <a:t>                      Текшерүү:          36+36+18+9+1=100</a:t>
            </a:r>
          </a:p>
          <a:p>
            <a:pPr>
              <a:buNone/>
            </a:pPr>
            <a:r>
              <a:rPr lang="ky-KG" i="1" dirty="0">
                <a:latin typeface="Times New Roman" pitchFamily="18" charset="0"/>
                <a:cs typeface="Times New Roman" pitchFamily="18" charset="0"/>
              </a:rPr>
              <a:t> </a:t>
            </a:r>
            <a:r>
              <a:rPr lang="ky-KG" i="1" dirty="0" smtClean="0">
                <a:latin typeface="Times New Roman" pitchFamily="18" charset="0"/>
                <a:cs typeface="Times New Roman" pitchFamily="18" charset="0"/>
              </a:rPr>
              <a:t>                                                           100=100</a:t>
            </a:r>
            <a:endParaRPr lang="ru-RU"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9539" y="504496"/>
            <a:ext cx="10911840" cy="1053137"/>
          </a:xfrm>
        </p:spPr>
        <p:txBody>
          <a:bodyPr/>
          <a:lstStyle/>
          <a:p>
            <a:pPr algn="ctr"/>
            <a:r>
              <a:rPr lang="ru-RU" sz="4800" i="1" dirty="0" smtClean="0">
                <a:latin typeface="Book Antiqua" pitchFamily="18" charset="0"/>
              </a:rPr>
              <a:t>2-жомок</a:t>
            </a:r>
            <a:r>
              <a:rPr lang="ru-RU" i="1" dirty="0" smtClean="0">
                <a:latin typeface="Book Antiqua" pitchFamily="18" charset="0"/>
              </a:rPr>
              <a:t>: </a:t>
            </a:r>
            <a:endParaRPr lang="ru-RU" i="1" dirty="0">
              <a:latin typeface="Book Antiqua" pitchFamily="18" charset="0"/>
            </a:endParaRPr>
          </a:p>
        </p:txBody>
      </p:sp>
      <p:sp>
        <p:nvSpPr>
          <p:cNvPr id="3" name="Содержимое 2"/>
          <p:cNvSpPr>
            <a:spLocks noGrp="1"/>
          </p:cNvSpPr>
          <p:nvPr>
            <p:ph idx="1"/>
          </p:nvPr>
        </p:nvSpPr>
        <p:spPr>
          <a:xfrm>
            <a:off x="575967" y="1786760"/>
            <a:ext cx="5499012" cy="3982578"/>
          </a:xfrm>
        </p:spPr>
        <p:txBody>
          <a:bodyPr>
            <a:normAutofit fontScale="77500" lnSpcReduction="20000"/>
          </a:bodyPr>
          <a:lstStyle/>
          <a:p>
            <a:r>
              <a:rPr lang="ru-RU" i="1" dirty="0" err="1" smtClean="0">
                <a:solidFill>
                  <a:srgbClr val="FF0000"/>
                </a:solidFill>
                <a:latin typeface="Book Antiqua" pitchFamily="18" charset="0"/>
              </a:rPr>
              <a:t>Илгери</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бир</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жаш</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баатыр</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үйлөнгөнүнө жыл</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айлана</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электе</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баскынчылар</a:t>
            </a:r>
            <a:r>
              <a:rPr lang="ru-RU" i="1" dirty="0" smtClean="0">
                <a:solidFill>
                  <a:srgbClr val="FF0000"/>
                </a:solidFill>
                <a:latin typeface="Book Antiqua" pitchFamily="18" charset="0"/>
              </a:rPr>
              <a:t> </a:t>
            </a:r>
            <a:r>
              <a:rPr lang="ru-RU" i="1" dirty="0" err="1">
                <a:solidFill>
                  <a:srgbClr val="FF0000"/>
                </a:solidFill>
                <a:latin typeface="Book Antiqua" pitchFamily="18" charset="0"/>
              </a:rPr>
              <a:t>м</a:t>
            </a:r>
            <a:r>
              <a:rPr lang="ru-RU" i="1" dirty="0" err="1" smtClean="0">
                <a:solidFill>
                  <a:srgbClr val="FF0000"/>
                </a:solidFill>
                <a:latin typeface="Book Antiqua" pitchFamily="18" charset="0"/>
              </a:rPr>
              <a:t>енен</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согушта</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оор</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жаракат</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алат</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Ошол</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учурда</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аялы</a:t>
            </a:r>
            <a:r>
              <a:rPr lang="ru-RU" i="1" dirty="0" smtClean="0">
                <a:solidFill>
                  <a:srgbClr val="FF0000"/>
                </a:solidFill>
                <a:latin typeface="Book Antiqua" pitchFamily="18" charset="0"/>
              </a:rPr>
              <a:t> кош </a:t>
            </a:r>
            <a:r>
              <a:rPr lang="ru-RU" i="1" dirty="0" err="1" smtClean="0">
                <a:solidFill>
                  <a:srgbClr val="FF0000"/>
                </a:solidFill>
                <a:latin typeface="Book Antiqua" pitchFamily="18" charset="0"/>
              </a:rPr>
              <a:t>бойлуу</a:t>
            </a:r>
            <a:r>
              <a:rPr lang="ru-RU" i="1" dirty="0" smtClean="0">
                <a:solidFill>
                  <a:srgbClr val="FF0000"/>
                </a:solidFill>
                <a:latin typeface="Book Antiqua" pitchFamily="18" charset="0"/>
              </a:rPr>
              <a:t> эле. Киши </a:t>
            </a:r>
            <a:r>
              <a:rPr lang="ru-RU" i="1" dirty="0" err="1" smtClean="0">
                <a:solidFill>
                  <a:srgbClr val="FF0000"/>
                </a:solidFill>
                <a:latin typeface="Book Antiqua" pitchFamily="18" charset="0"/>
              </a:rPr>
              <a:t>болбосуна</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көзү жетип</a:t>
            </a:r>
            <a:r>
              <a:rPr lang="ru-RU" i="1" dirty="0" smtClean="0">
                <a:solidFill>
                  <a:srgbClr val="FF0000"/>
                </a:solidFill>
                <a:latin typeface="Book Antiqua" pitchFamily="18" charset="0"/>
              </a:rPr>
              <a:t> , </a:t>
            </a:r>
            <a:r>
              <a:rPr lang="ru-RU" i="1" dirty="0" err="1" smtClean="0">
                <a:solidFill>
                  <a:srgbClr val="FF0000"/>
                </a:solidFill>
                <a:latin typeface="Book Antiqua" pitchFamily="18" charset="0"/>
              </a:rPr>
              <a:t>туугандарын</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чогултуп</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алып</a:t>
            </a:r>
            <a:r>
              <a:rPr lang="ru-RU" i="1" dirty="0">
                <a:solidFill>
                  <a:srgbClr val="FF0000"/>
                </a:solidFill>
                <a:latin typeface="Book Antiqua" pitchFamily="18" charset="0"/>
              </a:rPr>
              <a:t>,</a:t>
            </a:r>
            <a:r>
              <a:rPr lang="ru-RU" i="1" dirty="0" smtClean="0">
                <a:solidFill>
                  <a:srgbClr val="FF0000"/>
                </a:solidFill>
                <a:latin typeface="Book Antiqua" pitchFamily="18" charset="0"/>
              </a:rPr>
              <a:t> </a:t>
            </a:r>
            <a:r>
              <a:rPr lang="ru-RU" i="1" dirty="0" err="1">
                <a:solidFill>
                  <a:srgbClr val="FF0000"/>
                </a:solidFill>
                <a:latin typeface="Book Antiqua" pitchFamily="18" charset="0"/>
              </a:rPr>
              <a:t>к</a:t>
            </a:r>
            <a:r>
              <a:rPr lang="ru-RU" i="1" dirty="0" err="1" smtClean="0">
                <a:solidFill>
                  <a:srgbClr val="FF0000"/>
                </a:solidFill>
                <a:latin typeface="Book Antiqua" pitchFamily="18" charset="0"/>
              </a:rPr>
              <a:t>ерээзин</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айтат</a:t>
            </a:r>
            <a:r>
              <a:rPr lang="ru-RU" i="1" dirty="0" smtClean="0">
                <a:solidFill>
                  <a:srgbClr val="FF0000"/>
                </a:solidFill>
                <a:latin typeface="Book Antiqua" pitchFamily="18" charset="0"/>
              </a:rPr>
              <a:t>: « </a:t>
            </a:r>
            <a:r>
              <a:rPr lang="ru-RU" i="1" dirty="0" err="1" smtClean="0">
                <a:solidFill>
                  <a:srgbClr val="FF0000"/>
                </a:solidFill>
                <a:latin typeface="Book Antiqua" pitchFamily="18" charset="0"/>
              </a:rPr>
              <a:t>Эгерде</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келинчегим</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эркек</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төрөсө</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анда</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мал-мүлкүмдү уулум</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апасынан</a:t>
            </a:r>
            <a:r>
              <a:rPr lang="ru-RU" i="1" dirty="0" smtClean="0">
                <a:solidFill>
                  <a:srgbClr val="FF0000"/>
                </a:solidFill>
                <a:latin typeface="Book Antiqua" pitchFamily="18" charset="0"/>
              </a:rPr>
              <a:t> 2 </a:t>
            </a:r>
            <a:r>
              <a:rPr lang="ru-RU" i="1" dirty="0" err="1" smtClean="0">
                <a:solidFill>
                  <a:srgbClr val="FF0000"/>
                </a:solidFill>
                <a:latin typeface="Book Antiqua" pitchFamily="18" charset="0"/>
              </a:rPr>
              <a:t>эсе</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көп алгандай</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кылып</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бөлүштүргүлө</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Эгерде</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кыз</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төрөсө</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анда</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апасы</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кызынан</a:t>
            </a:r>
            <a:r>
              <a:rPr lang="ru-RU" i="1" dirty="0" smtClean="0">
                <a:solidFill>
                  <a:srgbClr val="FF0000"/>
                </a:solidFill>
                <a:latin typeface="Book Antiqua" pitchFamily="18" charset="0"/>
              </a:rPr>
              <a:t> 2 </a:t>
            </a:r>
            <a:r>
              <a:rPr lang="ru-RU" i="1" dirty="0" err="1" smtClean="0">
                <a:solidFill>
                  <a:srgbClr val="FF0000"/>
                </a:solidFill>
                <a:latin typeface="Book Antiqua" pitchFamily="18" charset="0"/>
              </a:rPr>
              <a:t>эсе</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көп</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алгандай</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бөлүштүргүлө</a:t>
            </a:r>
            <a:r>
              <a:rPr lang="ru-RU" i="1" dirty="0" smtClean="0">
                <a:solidFill>
                  <a:srgbClr val="FF0000"/>
                </a:solidFill>
                <a:latin typeface="Book Antiqua" pitchFamily="18" charset="0"/>
              </a:rPr>
              <a:t> .»  </a:t>
            </a:r>
            <a:r>
              <a:rPr lang="ru-RU" i="1" dirty="0" err="1" smtClean="0">
                <a:solidFill>
                  <a:srgbClr val="FF0000"/>
                </a:solidFill>
                <a:latin typeface="Book Antiqua" pitchFamily="18" charset="0"/>
              </a:rPr>
              <a:t>Келинчеги</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аман-эсен</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эгиз</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төрөйт</a:t>
            </a:r>
            <a:r>
              <a:rPr lang="ru-RU" i="1" dirty="0" smtClean="0">
                <a:solidFill>
                  <a:srgbClr val="FF0000"/>
                </a:solidFill>
                <a:latin typeface="Book Antiqua" pitchFamily="18" charset="0"/>
              </a:rPr>
              <a:t> , </a:t>
            </a:r>
            <a:r>
              <a:rPr lang="ru-RU" i="1" dirty="0" err="1" smtClean="0">
                <a:solidFill>
                  <a:srgbClr val="FF0000"/>
                </a:solidFill>
                <a:latin typeface="Book Antiqua" pitchFamily="18" charset="0"/>
              </a:rPr>
              <a:t>уул</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жана</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кыз</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Керээзди</a:t>
            </a:r>
            <a:r>
              <a:rPr lang="ru-RU" i="1" dirty="0" smtClean="0">
                <a:solidFill>
                  <a:srgbClr val="FF0000"/>
                </a:solidFill>
                <a:latin typeface="Book Antiqua" pitchFamily="18" charset="0"/>
              </a:rPr>
              <a:t> так </a:t>
            </a:r>
            <a:r>
              <a:rPr lang="ru-RU" i="1" dirty="0" err="1" smtClean="0">
                <a:solidFill>
                  <a:srgbClr val="FF0000"/>
                </a:solidFill>
                <a:latin typeface="Book Antiqua" pitchFamily="18" charset="0"/>
              </a:rPr>
              <a:t>аткарыш</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үчүн</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кантип</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бөлүштүрүшкөн</a:t>
            </a:r>
            <a:r>
              <a:rPr lang="ru-RU" i="1" dirty="0" smtClean="0">
                <a:solidFill>
                  <a:srgbClr val="FF0000"/>
                </a:solidFill>
                <a:latin typeface="Book Antiqua" pitchFamily="18" charset="0"/>
              </a:rPr>
              <a:t>?   </a:t>
            </a:r>
            <a:endParaRPr lang="ru-RU" i="1" dirty="0">
              <a:solidFill>
                <a:srgbClr val="FF0000"/>
              </a:solidFill>
              <a:latin typeface="Book Antiqua" pitchFamily="18" charset="0"/>
            </a:endParaRPr>
          </a:p>
        </p:txBody>
      </p:sp>
      <p:pic>
        <p:nvPicPr>
          <p:cNvPr id="4" name="Рисунок 3" descr="IMG_1658.JPG"/>
          <p:cNvPicPr>
            <a:picLocks noChangeAspect="1"/>
          </p:cNvPicPr>
          <p:nvPr/>
        </p:nvPicPr>
        <p:blipFill>
          <a:blip r:embed="rId2"/>
          <a:stretch>
            <a:fillRect/>
          </a:stretch>
        </p:blipFill>
        <p:spPr>
          <a:xfrm>
            <a:off x="6159063" y="1839092"/>
            <a:ext cx="5202621" cy="338905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1071" y="632197"/>
            <a:ext cx="10911840" cy="1051560"/>
          </a:xfrm>
        </p:spPr>
        <p:txBody>
          <a:bodyPr/>
          <a:lstStyle/>
          <a:p>
            <a:pPr algn="ctr"/>
            <a:r>
              <a:rPr lang="ru-RU" dirty="0" err="1" smtClean="0">
                <a:solidFill>
                  <a:srgbClr val="FF0000"/>
                </a:solidFill>
              </a:rPr>
              <a:t>Чыгарылышы</a:t>
            </a:r>
            <a:r>
              <a:rPr lang="ru-RU" dirty="0" smtClean="0">
                <a:solidFill>
                  <a:srgbClr val="FF0000"/>
                </a:solidFill>
              </a:rPr>
              <a:t> :</a:t>
            </a:r>
            <a:endParaRPr lang="ru-RU" dirty="0">
              <a:solidFill>
                <a:srgbClr val="FF0000"/>
              </a:solidFill>
            </a:endParaRPr>
          </a:p>
        </p:txBody>
      </p:sp>
      <p:sp>
        <p:nvSpPr>
          <p:cNvPr id="3" name="Содержимое 2"/>
          <p:cNvSpPr>
            <a:spLocks noGrp="1"/>
          </p:cNvSpPr>
          <p:nvPr>
            <p:ph idx="1"/>
          </p:nvPr>
        </p:nvSpPr>
        <p:spPr>
          <a:xfrm>
            <a:off x="670560" y="2081048"/>
            <a:ext cx="10911840" cy="3310759"/>
          </a:xfrm>
        </p:spPr>
        <p:txBody>
          <a:bodyPr>
            <a:normAutofit/>
          </a:bodyPr>
          <a:lstStyle/>
          <a:p>
            <a:r>
              <a:rPr lang="ky-KG" sz="2400" dirty="0" smtClean="0">
                <a:latin typeface="Book Antiqua" pitchFamily="18" charset="0"/>
              </a:rPr>
              <a:t>Берилиши :                                Чыгаруу:                  </a:t>
            </a:r>
          </a:p>
          <a:p>
            <a:r>
              <a:rPr lang="ky-KG" sz="2400" dirty="0" smtClean="0">
                <a:latin typeface="Book Antiqua" pitchFamily="18" charset="0"/>
              </a:rPr>
              <a:t>Апасы – х бөлүк                           х+2х+х/2=7х/2</a:t>
            </a:r>
          </a:p>
          <a:p>
            <a:r>
              <a:rPr lang="ky-KG" sz="2400" dirty="0" smtClean="0">
                <a:latin typeface="Book Antiqua" pitchFamily="18" charset="0"/>
              </a:rPr>
              <a:t>Баласы – 2х бөлүк               Апасы=А.б/Ж.б=х/7х/2=2/7</a:t>
            </a:r>
          </a:p>
          <a:p>
            <a:r>
              <a:rPr lang="ky-KG" sz="2400" dirty="0" smtClean="0">
                <a:latin typeface="Book Antiqua" pitchFamily="18" charset="0"/>
              </a:rPr>
              <a:t>Кызы – х/2 бөлүк               баласы=Б.б/Ж.б=2х/7х/2=4/7</a:t>
            </a:r>
          </a:p>
          <a:p>
            <a:r>
              <a:rPr lang="ky-KG" sz="2400" dirty="0" smtClean="0">
                <a:latin typeface="Book Antiqua" pitchFamily="18" charset="0"/>
              </a:rPr>
              <a:t>Жалпы –(х+2х+х/2) бөлүк                                            кызы=К.б/Ж.б=х/2/7х/2=х/2*2/7х=1/7</a:t>
            </a:r>
          </a:p>
          <a:p>
            <a:endParaRPr lang="ky-KG" sz="2400" dirty="0" smtClean="0">
              <a:latin typeface="Book Antiqua" pitchFamily="18" charset="0"/>
            </a:endParaRPr>
          </a:p>
          <a:p>
            <a:r>
              <a:rPr lang="ky-KG" sz="2400" dirty="0" smtClean="0">
                <a:latin typeface="Book Antiqua" pitchFamily="18" charset="0"/>
              </a:rPr>
              <a:t>Жообу : апасы: 2/7; баласы: 4/7; кызы: 1/7.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519" y="600667"/>
            <a:ext cx="10911840" cy="1051560"/>
          </a:xfrm>
        </p:spPr>
        <p:txBody>
          <a:bodyPr>
            <a:normAutofit/>
          </a:bodyPr>
          <a:lstStyle/>
          <a:p>
            <a:pPr algn="ctr"/>
            <a:r>
              <a:rPr lang="ru-RU" sz="4800" i="1" dirty="0" smtClean="0">
                <a:latin typeface="Book Antiqua" pitchFamily="18" charset="0"/>
              </a:rPr>
              <a:t>3-жомок</a:t>
            </a:r>
            <a:endParaRPr lang="ru-RU" sz="4800" i="1" dirty="0">
              <a:latin typeface="Book Antiqua" pitchFamily="18" charset="0"/>
            </a:endParaRPr>
          </a:p>
        </p:txBody>
      </p:sp>
      <p:sp>
        <p:nvSpPr>
          <p:cNvPr id="3" name="Содержимое 2"/>
          <p:cNvSpPr>
            <a:spLocks noGrp="1"/>
          </p:cNvSpPr>
          <p:nvPr>
            <p:ph idx="1"/>
          </p:nvPr>
        </p:nvSpPr>
        <p:spPr>
          <a:xfrm>
            <a:off x="670560" y="1954923"/>
            <a:ext cx="5404419" cy="3615559"/>
          </a:xfrm>
        </p:spPr>
        <p:txBody>
          <a:bodyPr>
            <a:normAutofit fontScale="85000" lnSpcReduction="10000"/>
          </a:bodyPr>
          <a:lstStyle/>
          <a:p>
            <a:r>
              <a:rPr lang="ru-RU" i="1" dirty="0" err="1" smtClean="0">
                <a:solidFill>
                  <a:srgbClr val="FF0000"/>
                </a:solidFill>
                <a:latin typeface="Book Antiqua" pitchFamily="18" charset="0"/>
              </a:rPr>
              <a:t>Агасы</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менен</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иниси</a:t>
            </a:r>
            <a:r>
              <a:rPr lang="ru-RU" i="1" dirty="0" smtClean="0">
                <a:solidFill>
                  <a:srgbClr val="FF0000"/>
                </a:solidFill>
                <a:latin typeface="Book Antiqua" pitchFamily="18" charset="0"/>
              </a:rPr>
              <a:t> ч</a:t>
            </a:r>
            <a:r>
              <a:rPr lang="ky-KG" i="1" dirty="0" smtClean="0">
                <a:solidFill>
                  <a:srgbClr val="FF0000"/>
                </a:solidFill>
                <a:latin typeface="Book Antiqua" pitchFamily="18" charset="0"/>
              </a:rPr>
              <a:t>ү</a:t>
            </a:r>
            <a:r>
              <a:rPr lang="ru-RU" i="1" dirty="0" smtClean="0">
                <a:solidFill>
                  <a:srgbClr val="FF0000"/>
                </a:solidFill>
                <a:latin typeface="Book Antiqua" pitchFamily="18" charset="0"/>
              </a:rPr>
              <a:t>к</a:t>
            </a:r>
            <a:r>
              <a:rPr lang="ky-KG" sz="3300" i="1" dirty="0" smtClean="0">
                <a:solidFill>
                  <a:srgbClr val="FF0000"/>
                </a:solidFill>
                <a:latin typeface="Book Antiqua" pitchFamily="18" charset="0"/>
              </a:rPr>
              <a:t>ө</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ойноп</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жатышат</a:t>
            </a:r>
            <a:r>
              <a:rPr lang="ru-RU" i="1" dirty="0" smtClean="0">
                <a:solidFill>
                  <a:srgbClr val="FF0000"/>
                </a:solidFill>
                <a:latin typeface="Book Antiqua" pitchFamily="18" charset="0"/>
              </a:rPr>
              <a:t> ( 3 </a:t>
            </a:r>
            <a:r>
              <a:rPr lang="ru-RU" i="1" dirty="0" err="1" smtClean="0">
                <a:solidFill>
                  <a:srgbClr val="FF0000"/>
                </a:solidFill>
                <a:latin typeface="Book Antiqua" pitchFamily="18" charset="0"/>
              </a:rPr>
              <a:t>чүк</a:t>
            </a:r>
            <a:r>
              <a:rPr lang="ky-KG" i="1" dirty="0" smtClean="0">
                <a:solidFill>
                  <a:srgbClr val="FF0000"/>
                </a:solidFill>
                <a:latin typeface="Book Antiqua" pitchFamily="18" charset="0"/>
              </a:rPr>
              <a:t>ө </a:t>
            </a:r>
            <a:r>
              <a:rPr lang="ru-RU" i="1" dirty="0" smtClean="0">
                <a:solidFill>
                  <a:srgbClr val="FF0000"/>
                </a:solidFill>
                <a:latin typeface="Book Antiqua" pitchFamily="18" charset="0"/>
              </a:rPr>
              <a:t>-1 </a:t>
            </a:r>
            <a:r>
              <a:rPr lang="ru-RU" i="1" dirty="0" err="1" smtClean="0">
                <a:solidFill>
                  <a:srgbClr val="FF0000"/>
                </a:solidFill>
                <a:latin typeface="Book Antiqua" pitchFamily="18" charset="0"/>
              </a:rPr>
              <a:t>басым</a:t>
            </a:r>
            <a:r>
              <a:rPr lang="ru-RU" i="1" dirty="0" smtClean="0">
                <a:solidFill>
                  <a:srgbClr val="FF0000"/>
                </a:solidFill>
                <a:latin typeface="Book Antiqua" pitchFamily="18" charset="0"/>
              </a:rPr>
              <a:t> болот). </a:t>
            </a:r>
            <a:r>
              <a:rPr lang="ru-RU" i="1" dirty="0" err="1" smtClean="0">
                <a:solidFill>
                  <a:srgbClr val="FF0000"/>
                </a:solidFill>
                <a:latin typeface="Book Antiqua" pitchFamily="18" charset="0"/>
              </a:rPr>
              <a:t>Агасы</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инисине</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минтип</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айтат</a:t>
            </a:r>
            <a:r>
              <a:rPr lang="ru-RU" i="1" dirty="0" smtClean="0">
                <a:solidFill>
                  <a:srgbClr val="FF0000"/>
                </a:solidFill>
                <a:latin typeface="Book Antiqua" pitchFamily="18" charset="0"/>
              </a:rPr>
              <a:t>: « Сен мага  2 </a:t>
            </a:r>
            <a:r>
              <a:rPr lang="ru-RU" i="1" dirty="0" err="1" smtClean="0">
                <a:solidFill>
                  <a:srgbClr val="FF0000"/>
                </a:solidFill>
                <a:latin typeface="Book Antiqua" pitchFamily="18" charset="0"/>
              </a:rPr>
              <a:t>басым</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чүк</a:t>
            </a:r>
            <a:r>
              <a:rPr lang="ky-KG" i="1" dirty="0" smtClean="0">
                <a:solidFill>
                  <a:srgbClr val="FF0000"/>
                </a:solidFill>
                <a:latin typeface="Book Antiqua" pitchFamily="18" charset="0"/>
              </a:rPr>
              <a:t>ө</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берсен</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меники</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сеникинен</a:t>
            </a:r>
            <a:r>
              <a:rPr lang="ru-RU" i="1" dirty="0" smtClean="0">
                <a:solidFill>
                  <a:srgbClr val="FF0000"/>
                </a:solidFill>
                <a:latin typeface="Book Antiqua" pitchFamily="18" charset="0"/>
              </a:rPr>
              <a:t> 2 </a:t>
            </a:r>
            <a:r>
              <a:rPr lang="ru-RU" i="1" dirty="0" err="1" smtClean="0">
                <a:solidFill>
                  <a:srgbClr val="FF0000"/>
                </a:solidFill>
                <a:latin typeface="Book Antiqua" pitchFamily="18" charset="0"/>
              </a:rPr>
              <a:t>эсе</a:t>
            </a:r>
            <a:r>
              <a:rPr lang="ru-RU" i="1" dirty="0" smtClean="0">
                <a:solidFill>
                  <a:srgbClr val="FF0000"/>
                </a:solidFill>
                <a:latin typeface="Book Antiqua" pitchFamily="18" charset="0"/>
              </a:rPr>
              <a:t> к</a:t>
            </a:r>
            <a:r>
              <a:rPr lang="ky-KG" i="1" dirty="0" smtClean="0">
                <a:solidFill>
                  <a:srgbClr val="FF0000"/>
                </a:solidFill>
                <a:latin typeface="Book Antiqua" pitchFamily="18" charset="0"/>
              </a:rPr>
              <a:t>ө</a:t>
            </a:r>
            <a:r>
              <a:rPr lang="ru-RU" i="1" dirty="0" err="1" smtClean="0">
                <a:solidFill>
                  <a:srgbClr val="FF0000"/>
                </a:solidFill>
                <a:latin typeface="Book Antiqua" pitchFamily="18" charset="0"/>
              </a:rPr>
              <a:t>п</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болуп</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калат</a:t>
            </a:r>
            <a:r>
              <a:rPr lang="ru-RU" i="1" dirty="0" smtClean="0">
                <a:solidFill>
                  <a:srgbClr val="FF0000"/>
                </a:solidFill>
                <a:latin typeface="Book Antiqua" pitchFamily="18" charset="0"/>
              </a:rPr>
              <a:t> эле,-» </a:t>
            </a:r>
            <a:r>
              <a:rPr lang="ru-RU" i="1" dirty="0" err="1" smtClean="0">
                <a:solidFill>
                  <a:srgbClr val="FF0000"/>
                </a:solidFill>
                <a:latin typeface="Book Antiqua" pitchFamily="18" charset="0"/>
              </a:rPr>
              <a:t>дейт</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Анда</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иниси</a:t>
            </a:r>
            <a:r>
              <a:rPr lang="ru-RU" i="1" dirty="0" smtClean="0">
                <a:solidFill>
                  <a:srgbClr val="FF0000"/>
                </a:solidFill>
                <a:latin typeface="Book Antiqua" pitchFamily="18" charset="0"/>
              </a:rPr>
              <a:t>: « </a:t>
            </a:r>
            <a:r>
              <a:rPr lang="ru-RU" i="1" dirty="0" err="1" smtClean="0">
                <a:solidFill>
                  <a:srgbClr val="FF0000"/>
                </a:solidFill>
                <a:latin typeface="Book Antiqua" pitchFamily="18" charset="0"/>
              </a:rPr>
              <a:t>Жок</a:t>
            </a:r>
            <a:r>
              <a:rPr lang="ru-RU" i="1" dirty="0" smtClean="0">
                <a:solidFill>
                  <a:srgbClr val="FF0000"/>
                </a:solidFill>
                <a:latin typeface="Book Antiqua" pitchFamily="18" charset="0"/>
              </a:rPr>
              <a:t> байке, </a:t>
            </a:r>
            <a:r>
              <a:rPr lang="ru-RU" i="1" dirty="0" err="1" smtClean="0">
                <a:solidFill>
                  <a:srgbClr val="FF0000"/>
                </a:solidFill>
                <a:latin typeface="Book Antiqua" pitchFamily="18" charset="0"/>
              </a:rPr>
              <a:t>андан</a:t>
            </a:r>
            <a:r>
              <a:rPr lang="ru-RU" i="1" dirty="0" smtClean="0">
                <a:solidFill>
                  <a:srgbClr val="FF0000"/>
                </a:solidFill>
                <a:latin typeface="Book Antiqua" pitchFamily="18" charset="0"/>
              </a:rPr>
              <a:t> к</a:t>
            </a:r>
            <a:r>
              <a:rPr lang="ky-KG" i="1" dirty="0" smtClean="0">
                <a:solidFill>
                  <a:srgbClr val="FF0000"/>
                </a:solidFill>
                <a:latin typeface="Book Antiqua" pitchFamily="18" charset="0"/>
              </a:rPr>
              <a:t>ө</a:t>
            </a:r>
            <a:r>
              <a:rPr lang="ru-RU" i="1" dirty="0" err="1" smtClean="0">
                <a:solidFill>
                  <a:srgbClr val="FF0000"/>
                </a:solidFill>
                <a:latin typeface="Book Antiqua" pitchFamily="18" charset="0"/>
              </a:rPr>
              <a:t>р</a:t>
            </a:r>
            <a:r>
              <a:rPr lang="ky-KG" i="1" dirty="0" smtClean="0">
                <a:solidFill>
                  <a:srgbClr val="FF0000"/>
                </a:solidFill>
                <a:latin typeface="Book Antiqua" pitchFamily="18" charset="0"/>
              </a:rPr>
              <a:t>ө</a:t>
            </a:r>
            <a:r>
              <a:rPr lang="ru-RU" i="1" dirty="0" smtClean="0">
                <a:solidFill>
                  <a:srgbClr val="FF0000"/>
                </a:solidFill>
                <a:latin typeface="Book Antiqua" pitchFamily="18" charset="0"/>
              </a:rPr>
              <a:t> сиз мага 2 </a:t>
            </a:r>
            <a:r>
              <a:rPr lang="ru-RU" i="1" dirty="0" err="1" smtClean="0">
                <a:solidFill>
                  <a:srgbClr val="FF0000"/>
                </a:solidFill>
                <a:latin typeface="Book Antiqua" pitchFamily="18" charset="0"/>
              </a:rPr>
              <a:t>басым</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чүк</a:t>
            </a:r>
            <a:r>
              <a:rPr lang="ky-KG" i="1" dirty="0" smtClean="0">
                <a:solidFill>
                  <a:srgbClr val="FF0000"/>
                </a:solidFill>
                <a:latin typeface="Book Antiqua" pitchFamily="18" charset="0"/>
              </a:rPr>
              <a:t>ө</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бериниз</a:t>
            </a:r>
            <a:r>
              <a:rPr lang="ru-RU" i="1" dirty="0" smtClean="0">
                <a:solidFill>
                  <a:srgbClr val="FF0000"/>
                </a:solidFill>
                <a:latin typeface="Book Antiqua" pitchFamily="18" charset="0"/>
              </a:rPr>
              <a:t>, эк</a:t>
            </a:r>
            <a:r>
              <a:rPr lang="ky-KG" i="1" dirty="0" smtClean="0">
                <a:solidFill>
                  <a:srgbClr val="FF0000"/>
                </a:solidFill>
                <a:latin typeface="Book Antiqua" pitchFamily="18" charset="0"/>
              </a:rPr>
              <a:t>өө</a:t>
            </a:r>
            <a:r>
              <a:rPr lang="ru-RU" i="1" dirty="0" err="1" smtClean="0">
                <a:solidFill>
                  <a:srgbClr val="FF0000"/>
                </a:solidFill>
                <a:latin typeface="Book Antiqua" pitchFamily="18" charset="0"/>
              </a:rPr>
              <a:t>бүздүкү тен</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болуп</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калат</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Алардын</a:t>
            </a:r>
            <a:r>
              <a:rPr lang="ru-RU" i="1" dirty="0" smtClean="0">
                <a:solidFill>
                  <a:srgbClr val="FF0000"/>
                </a:solidFill>
                <a:latin typeface="Book Antiqua" pitchFamily="18" charset="0"/>
              </a:rPr>
              <a:t> ар </a:t>
            </a:r>
            <a:r>
              <a:rPr lang="ru-RU" i="1" dirty="0" err="1" smtClean="0">
                <a:solidFill>
                  <a:srgbClr val="FF0000"/>
                </a:solidFill>
                <a:latin typeface="Book Antiqua" pitchFamily="18" charset="0"/>
              </a:rPr>
              <a:t>биринде</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канча</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басым</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чүк</a:t>
            </a:r>
            <a:r>
              <a:rPr lang="ky-KG" i="1" dirty="0" smtClean="0">
                <a:solidFill>
                  <a:srgbClr val="FF0000"/>
                </a:solidFill>
                <a:latin typeface="Book Antiqua" pitchFamily="18" charset="0"/>
              </a:rPr>
              <a:t>ө</a:t>
            </a:r>
            <a:r>
              <a:rPr lang="ru-RU" i="1" dirty="0" smtClean="0">
                <a:solidFill>
                  <a:srgbClr val="FF0000"/>
                </a:solidFill>
                <a:latin typeface="Book Antiqua" pitchFamily="18" charset="0"/>
              </a:rPr>
              <a:t> </a:t>
            </a:r>
            <a:r>
              <a:rPr lang="ru-RU" i="1" dirty="0" err="1" smtClean="0">
                <a:solidFill>
                  <a:srgbClr val="FF0000"/>
                </a:solidFill>
                <a:latin typeface="Book Antiqua" pitchFamily="18" charset="0"/>
              </a:rPr>
              <a:t>болгон</a:t>
            </a:r>
            <a:r>
              <a:rPr lang="ru-RU" i="1" dirty="0" smtClean="0">
                <a:solidFill>
                  <a:srgbClr val="FF0000"/>
                </a:solidFill>
                <a:latin typeface="Book Antiqua" pitchFamily="18" charset="0"/>
              </a:rPr>
              <a:t>? </a:t>
            </a:r>
            <a:endParaRPr lang="ru-RU" i="1" dirty="0">
              <a:solidFill>
                <a:srgbClr val="FF0000"/>
              </a:solidFill>
              <a:latin typeface="Book Antiqua" pitchFamily="18" charset="0"/>
            </a:endParaRPr>
          </a:p>
        </p:txBody>
      </p:sp>
      <p:pic>
        <p:nvPicPr>
          <p:cNvPr id="4" name="Рисунок 3" descr="IMG_1661.PNG"/>
          <p:cNvPicPr>
            <a:picLocks noChangeAspect="1"/>
          </p:cNvPicPr>
          <p:nvPr/>
        </p:nvPicPr>
        <p:blipFill>
          <a:blip r:embed="rId2"/>
          <a:srcRect l="2296" t="31264" r="3387" b="29502"/>
          <a:stretch>
            <a:fillRect/>
          </a:stretch>
        </p:blipFill>
        <p:spPr>
          <a:xfrm>
            <a:off x="6201103" y="2070537"/>
            <a:ext cx="4508939" cy="3336095"/>
          </a:xfrm>
          <a:prstGeom prst="rect">
            <a:avLst/>
          </a:prstGeom>
        </p:spPr>
      </p:pic>
      <p:pic>
        <p:nvPicPr>
          <p:cNvPr id="5" name="Рисунок 4" descr="QVPLE6224.JPG"/>
          <p:cNvPicPr>
            <a:picLocks noChangeAspect="1"/>
          </p:cNvPicPr>
          <p:nvPr/>
        </p:nvPicPr>
        <p:blipFill>
          <a:blip r:embed="rId3"/>
          <a:stretch>
            <a:fillRect/>
          </a:stretch>
        </p:blipFill>
        <p:spPr>
          <a:xfrm>
            <a:off x="7588469" y="2007477"/>
            <a:ext cx="1692165" cy="1471448"/>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1_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155</TotalTime>
  <Words>823</Words>
  <Application>Microsoft Office PowerPoint</Application>
  <PresentationFormat>Произвольный</PresentationFormat>
  <Paragraphs>82</Paragraphs>
  <Slides>18</Slides>
  <Notes>0</Notes>
  <HiddenSlides>0</HiddenSlides>
  <MMClips>1</MMClips>
  <ScaleCrop>false</ScaleCrop>
  <HeadingPairs>
    <vt:vector size="6" baseType="variant">
      <vt:variant>
        <vt:lpstr>Тема</vt:lpstr>
      </vt:variant>
      <vt:variant>
        <vt:i4>2</vt:i4>
      </vt:variant>
      <vt:variant>
        <vt:lpstr>Внедренные серверы OLE</vt:lpstr>
      </vt:variant>
      <vt:variant>
        <vt:i4>1</vt:i4>
      </vt:variant>
      <vt:variant>
        <vt:lpstr>Заголовки слайдов</vt:lpstr>
      </vt:variant>
      <vt:variant>
        <vt:i4>18</vt:i4>
      </vt:variant>
    </vt:vector>
  </HeadingPairs>
  <TitlesOfParts>
    <vt:vector size="21" baseType="lpstr">
      <vt:lpstr>Аспект</vt:lpstr>
      <vt:lpstr>1_Аспект</vt:lpstr>
      <vt:lpstr>Диаграмма</vt:lpstr>
      <vt:lpstr>Жомоктогу математика</vt:lpstr>
      <vt:lpstr>Долбоордун көйгөйү жана максаты:</vt:lpstr>
      <vt:lpstr>Милдеттери:</vt:lpstr>
      <vt:lpstr>Слайд 4</vt:lpstr>
      <vt:lpstr>1-жомок:</vt:lpstr>
      <vt:lpstr>Чыгарылышы :</vt:lpstr>
      <vt:lpstr>2-жомок: </vt:lpstr>
      <vt:lpstr>Чыгарылышы :</vt:lpstr>
      <vt:lpstr>3-жомок</vt:lpstr>
      <vt:lpstr>Чыгарылышы :</vt:lpstr>
      <vt:lpstr>Окуучулардан сурамжылоо:</vt:lpstr>
      <vt:lpstr>Видеоинтервью:</vt:lpstr>
      <vt:lpstr>Окуучулардан сурамжылоонун анализи:</vt:lpstr>
      <vt:lpstr>Салыштыруу :</vt:lpstr>
      <vt:lpstr>Салыштыруу муноздомо:</vt:lpstr>
      <vt:lpstr>Салыштыруунун жыйынтыгы:</vt:lpstr>
      <vt:lpstr>Күтүлүүчү  жыйынтык:</vt:lpstr>
      <vt:lpstr>Көңүл бурганыңыздарга чоң рахмат!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Туура көп грандыктар</dc:title>
  <dc:creator>Неизвестный пользователь</dc:creator>
  <cp:lastModifiedBy>admin-ps</cp:lastModifiedBy>
  <cp:revision>46</cp:revision>
  <dcterms:created xsi:type="dcterms:W3CDTF">2019-09-24T15:54:35Z</dcterms:created>
  <dcterms:modified xsi:type="dcterms:W3CDTF">2020-02-26T03:09:14Z</dcterms:modified>
</cp:coreProperties>
</file>