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sldIdLst>
    <p:sldId id="256" r:id="rId2"/>
    <p:sldId id="267" r:id="rId3"/>
    <p:sldId id="259" r:id="rId4"/>
    <p:sldId id="258" r:id="rId5"/>
    <p:sldId id="260" r:id="rId6"/>
    <p:sldId id="261" r:id="rId7"/>
    <p:sldId id="262" r:id="rId8"/>
    <p:sldId id="264" r:id="rId9"/>
    <p:sldId id="265" r:id="rId10"/>
    <p:sldId id="266" r:id="rId11"/>
    <p:sldId id="263" r:id="rId12"/>
  </p:sldIdLst>
  <p:sldSz cx="12192000" cy="6858000"/>
  <p:notesSz cx="6858000" cy="9144000"/>
  <p:defaultTextStyle>
    <a:defPPr>
      <a:defRPr lang="ru-K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AFBC"/>
    <a:srgbClr val="6C9C95"/>
    <a:srgbClr val="37B0D1"/>
    <a:srgbClr val="17BDF1"/>
    <a:srgbClr val="61A95F"/>
    <a:srgbClr val="4472C4"/>
    <a:srgbClr val="717D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9"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369AAB5-FDFA-4415-B7E5-13CDB1D788F3}" type="datetimeFigureOut">
              <a:rPr lang="ru-KG" smtClean="0"/>
              <a:t>01/31/2023</a:t>
            </a:fld>
            <a:endParaRPr lang="ru-KG"/>
          </a:p>
        </p:txBody>
      </p:sp>
      <p:sp>
        <p:nvSpPr>
          <p:cNvPr id="5" name="Footer Placeholder 4"/>
          <p:cNvSpPr>
            <a:spLocks noGrp="1"/>
          </p:cNvSpPr>
          <p:nvPr>
            <p:ph type="ftr" sz="quarter" idx="11"/>
          </p:nvPr>
        </p:nvSpPr>
        <p:spPr/>
        <p:txBody>
          <a:bodyPr/>
          <a:lstStyle/>
          <a:p>
            <a:endParaRPr lang="ru-KG"/>
          </a:p>
        </p:txBody>
      </p:sp>
      <p:sp>
        <p:nvSpPr>
          <p:cNvPr id="6" name="Slide Number Placeholder 5"/>
          <p:cNvSpPr>
            <a:spLocks noGrp="1"/>
          </p:cNvSpPr>
          <p:nvPr>
            <p:ph type="sldNum" sz="quarter" idx="12"/>
          </p:nvPr>
        </p:nvSpPr>
        <p:spPr/>
        <p:txBody>
          <a:bodyPr/>
          <a:lstStyle/>
          <a:p>
            <a:fld id="{522FAFF2-942D-403C-BC7B-D1527DBCED74}" type="slidenum">
              <a:rPr lang="ru-KG" smtClean="0"/>
              <a:t>‹#›</a:t>
            </a:fld>
            <a:endParaRPr lang="ru-KG"/>
          </a:p>
        </p:txBody>
      </p:sp>
    </p:spTree>
    <p:extLst>
      <p:ext uri="{BB962C8B-B14F-4D97-AF65-F5344CB8AC3E}">
        <p14:creationId xmlns:p14="http://schemas.microsoft.com/office/powerpoint/2010/main" val="1089886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369AAB5-FDFA-4415-B7E5-13CDB1D788F3}" type="datetimeFigureOut">
              <a:rPr lang="ru-KG" smtClean="0"/>
              <a:t>01/31/2023</a:t>
            </a:fld>
            <a:endParaRPr lang="ru-KG"/>
          </a:p>
        </p:txBody>
      </p:sp>
      <p:sp>
        <p:nvSpPr>
          <p:cNvPr id="5" name="Footer Placeholder 4"/>
          <p:cNvSpPr>
            <a:spLocks noGrp="1"/>
          </p:cNvSpPr>
          <p:nvPr>
            <p:ph type="ftr" sz="quarter" idx="11"/>
          </p:nvPr>
        </p:nvSpPr>
        <p:spPr/>
        <p:txBody>
          <a:bodyPr/>
          <a:lstStyle/>
          <a:p>
            <a:endParaRPr lang="ru-KG"/>
          </a:p>
        </p:txBody>
      </p:sp>
      <p:sp>
        <p:nvSpPr>
          <p:cNvPr id="6" name="Slide Number Placeholder 5"/>
          <p:cNvSpPr>
            <a:spLocks noGrp="1"/>
          </p:cNvSpPr>
          <p:nvPr>
            <p:ph type="sldNum" sz="quarter" idx="12"/>
          </p:nvPr>
        </p:nvSpPr>
        <p:spPr/>
        <p:txBody>
          <a:bodyPr/>
          <a:lstStyle/>
          <a:p>
            <a:fld id="{522FAFF2-942D-403C-BC7B-D1527DBCED74}" type="slidenum">
              <a:rPr lang="ru-KG" smtClean="0"/>
              <a:t>‹#›</a:t>
            </a:fld>
            <a:endParaRPr lang="ru-KG"/>
          </a:p>
        </p:txBody>
      </p:sp>
    </p:spTree>
    <p:extLst>
      <p:ext uri="{BB962C8B-B14F-4D97-AF65-F5344CB8AC3E}">
        <p14:creationId xmlns:p14="http://schemas.microsoft.com/office/powerpoint/2010/main" val="2658761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369AAB5-FDFA-4415-B7E5-13CDB1D788F3}" type="datetimeFigureOut">
              <a:rPr lang="ru-KG" smtClean="0"/>
              <a:t>01/31/2023</a:t>
            </a:fld>
            <a:endParaRPr lang="ru-KG"/>
          </a:p>
        </p:txBody>
      </p:sp>
      <p:sp>
        <p:nvSpPr>
          <p:cNvPr id="5" name="Footer Placeholder 4"/>
          <p:cNvSpPr>
            <a:spLocks noGrp="1"/>
          </p:cNvSpPr>
          <p:nvPr>
            <p:ph type="ftr" sz="quarter" idx="11"/>
          </p:nvPr>
        </p:nvSpPr>
        <p:spPr/>
        <p:txBody>
          <a:bodyPr/>
          <a:lstStyle/>
          <a:p>
            <a:endParaRPr lang="ru-KG"/>
          </a:p>
        </p:txBody>
      </p:sp>
      <p:sp>
        <p:nvSpPr>
          <p:cNvPr id="6" name="Slide Number Placeholder 5"/>
          <p:cNvSpPr>
            <a:spLocks noGrp="1"/>
          </p:cNvSpPr>
          <p:nvPr>
            <p:ph type="sldNum" sz="quarter" idx="12"/>
          </p:nvPr>
        </p:nvSpPr>
        <p:spPr/>
        <p:txBody>
          <a:bodyPr/>
          <a:lstStyle/>
          <a:p>
            <a:fld id="{522FAFF2-942D-403C-BC7B-D1527DBCED74}" type="slidenum">
              <a:rPr lang="ru-KG" smtClean="0"/>
              <a:t>‹#›</a:t>
            </a:fld>
            <a:endParaRPr lang="ru-KG"/>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77501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369AAB5-FDFA-4415-B7E5-13CDB1D788F3}" type="datetimeFigureOut">
              <a:rPr lang="ru-KG" smtClean="0"/>
              <a:t>01/31/2023</a:t>
            </a:fld>
            <a:endParaRPr lang="ru-KG"/>
          </a:p>
        </p:txBody>
      </p:sp>
      <p:sp>
        <p:nvSpPr>
          <p:cNvPr id="5" name="Footer Placeholder 4"/>
          <p:cNvSpPr>
            <a:spLocks noGrp="1"/>
          </p:cNvSpPr>
          <p:nvPr>
            <p:ph type="ftr" sz="quarter" idx="11"/>
          </p:nvPr>
        </p:nvSpPr>
        <p:spPr/>
        <p:txBody>
          <a:bodyPr/>
          <a:lstStyle/>
          <a:p>
            <a:endParaRPr lang="ru-KG"/>
          </a:p>
        </p:txBody>
      </p:sp>
      <p:sp>
        <p:nvSpPr>
          <p:cNvPr id="6" name="Slide Number Placeholder 5"/>
          <p:cNvSpPr>
            <a:spLocks noGrp="1"/>
          </p:cNvSpPr>
          <p:nvPr>
            <p:ph type="sldNum" sz="quarter" idx="12"/>
          </p:nvPr>
        </p:nvSpPr>
        <p:spPr/>
        <p:txBody>
          <a:bodyPr/>
          <a:lstStyle/>
          <a:p>
            <a:fld id="{522FAFF2-942D-403C-BC7B-D1527DBCED74}" type="slidenum">
              <a:rPr lang="ru-KG" smtClean="0"/>
              <a:t>‹#›</a:t>
            </a:fld>
            <a:endParaRPr lang="ru-KG"/>
          </a:p>
        </p:txBody>
      </p:sp>
    </p:spTree>
    <p:extLst>
      <p:ext uri="{BB962C8B-B14F-4D97-AF65-F5344CB8AC3E}">
        <p14:creationId xmlns:p14="http://schemas.microsoft.com/office/powerpoint/2010/main" val="109290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369AAB5-FDFA-4415-B7E5-13CDB1D788F3}" type="datetimeFigureOut">
              <a:rPr lang="ru-KG" smtClean="0"/>
              <a:t>01/31/2023</a:t>
            </a:fld>
            <a:endParaRPr lang="ru-KG"/>
          </a:p>
        </p:txBody>
      </p:sp>
      <p:sp>
        <p:nvSpPr>
          <p:cNvPr id="5" name="Footer Placeholder 4"/>
          <p:cNvSpPr>
            <a:spLocks noGrp="1"/>
          </p:cNvSpPr>
          <p:nvPr>
            <p:ph type="ftr" sz="quarter" idx="11"/>
          </p:nvPr>
        </p:nvSpPr>
        <p:spPr/>
        <p:txBody>
          <a:bodyPr/>
          <a:lstStyle/>
          <a:p>
            <a:endParaRPr lang="ru-KG"/>
          </a:p>
        </p:txBody>
      </p:sp>
      <p:sp>
        <p:nvSpPr>
          <p:cNvPr id="6" name="Slide Number Placeholder 5"/>
          <p:cNvSpPr>
            <a:spLocks noGrp="1"/>
          </p:cNvSpPr>
          <p:nvPr>
            <p:ph type="sldNum" sz="quarter" idx="12"/>
          </p:nvPr>
        </p:nvSpPr>
        <p:spPr/>
        <p:txBody>
          <a:bodyPr/>
          <a:lstStyle/>
          <a:p>
            <a:fld id="{522FAFF2-942D-403C-BC7B-D1527DBCED74}" type="slidenum">
              <a:rPr lang="ru-KG" smtClean="0"/>
              <a:t>‹#›</a:t>
            </a:fld>
            <a:endParaRPr lang="ru-KG"/>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14291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369AAB5-FDFA-4415-B7E5-13CDB1D788F3}" type="datetimeFigureOut">
              <a:rPr lang="ru-KG" smtClean="0"/>
              <a:t>01/31/2023</a:t>
            </a:fld>
            <a:endParaRPr lang="ru-KG"/>
          </a:p>
        </p:txBody>
      </p:sp>
      <p:sp>
        <p:nvSpPr>
          <p:cNvPr id="5" name="Footer Placeholder 4"/>
          <p:cNvSpPr>
            <a:spLocks noGrp="1"/>
          </p:cNvSpPr>
          <p:nvPr>
            <p:ph type="ftr" sz="quarter" idx="11"/>
          </p:nvPr>
        </p:nvSpPr>
        <p:spPr/>
        <p:txBody>
          <a:bodyPr/>
          <a:lstStyle/>
          <a:p>
            <a:endParaRPr lang="ru-KG"/>
          </a:p>
        </p:txBody>
      </p:sp>
      <p:sp>
        <p:nvSpPr>
          <p:cNvPr id="6" name="Slide Number Placeholder 5"/>
          <p:cNvSpPr>
            <a:spLocks noGrp="1"/>
          </p:cNvSpPr>
          <p:nvPr>
            <p:ph type="sldNum" sz="quarter" idx="12"/>
          </p:nvPr>
        </p:nvSpPr>
        <p:spPr/>
        <p:txBody>
          <a:bodyPr/>
          <a:lstStyle/>
          <a:p>
            <a:fld id="{522FAFF2-942D-403C-BC7B-D1527DBCED74}" type="slidenum">
              <a:rPr lang="ru-KG" smtClean="0"/>
              <a:t>‹#›</a:t>
            </a:fld>
            <a:endParaRPr lang="ru-KG"/>
          </a:p>
        </p:txBody>
      </p:sp>
    </p:spTree>
    <p:extLst>
      <p:ext uri="{BB962C8B-B14F-4D97-AF65-F5344CB8AC3E}">
        <p14:creationId xmlns:p14="http://schemas.microsoft.com/office/powerpoint/2010/main" val="3390733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369AAB5-FDFA-4415-B7E5-13CDB1D788F3}" type="datetimeFigureOut">
              <a:rPr lang="ru-KG" smtClean="0"/>
              <a:t>01/31/2023</a:t>
            </a:fld>
            <a:endParaRPr lang="ru-KG"/>
          </a:p>
        </p:txBody>
      </p:sp>
      <p:sp>
        <p:nvSpPr>
          <p:cNvPr id="5" name="Footer Placeholder 4"/>
          <p:cNvSpPr>
            <a:spLocks noGrp="1"/>
          </p:cNvSpPr>
          <p:nvPr>
            <p:ph type="ftr" sz="quarter" idx="11"/>
          </p:nvPr>
        </p:nvSpPr>
        <p:spPr/>
        <p:txBody>
          <a:bodyPr/>
          <a:lstStyle/>
          <a:p>
            <a:endParaRPr lang="ru-KG"/>
          </a:p>
        </p:txBody>
      </p:sp>
      <p:sp>
        <p:nvSpPr>
          <p:cNvPr id="6" name="Slide Number Placeholder 5"/>
          <p:cNvSpPr>
            <a:spLocks noGrp="1"/>
          </p:cNvSpPr>
          <p:nvPr>
            <p:ph type="sldNum" sz="quarter" idx="12"/>
          </p:nvPr>
        </p:nvSpPr>
        <p:spPr/>
        <p:txBody>
          <a:bodyPr/>
          <a:lstStyle/>
          <a:p>
            <a:fld id="{522FAFF2-942D-403C-BC7B-D1527DBCED74}" type="slidenum">
              <a:rPr lang="ru-KG" smtClean="0"/>
              <a:t>‹#›</a:t>
            </a:fld>
            <a:endParaRPr lang="ru-KG"/>
          </a:p>
        </p:txBody>
      </p:sp>
    </p:spTree>
    <p:extLst>
      <p:ext uri="{BB962C8B-B14F-4D97-AF65-F5344CB8AC3E}">
        <p14:creationId xmlns:p14="http://schemas.microsoft.com/office/powerpoint/2010/main" val="1695772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369AAB5-FDFA-4415-B7E5-13CDB1D788F3}" type="datetimeFigureOut">
              <a:rPr lang="ru-KG" smtClean="0"/>
              <a:t>01/31/2023</a:t>
            </a:fld>
            <a:endParaRPr lang="ru-KG"/>
          </a:p>
        </p:txBody>
      </p:sp>
      <p:sp>
        <p:nvSpPr>
          <p:cNvPr id="5" name="Footer Placeholder 4"/>
          <p:cNvSpPr>
            <a:spLocks noGrp="1"/>
          </p:cNvSpPr>
          <p:nvPr>
            <p:ph type="ftr" sz="quarter" idx="11"/>
          </p:nvPr>
        </p:nvSpPr>
        <p:spPr/>
        <p:txBody>
          <a:bodyPr/>
          <a:lstStyle/>
          <a:p>
            <a:endParaRPr lang="ru-KG"/>
          </a:p>
        </p:txBody>
      </p:sp>
      <p:sp>
        <p:nvSpPr>
          <p:cNvPr id="6" name="Slide Number Placeholder 5"/>
          <p:cNvSpPr>
            <a:spLocks noGrp="1"/>
          </p:cNvSpPr>
          <p:nvPr>
            <p:ph type="sldNum" sz="quarter" idx="12"/>
          </p:nvPr>
        </p:nvSpPr>
        <p:spPr/>
        <p:txBody>
          <a:bodyPr/>
          <a:lstStyle/>
          <a:p>
            <a:fld id="{522FAFF2-942D-403C-BC7B-D1527DBCED74}" type="slidenum">
              <a:rPr lang="ru-KG" smtClean="0"/>
              <a:t>‹#›</a:t>
            </a:fld>
            <a:endParaRPr lang="ru-KG"/>
          </a:p>
        </p:txBody>
      </p:sp>
    </p:spTree>
    <p:extLst>
      <p:ext uri="{BB962C8B-B14F-4D97-AF65-F5344CB8AC3E}">
        <p14:creationId xmlns:p14="http://schemas.microsoft.com/office/powerpoint/2010/main" val="1061510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369AAB5-FDFA-4415-B7E5-13CDB1D788F3}" type="datetimeFigureOut">
              <a:rPr lang="ru-KG" smtClean="0"/>
              <a:t>01/31/2023</a:t>
            </a:fld>
            <a:endParaRPr lang="ru-KG"/>
          </a:p>
        </p:txBody>
      </p:sp>
      <p:sp>
        <p:nvSpPr>
          <p:cNvPr id="5" name="Footer Placeholder 4"/>
          <p:cNvSpPr>
            <a:spLocks noGrp="1"/>
          </p:cNvSpPr>
          <p:nvPr>
            <p:ph type="ftr" sz="quarter" idx="11"/>
          </p:nvPr>
        </p:nvSpPr>
        <p:spPr/>
        <p:txBody>
          <a:bodyPr/>
          <a:lstStyle/>
          <a:p>
            <a:endParaRPr lang="ru-KG"/>
          </a:p>
        </p:txBody>
      </p:sp>
      <p:sp>
        <p:nvSpPr>
          <p:cNvPr id="6" name="Slide Number Placeholder 5"/>
          <p:cNvSpPr>
            <a:spLocks noGrp="1"/>
          </p:cNvSpPr>
          <p:nvPr>
            <p:ph type="sldNum" sz="quarter" idx="12"/>
          </p:nvPr>
        </p:nvSpPr>
        <p:spPr/>
        <p:txBody>
          <a:bodyPr/>
          <a:lstStyle/>
          <a:p>
            <a:fld id="{522FAFF2-942D-403C-BC7B-D1527DBCED74}" type="slidenum">
              <a:rPr lang="ru-KG" smtClean="0"/>
              <a:t>‹#›</a:t>
            </a:fld>
            <a:endParaRPr lang="ru-KG"/>
          </a:p>
        </p:txBody>
      </p:sp>
    </p:spTree>
    <p:extLst>
      <p:ext uri="{BB962C8B-B14F-4D97-AF65-F5344CB8AC3E}">
        <p14:creationId xmlns:p14="http://schemas.microsoft.com/office/powerpoint/2010/main" val="3138383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369AAB5-FDFA-4415-B7E5-13CDB1D788F3}" type="datetimeFigureOut">
              <a:rPr lang="ru-KG" smtClean="0"/>
              <a:t>01/31/2023</a:t>
            </a:fld>
            <a:endParaRPr lang="ru-KG"/>
          </a:p>
        </p:txBody>
      </p:sp>
      <p:sp>
        <p:nvSpPr>
          <p:cNvPr id="5" name="Footer Placeholder 4"/>
          <p:cNvSpPr>
            <a:spLocks noGrp="1"/>
          </p:cNvSpPr>
          <p:nvPr>
            <p:ph type="ftr" sz="quarter" idx="11"/>
          </p:nvPr>
        </p:nvSpPr>
        <p:spPr/>
        <p:txBody>
          <a:bodyPr/>
          <a:lstStyle/>
          <a:p>
            <a:endParaRPr lang="ru-KG"/>
          </a:p>
        </p:txBody>
      </p:sp>
      <p:sp>
        <p:nvSpPr>
          <p:cNvPr id="6" name="Slide Number Placeholder 5"/>
          <p:cNvSpPr>
            <a:spLocks noGrp="1"/>
          </p:cNvSpPr>
          <p:nvPr>
            <p:ph type="sldNum" sz="quarter" idx="12"/>
          </p:nvPr>
        </p:nvSpPr>
        <p:spPr/>
        <p:txBody>
          <a:bodyPr/>
          <a:lstStyle/>
          <a:p>
            <a:fld id="{522FAFF2-942D-403C-BC7B-D1527DBCED74}" type="slidenum">
              <a:rPr lang="ru-KG" smtClean="0"/>
              <a:t>‹#›</a:t>
            </a:fld>
            <a:endParaRPr lang="ru-KG"/>
          </a:p>
        </p:txBody>
      </p:sp>
    </p:spTree>
    <p:extLst>
      <p:ext uri="{BB962C8B-B14F-4D97-AF65-F5344CB8AC3E}">
        <p14:creationId xmlns:p14="http://schemas.microsoft.com/office/powerpoint/2010/main" val="1910986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369AAB5-FDFA-4415-B7E5-13CDB1D788F3}" type="datetimeFigureOut">
              <a:rPr lang="ru-KG" smtClean="0"/>
              <a:t>01/31/2023</a:t>
            </a:fld>
            <a:endParaRPr lang="ru-KG"/>
          </a:p>
        </p:txBody>
      </p:sp>
      <p:sp>
        <p:nvSpPr>
          <p:cNvPr id="6" name="Footer Placeholder 5"/>
          <p:cNvSpPr>
            <a:spLocks noGrp="1"/>
          </p:cNvSpPr>
          <p:nvPr>
            <p:ph type="ftr" sz="quarter" idx="11"/>
          </p:nvPr>
        </p:nvSpPr>
        <p:spPr/>
        <p:txBody>
          <a:bodyPr/>
          <a:lstStyle/>
          <a:p>
            <a:endParaRPr lang="ru-KG"/>
          </a:p>
        </p:txBody>
      </p:sp>
      <p:sp>
        <p:nvSpPr>
          <p:cNvPr id="7" name="Slide Number Placeholder 6"/>
          <p:cNvSpPr>
            <a:spLocks noGrp="1"/>
          </p:cNvSpPr>
          <p:nvPr>
            <p:ph type="sldNum" sz="quarter" idx="12"/>
          </p:nvPr>
        </p:nvSpPr>
        <p:spPr/>
        <p:txBody>
          <a:bodyPr/>
          <a:lstStyle/>
          <a:p>
            <a:fld id="{522FAFF2-942D-403C-BC7B-D1527DBCED74}" type="slidenum">
              <a:rPr lang="ru-KG" smtClean="0"/>
              <a:t>‹#›</a:t>
            </a:fld>
            <a:endParaRPr lang="ru-KG"/>
          </a:p>
        </p:txBody>
      </p:sp>
    </p:spTree>
    <p:extLst>
      <p:ext uri="{BB962C8B-B14F-4D97-AF65-F5344CB8AC3E}">
        <p14:creationId xmlns:p14="http://schemas.microsoft.com/office/powerpoint/2010/main" val="70622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369AAB5-FDFA-4415-B7E5-13CDB1D788F3}" type="datetimeFigureOut">
              <a:rPr lang="ru-KG" smtClean="0"/>
              <a:t>01/31/2023</a:t>
            </a:fld>
            <a:endParaRPr lang="ru-KG"/>
          </a:p>
        </p:txBody>
      </p:sp>
      <p:sp>
        <p:nvSpPr>
          <p:cNvPr id="8" name="Footer Placeholder 7"/>
          <p:cNvSpPr>
            <a:spLocks noGrp="1"/>
          </p:cNvSpPr>
          <p:nvPr>
            <p:ph type="ftr" sz="quarter" idx="11"/>
          </p:nvPr>
        </p:nvSpPr>
        <p:spPr/>
        <p:txBody>
          <a:bodyPr/>
          <a:lstStyle/>
          <a:p>
            <a:endParaRPr lang="ru-KG"/>
          </a:p>
        </p:txBody>
      </p:sp>
      <p:sp>
        <p:nvSpPr>
          <p:cNvPr id="9" name="Slide Number Placeholder 8"/>
          <p:cNvSpPr>
            <a:spLocks noGrp="1"/>
          </p:cNvSpPr>
          <p:nvPr>
            <p:ph type="sldNum" sz="quarter" idx="12"/>
          </p:nvPr>
        </p:nvSpPr>
        <p:spPr/>
        <p:txBody>
          <a:bodyPr/>
          <a:lstStyle/>
          <a:p>
            <a:fld id="{522FAFF2-942D-403C-BC7B-D1527DBCED74}" type="slidenum">
              <a:rPr lang="ru-KG" smtClean="0"/>
              <a:t>‹#›</a:t>
            </a:fld>
            <a:endParaRPr lang="ru-KG"/>
          </a:p>
        </p:txBody>
      </p:sp>
    </p:spTree>
    <p:extLst>
      <p:ext uri="{BB962C8B-B14F-4D97-AF65-F5344CB8AC3E}">
        <p14:creationId xmlns:p14="http://schemas.microsoft.com/office/powerpoint/2010/main" val="3986836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369AAB5-FDFA-4415-B7E5-13CDB1D788F3}" type="datetimeFigureOut">
              <a:rPr lang="ru-KG" smtClean="0"/>
              <a:t>01/31/2023</a:t>
            </a:fld>
            <a:endParaRPr lang="ru-KG"/>
          </a:p>
        </p:txBody>
      </p:sp>
      <p:sp>
        <p:nvSpPr>
          <p:cNvPr id="4" name="Footer Placeholder 3"/>
          <p:cNvSpPr>
            <a:spLocks noGrp="1"/>
          </p:cNvSpPr>
          <p:nvPr>
            <p:ph type="ftr" sz="quarter" idx="11"/>
          </p:nvPr>
        </p:nvSpPr>
        <p:spPr/>
        <p:txBody>
          <a:bodyPr/>
          <a:lstStyle/>
          <a:p>
            <a:endParaRPr lang="ru-KG"/>
          </a:p>
        </p:txBody>
      </p:sp>
      <p:sp>
        <p:nvSpPr>
          <p:cNvPr id="5" name="Slide Number Placeholder 4"/>
          <p:cNvSpPr>
            <a:spLocks noGrp="1"/>
          </p:cNvSpPr>
          <p:nvPr>
            <p:ph type="sldNum" sz="quarter" idx="12"/>
          </p:nvPr>
        </p:nvSpPr>
        <p:spPr/>
        <p:txBody>
          <a:bodyPr/>
          <a:lstStyle/>
          <a:p>
            <a:fld id="{522FAFF2-942D-403C-BC7B-D1527DBCED74}" type="slidenum">
              <a:rPr lang="ru-KG" smtClean="0"/>
              <a:t>‹#›</a:t>
            </a:fld>
            <a:endParaRPr lang="ru-KG"/>
          </a:p>
        </p:txBody>
      </p:sp>
    </p:spTree>
    <p:extLst>
      <p:ext uri="{BB962C8B-B14F-4D97-AF65-F5344CB8AC3E}">
        <p14:creationId xmlns:p14="http://schemas.microsoft.com/office/powerpoint/2010/main" val="2982367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9AAB5-FDFA-4415-B7E5-13CDB1D788F3}" type="datetimeFigureOut">
              <a:rPr lang="ru-KG" smtClean="0"/>
              <a:t>01/31/2023</a:t>
            </a:fld>
            <a:endParaRPr lang="ru-KG"/>
          </a:p>
        </p:txBody>
      </p:sp>
      <p:sp>
        <p:nvSpPr>
          <p:cNvPr id="3" name="Footer Placeholder 2"/>
          <p:cNvSpPr>
            <a:spLocks noGrp="1"/>
          </p:cNvSpPr>
          <p:nvPr>
            <p:ph type="ftr" sz="quarter" idx="11"/>
          </p:nvPr>
        </p:nvSpPr>
        <p:spPr/>
        <p:txBody>
          <a:bodyPr/>
          <a:lstStyle/>
          <a:p>
            <a:endParaRPr lang="ru-KG"/>
          </a:p>
        </p:txBody>
      </p:sp>
      <p:sp>
        <p:nvSpPr>
          <p:cNvPr id="4" name="Slide Number Placeholder 3"/>
          <p:cNvSpPr>
            <a:spLocks noGrp="1"/>
          </p:cNvSpPr>
          <p:nvPr>
            <p:ph type="sldNum" sz="quarter" idx="12"/>
          </p:nvPr>
        </p:nvSpPr>
        <p:spPr/>
        <p:txBody>
          <a:bodyPr/>
          <a:lstStyle/>
          <a:p>
            <a:fld id="{522FAFF2-942D-403C-BC7B-D1527DBCED74}" type="slidenum">
              <a:rPr lang="ru-KG" smtClean="0"/>
              <a:t>‹#›</a:t>
            </a:fld>
            <a:endParaRPr lang="ru-KG"/>
          </a:p>
        </p:txBody>
      </p:sp>
    </p:spTree>
    <p:extLst>
      <p:ext uri="{BB962C8B-B14F-4D97-AF65-F5344CB8AC3E}">
        <p14:creationId xmlns:p14="http://schemas.microsoft.com/office/powerpoint/2010/main" val="1693387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369AAB5-FDFA-4415-B7E5-13CDB1D788F3}" type="datetimeFigureOut">
              <a:rPr lang="ru-KG" smtClean="0"/>
              <a:t>01/31/2023</a:t>
            </a:fld>
            <a:endParaRPr lang="ru-KG"/>
          </a:p>
        </p:txBody>
      </p:sp>
      <p:sp>
        <p:nvSpPr>
          <p:cNvPr id="6" name="Footer Placeholder 5"/>
          <p:cNvSpPr>
            <a:spLocks noGrp="1"/>
          </p:cNvSpPr>
          <p:nvPr>
            <p:ph type="ftr" sz="quarter" idx="11"/>
          </p:nvPr>
        </p:nvSpPr>
        <p:spPr/>
        <p:txBody>
          <a:bodyPr/>
          <a:lstStyle/>
          <a:p>
            <a:endParaRPr lang="ru-KG"/>
          </a:p>
        </p:txBody>
      </p:sp>
      <p:sp>
        <p:nvSpPr>
          <p:cNvPr id="7" name="Slide Number Placeholder 6"/>
          <p:cNvSpPr>
            <a:spLocks noGrp="1"/>
          </p:cNvSpPr>
          <p:nvPr>
            <p:ph type="sldNum" sz="quarter" idx="12"/>
          </p:nvPr>
        </p:nvSpPr>
        <p:spPr/>
        <p:txBody>
          <a:bodyPr/>
          <a:lstStyle/>
          <a:p>
            <a:fld id="{522FAFF2-942D-403C-BC7B-D1527DBCED74}" type="slidenum">
              <a:rPr lang="ru-KG" smtClean="0"/>
              <a:t>‹#›</a:t>
            </a:fld>
            <a:endParaRPr lang="ru-KG"/>
          </a:p>
        </p:txBody>
      </p:sp>
    </p:spTree>
    <p:extLst>
      <p:ext uri="{BB962C8B-B14F-4D97-AF65-F5344CB8AC3E}">
        <p14:creationId xmlns:p14="http://schemas.microsoft.com/office/powerpoint/2010/main" val="1936445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6" name="Footer Placeholder 5"/>
          <p:cNvSpPr>
            <a:spLocks noGrp="1"/>
          </p:cNvSpPr>
          <p:nvPr>
            <p:ph type="ftr" sz="quarter" idx="11"/>
          </p:nvPr>
        </p:nvSpPr>
        <p:spPr/>
        <p:txBody>
          <a:bodyPr/>
          <a:lstStyle/>
          <a:p>
            <a:endParaRPr lang="ru-KG"/>
          </a:p>
        </p:txBody>
      </p:sp>
      <p:sp>
        <p:nvSpPr>
          <p:cNvPr id="7" name="Slide Number Placeholder 6"/>
          <p:cNvSpPr>
            <a:spLocks noGrp="1"/>
          </p:cNvSpPr>
          <p:nvPr>
            <p:ph type="sldNum" sz="quarter" idx="12"/>
          </p:nvPr>
        </p:nvSpPr>
        <p:spPr/>
        <p:txBody>
          <a:bodyPr/>
          <a:lstStyle/>
          <a:p>
            <a:fld id="{522FAFF2-942D-403C-BC7B-D1527DBCED74}" type="slidenum">
              <a:rPr lang="ru-KG" smtClean="0"/>
              <a:t>‹#›</a:t>
            </a:fld>
            <a:endParaRPr lang="ru-KG"/>
          </a:p>
        </p:txBody>
      </p:sp>
      <p:sp>
        <p:nvSpPr>
          <p:cNvPr id="5" name="Date Placeholder 4"/>
          <p:cNvSpPr>
            <a:spLocks noGrp="1"/>
          </p:cNvSpPr>
          <p:nvPr>
            <p:ph type="dt" sz="half" idx="10"/>
          </p:nvPr>
        </p:nvSpPr>
        <p:spPr/>
        <p:txBody>
          <a:bodyPr/>
          <a:lstStyle/>
          <a:p>
            <a:fld id="{5369AAB5-FDFA-4415-B7E5-13CDB1D788F3}" type="datetimeFigureOut">
              <a:rPr lang="ru-KG" smtClean="0"/>
              <a:t>01/31/2023</a:t>
            </a:fld>
            <a:endParaRPr lang="ru-KG"/>
          </a:p>
        </p:txBody>
      </p:sp>
    </p:spTree>
    <p:extLst>
      <p:ext uri="{BB962C8B-B14F-4D97-AF65-F5344CB8AC3E}">
        <p14:creationId xmlns:p14="http://schemas.microsoft.com/office/powerpoint/2010/main" val="3464181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369AAB5-FDFA-4415-B7E5-13CDB1D788F3}" type="datetimeFigureOut">
              <a:rPr lang="ru-KG" smtClean="0"/>
              <a:t>01/31/2023</a:t>
            </a:fld>
            <a:endParaRPr lang="ru-KG"/>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KG"/>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22FAFF2-942D-403C-BC7B-D1527DBCED74}" type="slidenum">
              <a:rPr lang="ru-KG" smtClean="0"/>
              <a:t>‹#›</a:t>
            </a:fld>
            <a:endParaRPr lang="ru-KG"/>
          </a:p>
        </p:txBody>
      </p:sp>
    </p:spTree>
    <p:extLst>
      <p:ext uri="{BB962C8B-B14F-4D97-AF65-F5344CB8AC3E}">
        <p14:creationId xmlns:p14="http://schemas.microsoft.com/office/powerpoint/2010/main" val="406868594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learningapps.org/watch?v=pgxm5ukaj22"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F7F968-416B-6D76-5FEB-847DE5F3123B}"/>
              </a:ext>
            </a:extLst>
          </p:cNvPr>
          <p:cNvSpPr txBox="1"/>
          <p:nvPr/>
        </p:nvSpPr>
        <p:spPr>
          <a:xfrm>
            <a:off x="1524146" y="1126291"/>
            <a:ext cx="8361947" cy="3970318"/>
          </a:xfrm>
          <a:prstGeom prst="rect">
            <a:avLst/>
          </a:prstGeom>
          <a:noFill/>
        </p:spPr>
        <p:txBody>
          <a:bodyPr wrap="square" rtlCol="0">
            <a:spAutoFit/>
          </a:bodyPr>
          <a:lstStyle/>
          <a:p>
            <a:pPr algn="ctr"/>
            <a:r>
              <a:rPr lang="de-DE" sz="5400" dirty="0">
                <a:solidFill>
                  <a:srgbClr val="4472C4"/>
                </a:solidFill>
                <a:latin typeface="Arial Black" panose="020B0A04020102020204" pitchFamily="34" charset="0"/>
              </a:rPr>
              <a:t>Abenteuer in Tirol </a:t>
            </a:r>
            <a:endParaRPr lang="ky-KG" sz="5400" dirty="0">
              <a:solidFill>
                <a:srgbClr val="4472C4"/>
              </a:solidFill>
              <a:latin typeface="Arial Black" panose="020B0A04020102020204" pitchFamily="34" charset="0"/>
            </a:endParaRPr>
          </a:p>
          <a:p>
            <a:pPr algn="ctr"/>
            <a:endParaRPr lang="ky-KG" sz="5400" dirty="0">
              <a:solidFill>
                <a:srgbClr val="4472C4"/>
              </a:solidFill>
              <a:latin typeface="Arial Black" panose="020B0A04020102020204" pitchFamily="34" charset="0"/>
            </a:endParaRPr>
          </a:p>
          <a:p>
            <a:pPr algn="ctr"/>
            <a:endParaRPr lang="ky-KG" sz="5400" dirty="0">
              <a:solidFill>
                <a:srgbClr val="4472C4"/>
              </a:solidFill>
              <a:latin typeface="Arial Black" panose="020B0A04020102020204" pitchFamily="34" charset="0"/>
            </a:endParaRPr>
          </a:p>
          <a:p>
            <a:pPr algn="ctr"/>
            <a:r>
              <a:rPr lang="de-DE" sz="5400" dirty="0">
                <a:solidFill>
                  <a:srgbClr val="4472C4"/>
                </a:solidFill>
                <a:latin typeface="Arial Black" panose="020B0A04020102020204" pitchFamily="34" charset="0"/>
              </a:rPr>
              <a:t/>
            </a:r>
            <a:br>
              <a:rPr lang="de-DE" sz="5400" dirty="0">
                <a:solidFill>
                  <a:srgbClr val="4472C4"/>
                </a:solidFill>
                <a:latin typeface="Arial Black" panose="020B0A04020102020204" pitchFamily="34" charset="0"/>
              </a:rPr>
            </a:br>
            <a:r>
              <a:rPr lang="de-DE" sz="3600" dirty="0" err="1">
                <a:solidFill>
                  <a:srgbClr val="4472C4"/>
                </a:solidFill>
                <a:latin typeface="Bahnschrift SemiBold" panose="020B0502040204020203" pitchFamily="34" charset="0"/>
              </a:rPr>
              <a:t>Zaidova</a:t>
            </a:r>
            <a:r>
              <a:rPr lang="de-DE" sz="3600" dirty="0">
                <a:solidFill>
                  <a:srgbClr val="4472C4"/>
                </a:solidFill>
                <a:latin typeface="Bahnschrift SemiBold" panose="020B0502040204020203" pitchFamily="34" charset="0"/>
              </a:rPr>
              <a:t> </a:t>
            </a:r>
            <a:r>
              <a:rPr lang="de-DE" sz="3600" dirty="0" err="1">
                <a:solidFill>
                  <a:srgbClr val="4472C4"/>
                </a:solidFill>
                <a:latin typeface="Bahnschrift SemiBold" panose="020B0502040204020203" pitchFamily="34" charset="0"/>
              </a:rPr>
              <a:t>Ulugai</a:t>
            </a:r>
            <a:r>
              <a:rPr lang="de-DE" sz="3600" dirty="0">
                <a:solidFill>
                  <a:srgbClr val="4472C4"/>
                </a:solidFill>
                <a:latin typeface="Bahnschrift SemiBold" panose="020B0502040204020203" pitchFamily="34" charset="0"/>
              </a:rPr>
              <a:t> „8e“ </a:t>
            </a:r>
            <a:endParaRPr lang="ru-KG" sz="3600" dirty="0">
              <a:solidFill>
                <a:srgbClr val="4472C4"/>
              </a:solidFill>
              <a:latin typeface="Bahnschrift SemiBold" panose="020B0502040204020203" pitchFamily="34" charset="0"/>
            </a:endParaRPr>
          </a:p>
        </p:txBody>
      </p:sp>
    </p:spTree>
    <p:extLst>
      <p:ext uri="{BB962C8B-B14F-4D97-AF65-F5344CB8AC3E}">
        <p14:creationId xmlns:p14="http://schemas.microsoft.com/office/powerpoint/2010/main" val="1400437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F30664-77CD-A88F-442A-1044A4B20BBF}"/>
              </a:ext>
            </a:extLst>
          </p:cNvPr>
          <p:cNvSpPr txBox="1"/>
          <p:nvPr/>
        </p:nvSpPr>
        <p:spPr>
          <a:xfrm>
            <a:off x="1010652" y="830179"/>
            <a:ext cx="9336506" cy="5355312"/>
          </a:xfrm>
          <a:prstGeom prst="rect">
            <a:avLst/>
          </a:prstGeom>
          <a:noFill/>
        </p:spPr>
        <p:txBody>
          <a:bodyPr wrap="square" rtlCol="0">
            <a:spAutoFit/>
          </a:bodyPr>
          <a:lstStyle/>
          <a:p>
            <a:pPr marL="342900" indent="-342900">
              <a:buAutoNum type="arabicPeriod"/>
            </a:pPr>
            <a:r>
              <a:rPr lang="ky-KG" b="1" dirty="0">
                <a:latin typeface="Times New Roman" panose="02020603050405020304" pitchFamily="18" charset="0"/>
                <a:cs typeface="Times New Roman" panose="02020603050405020304" pitchFamily="18" charset="0"/>
              </a:rPr>
              <a:t>Сабактын тиби: Жаңы билимдерин өздөштүрүү;</a:t>
            </a:r>
          </a:p>
          <a:p>
            <a:pPr marL="342900" indent="-342900">
              <a:buFontTx/>
              <a:buAutoNum type="arabicPeriod"/>
            </a:pPr>
            <a:r>
              <a:rPr lang="ky-KG" b="1" dirty="0">
                <a:latin typeface="Times New Roman" panose="02020603050405020304" pitchFamily="18" charset="0"/>
                <a:cs typeface="Times New Roman" panose="02020603050405020304" pitchFamily="18" charset="0"/>
              </a:rPr>
              <a:t>Сабакка коюлган үч багыттагы максаттардын туура коюлушунан улам, окуучулар сабакты туура түшүнүүгө багыт алышат.</a:t>
            </a:r>
          </a:p>
          <a:p>
            <a:endParaRPr lang="de-DE" b="1" dirty="0">
              <a:latin typeface="Times New Roman" panose="02020603050405020304" pitchFamily="18" charset="0"/>
              <a:cs typeface="Times New Roman" panose="02020603050405020304" pitchFamily="18" charset="0"/>
            </a:endParaRPr>
          </a:p>
          <a:p>
            <a:r>
              <a:rPr lang="ky-KG" b="1" dirty="0">
                <a:latin typeface="Times New Roman" panose="02020603050405020304" pitchFamily="18" charset="0"/>
                <a:cs typeface="Times New Roman" panose="02020603050405020304" pitchFamily="18" charset="0"/>
              </a:rPr>
              <a:t>Колдонулган ыкма</a:t>
            </a:r>
            <a:r>
              <a:rPr lang="ky-KG" dirty="0">
                <a:latin typeface="Times New Roman" panose="02020603050405020304" pitchFamily="18" charset="0"/>
                <a:cs typeface="Times New Roman" panose="02020603050405020304" pitchFamily="18" charset="0"/>
              </a:rPr>
              <a:t>: Интерактивдүү ыкма аркылуу изилденүүчүлүк менен проблемалык суроолорду чечип алууга шарт тузүү менен өз алдынча иштөө;</a:t>
            </a:r>
          </a:p>
          <a:p>
            <a:r>
              <a:rPr lang="ky-KG" b="1" dirty="0">
                <a:latin typeface="Times New Roman" panose="02020603050405020304" pitchFamily="18" charset="0"/>
                <a:cs typeface="Times New Roman" panose="02020603050405020304" pitchFamily="18" charset="0"/>
              </a:rPr>
              <a:t>Сабактын формасы</a:t>
            </a:r>
            <a:r>
              <a:rPr lang="ky-KG" dirty="0">
                <a:latin typeface="Times New Roman" panose="02020603050405020304" pitchFamily="18" charset="0"/>
                <a:cs typeface="Times New Roman" panose="02020603050405020304" pitchFamily="18" charset="0"/>
              </a:rPr>
              <a:t>: Коллективдүү, жалпы группаны окутуу, жуптарда иштөө түшүндүрүү менен жүргүзүлөт.</a:t>
            </a:r>
          </a:p>
          <a:p>
            <a:r>
              <a:rPr lang="ky-KG" dirty="0">
                <a:latin typeface="Times New Roman" panose="02020603050405020304" pitchFamily="18" charset="0"/>
                <a:cs typeface="Times New Roman" panose="02020603050405020304" pitchFamily="18" charset="0"/>
              </a:rPr>
              <a:t>Теманын мазмунун ачууда </a:t>
            </a:r>
            <a:r>
              <a:rPr lang="ky-KG" dirty="0" smtClean="0">
                <a:latin typeface="Times New Roman" panose="02020603050405020304" pitchFamily="18" charset="0"/>
                <a:cs typeface="Times New Roman" panose="02020603050405020304" pitchFamily="18" charset="0"/>
              </a:rPr>
              <a:t>окуучуларга </a:t>
            </a:r>
            <a:r>
              <a:rPr lang="ky-KG" dirty="0">
                <a:latin typeface="Times New Roman" panose="02020603050405020304" pitchFamily="18" charset="0"/>
                <a:cs typeface="Times New Roman" panose="02020603050405020304" pitchFamily="18" charset="0"/>
              </a:rPr>
              <a:t>туура түшүндүрүү үчүн сабактын негизги этаптарын сактоого аракеттендим.</a:t>
            </a:r>
          </a:p>
          <a:p>
            <a:r>
              <a:rPr lang="ky-KG" dirty="0">
                <a:latin typeface="Times New Roman" panose="02020603050405020304" pitchFamily="18" charset="0"/>
                <a:cs typeface="Times New Roman" panose="02020603050405020304" pitchFamily="18" charset="0"/>
              </a:rPr>
              <a:t>Сабагымды баштарда видео менен жагымдуу маанай түзүп алдым. Ал аркылуу окуучуларга сабактын темасын ачып бердим. Андан кийин окуучулар мээлеринде болгон информацияларды активдештирип кластерге эс алуу жөнүндө сөздөрдү жазышты. Андан кийин интерактивдүү өзүм түзгөн оюн аркылуу жаңы сөздөрдү бердим. Кийинки этапта окуучулар жуптарда текст менен суроолорго жооп берип, бул этапты өз түшүнүгүн айтып берүү менен бүтүрүштү. Албетте угуп түшүнүү көнүгүүнү жасадым. </a:t>
            </a:r>
          </a:p>
          <a:p>
            <a:r>
              <a:rPr lang="ky-KG" dirty="0">
                <a:latin typeface="Times New Roman" panose="02020603050405020304" pitchFamily="18" charset="0"/>
                <a:cs typeface="Times New Roman" panose="02020603050405020304" pitchFamily="18" charset="0"/>
              </a:rPr>
              <a:t>Өтүлгөн сабагым эффективдүү, убакыт рационалдуу колдонулду. Класс активдүү, жандуу, дилгир балдар болгондуктан, сабагымда пландалган максатыма жеттим.</a:t>
            </a:r>
          </a:p>
          <a:p>
            <a:endParaRPr lang="ru-K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2291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8BB6B8-242B-3428-EB52-6FA258FF0267}"/>
              </a:ext>
            </a:extLst>
          </p:cNvPr>
          <p:cNvSpPr>
            <a:spLocks noGrp="1"/>
          </p:cNvSpPr>
          <p:nvPr>
            <p:ph type="title"/>
          </p:nvPr>
        </p:nvSpPr>
        <p:spPr>
          <a:xfrm>
            <a:off x="529389" y="2338304"/>
            <a:ext cx="10824411" cy="1325563"/>
          </a:xfrm>
        </p:spPr>
        <p:txBody>
          <a:bodyPr>
            <a:normAutofit/>
          </a:bodyPr>
          <a:lstStyle/>
          <a:p>
            <a:pPr algn="ctr"/>
            <a:r>
              <a:rPr lang="en-US" sz="4000" dirty="0">
                <a:solidFill>
                  <a:srgbClr val="4472C4"/>
                </a:solidFill>
                <a:latin typeface="Arial Black" panose="020B0A04020102020204" pitchFamily="34" charset="0"/>
              </a:rPr>
              <a:t> </a:t>
            </a:r>
            <a:r>
              <a:rPr lang="de-DE" sz="4000" dirty="0">
                <a:solidFill>
                  <a:srgbClr val="4472C4"/>
                </a:solidFill>
                <a:latin typeface="Arial Black" panose="020B0A04020102020204" pitchFamily="34" charset="0"/>
              </a:rPr>
              <a:t>Vielen Dank für Ihre Aufmerksamkeit</a:t>
            </a:r>
            <a:r>
              <a:rPr lang="ky-KG" sz="4000" dirty="0">
                <a:solidFill>
                  <a:srgbClr val="4472C4"/>
                </a:solidFill>
                <a:latin typeface="Arial Black" panose="020B0A04020102020204" pitchFamily="34" charset="0"/>
              </a:rPr>
              <a:t> ❤</a:t>
            </a:r>
            <a:endParaRPr lang="ru-KG" sz="4000" dirty="0">
              <a:solidFill>
                <a:srgbClr val="4472C4"/>
              </a:solidFill>
              <a:latin typeface="Arial Black" panose="020B0A04020102020204" pitchFamily="34" charset="0"/>
            </a:endParaRPr>
          </a:p>
        </p:txBody>
      </p:sp>
    </p:spTree>
    <p:extLst>
      <p:ext uri="{BB962C8B-B14F-4D97-AF65-F5344CB8AC3E}">
        <p14:creationId xmlns:p14="http://schemas.microsoft.com/office/powerpoint/2010/main" val="3862836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E4B6A8-0C25-B01F-2A48-377409326A72}"/>
              </a:ext>
            </a:extLst>
          </p:cNvPr>
          <p:cNvSpPr txBox="1"/>
          <p:nvPr/>
        </p:nvSpPr>
        <p:spPr>
          <a:xfrm>
            <a:off x="2144889" y="1422399"/>
            <a:ext cx="7461956" cy="3570208"/>
          </a:xfrm>
          <a:prstGeom prst="rect">
            <a:avLst/>
          </a:prstGeom>
          <a:noFill/>
        </p:spPr>
        <p:txBody>
          <a:bodyPr wrap="square" rtlCol="0">
            <a:spAutoFit/>
          </a:bodyPr>
          <a:lstStyle/>
          <a:p>
            <a:r>
              <a:rPr lang="de-DE" sz="2400" dirty="0">
                <a:solidFill>
                  <a:srgbClr val="0070C0"/>
                </a:solidFill>
              </a:rPr>
              <a:t>Das Thema</a:t>
            </a:r>
            <a:r>
              <a:rPr lang="de-DE" sz="2400" dirty="0">
                <a:solidFill>
                  <a:srgbClr val="002060"/>
                </a:solidFill>
              </a:rPr>
              <a:t>: </a:t>
            </a:r>
            <a:r>
              <a:rPr lang="de-DE" sz="2400" dirty="0">
                <a:solidFill>
                  <a:srgbClr val="C00000"/>
                </a:solidFill>
                <a:latin typeface="Berlin Sans FB Demi" panose="020E0802020502020306" pitchFamily="34" charset="0"/>
              </a:rPr>
              <a:t>Abenteuer in Tirol</a:t>
            </a:r>
          </a:p>
          <a:p>
            <a:endParaRPr lang="de-DE" dirty="0"/>
          </a:p>
          <a:p>
            <a:r>
              <a:rPr lang="de-DE" sz="2400" dirty="0">
                <a:solidFill>
                  <a:srgbClr val="0070C0"/>
                </a:solidFill>
              </a:rPr>
              <a:t>Die Klasse:  </a:t>
            </a:r>
            <a:r>
              <a:rPr lang="de-DE" sz="2400" dirty="0">
                <a:solidFill>
                  <a:srgbClr val="C00000"/>
                </a:solidFill>
                <a:latin typeface="Berlin Sans FB Demi" panose="020E0802020502020306" pitchFamily="34" charset="0"/>
              </a:rPr>
              <a:t>8-e</a:t>
            </a:r>
          </a:p>
          <a:p>
            <a:endParaRPr lang="de-DE" dirty="0"/>
          </a:p>
          <a:p>
            <a:r>
              <a:rPr lang="de-DE" sz="2400" dirty="0">
                <a:solidFill>
                  <a:srgbClr val="0070C0"/>
                </a:solidFill>
              </a:rPr>
              <a:t>Datum:        </a:t>
            </a:r>
            <a:r>
              <a:rPr lang="de-DE" sz="2400" b="1" dirty="0">
                <a:solidFill>
                  <a:srgbClr val="C00000"/>
                </a:solidFill>
                <a:latin typeface="Berlin Sans FB Demi" panose="020E0802020502020306" pitchFamily="34" charset="0"/>
              </a:rPr>
              <a:t>03.10.2022</a:t>
            </a:r>
          </a:p>
          <a:p>
            <a:r>
              <a:rPr lang="de-DE" dirty="0"/>
              <a:t>   </a:t>
            </a:r>
          </a:p>
          <a:p>
            <a:pPr algn="just"/>
            <a:r>
              <a:rPr lang="de-DE" sz="2400" dirty="0">
                <a:solidFill>
                  <a:srgbClr val="0070C0"/>
                </a:solidFill>
              </a:rPr>
              <a:t>Ziele:  </a:t>
            </a:r>
            <a:r>
              <a:rPr lang="de-DE" sz="2000" dirty="0">
                <a:solidFill>
                  <a:srgbClr val="0070C0"/>
                </a:solidFill>
              </a:rPr>
              <a:t> </a:t>
            </a:r>
            <a:r>
              <a:rPr lang="de-DE" sz="2000" dirty="0">
                <a:solidFill>
                  <a:srgbClr val="C00000"/>
                </a:solidFill>
                <a:latin typeface="Berlin Sans FB Demi" panose="020E0802020502020306" pitchFamily="34" charset="0"/>
              </a:rPr>
              <a:t>Informationen über Österreich und Tirol geben.</a:t>
            </a:r>
          </a:p>
          <a:p>
            <a:pPr algn="just"/>
            <a:endParaRPr lang="de-DE" dirty="0">
              <a:latin typeface="Berlin Sans FB Demi" panose="020E0802020502020306" pitchFamily="34" charset="0"/>
            </a:endParaRPr>
          </a:p>
          <a:p>
            <a:pPr algn="just"/>
            <a:r>
              <a:rPr lang="de-DE" dirty="0">
                <a:latin typeface="Berlin Sans FB Demi" panose="020E0802020502020306" pitchFamily="34" charset="0"/>
              </a:rPr>
              <a:t>                   </a:t>
            </a:r>
            <a:r>
              <a:rPr lang="de-DE" sz="2000" dirty="0">
                <a:solidFill>
                  <a:srgbClr val="C00000"/>
                </a:solidFill>
                <a:latin typeface="Berlin Sans FB Demi" panose="020E0802020502020306" pitchFamily="34" charset="0"/>
              </a:rPr>
              <a:t>Die </a:t>
            </a:r>
            <a:r>
              <a:rPr lang="de-DE" sz="2000" dirty="0" err="1">
                <a:solidFill>
                  <a:srgbClr val="C00000"/>
                </a:solidFill>
                <a:latin typeface="Berlin Sans FB Demi" panose="020E0802020502020306" pitchFamily="34" charset="0"/>
              </a:rPr>
              <a:t>SuS</a:t>
            </a:r>
            <a:r>
              <a:rPr lang="de-DE" sz="2000" dirty="0">
                <a:solidFill>
                  <a:srgbClr val="C00000"/>
                </a:solidFill>
                <a:latin typeface="Berlin Sans FB Demi" panose="020E0802020502020306" pitchFamily="34" charset="0"/>
              </a:rPr>
              <a:t> </a:t>
            </a:r>
            <a:r>
              <a:rPr lang="de-DE" sz="2000" dirty="0" err="1">
                <a:solidFill>
                  <a:srgbClr val="C00000"/>
                </a:solidFill>
                <a:latin typeface="Berlin Sans FB Demi" panose="020E0802020502020306" pitchFamily="34" charset="0"/>
              </a:rPr>
              <a:t>wissen,wie</a:t>
            </a:r>
            <a:r>
              <a:rPr lang="de-DE" sz="2000" dirty="0">
                <a:solidFill>
                  <a:srgbClr val="C00000"/>
                </a:solidFill>
                <a:latin typeface="Berlin Sans FB Demi" panose="020E0802020502020306" pitchFamily="34" charset="0"/>
              </a:rPr>
              <a:t> sich die Jugendliche in Tirol erholen.</a:t>
            </a:r>
          </a:p>
          <a:p>
            <a:pPr algn="just"/>
            <a:endParaRPr lang="de-DE" dirty="0">
              <a:latin typeface="Berlin Sans FB Demi" panose="020E0802020502020306" pitchFamily="34" charset="0"/>
            </a:endParaRPr>
          </a:p>
          <a:p>
            <a:pPr algn="just"/>
            <a:r>
              <a:rPr lang="de-DE" dirty="0">
                <a:latin typeface="Berlin Sans FB Demi" panose="020E0802020502020306" pitchFamily="34" charset="0"/>
              </a:rPr>
              <a:t>                   </a:t>
            </a:r>
            <a:r>
              <a:rPr lang="de-DE" sz="2000" dirty="0">
                <a:solidFill>
                  <a:srgbClr val="C00000"/>
                </a:solidFill>
                <a:latin typeface="Berlin Sans FB Demi" panose="020E0802020502020306" pitchFamily="34" charset="0"/>
              </a:rPr>
              <a:t>Sie lernen ihre Sommerferien vorher planen. </a:t>
            </a:r>
            <a:endParaRPr lang="ru-KG" sz="2000" dirty="0">
              <a:solidFill>
                <a:srgbClr val="C00000"/>
              </a:solidFill>
            </a:endParaRPr>
          </a:p>
        </p:txBody>
      </p:sp>
    </p:spTree>
    <p:extLst>
      <p:ext uri="{BB962C8B-B14F-4D97-AF65-F5344CB8AC3E}">
        <p14:creationId xmlns:p14="http://schemas.microsoft.com/office/powerpoint/2010/main" val="25274136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FDBE19-C127-E4B9-9D0B-5A012BB31189}"/>
              </a:ext>
            </a:extLst>
          </p:cNvPr>
          <p:cNvSpPr>
            <a:spLocks noGrp="1"/>
          </p:cNvSpPr>
          <p:nvPr>
            <p:ph type="title"/>
          </p:nvPr>
        </p:nvSpPr>
        <p:spPr>
          <a:xfrm>
            <a:off x="1155413" y="612787"/>
            <a:ext cx="9603275" cy="1049235"/>
          </a:xfrm>
        </p:spPr>
        <p:txBody>
          <a:bodyPr>
            <a:normAutofit fontScale="90000"/>
          </a:bodyPr>
          <a:lstStyle/>
          <a:p>
            <a:r>
              <a:rPr lang="de-DE" sz="4800" dirty="0">
                <a:solidFill>
                  <a:srgbClr val="4472C4"/>
                </a:solidFill>
                <a:latin typeface="Arial Black" panose="020B0A04020102020204" pitchFamily="34" charset="0"/>
              </a:rPr>
              <a:t>        Abenteuer In Tirol</a:t>
            </a:r>
            <a:r>
              <a:rPr lang="ru-RU" sz="4800" dirty="0">
                <a:solidFill>
                  <a:srgbClr val="4472C4"/>
                </a:solidFill>
                <a:latin typeface="Arial Black" panose="020B0A04020102020204" pitchFamily="34" charset="0"/>
              </a:rPr>
              <a:t/>
            </a:r>
            <a:br>
              <a:rPr lang="ru-RU" sz="4800" dirty="0">
                <a:solidFill>
                  <a:srgbClr val="4472C4"/>
                </a:solidFill>
                <a:latin typeface="Arial Black" panose="020B0A04020102020204" pitchFamily="34" charset="0"/>
              </a:rPr>
            </a:br>
            <a:r>
              <a:rPr lang="de-DE" sz="2000" dirty="0">
                <a:solidFill>
                  <a:srgbClr val="FF0000"/>
                </a:solidFill>
                <a:latin typeface="Arial Black" panose="020B0A04020102020204" pitchFamily="34" charset="0"/>
              </a:rPr>
              <a:t>Schau das Video und finde 5 Aktivitäten</a:t>
            </a:r>
            <a:r>
              <a:rPr lang="ru-RU" sz="4800" dirty="0">
                <a:solidFill>
                  <a:srgbClr val="4472C4"/>
                </a:solidFill>
                <a:latin typeface="Arial Black" panose="020B0A04020102020204" pitchFamily="34" charset="0"/>
              </a:rPr>
              <a:t/>
            </a:r>
            <a:br>
              <a:rPr lang="ru-RU" sz="4800" dirty="0">
                <a:solidFill>
                  <a:srgbClr val="4472C4"/>
                </a:solidFill>
                <a:latin typeface="Arial Black" panose="020B0A04020102020204" pitchFamily="34" charset="0"/>
              </a:rPr>
            </a:br>
            <a:endParaRPr lang="ru-KG" sz="4800" dirty="0">
              <a:solidFill>
                <a:srgbClr val="4472C4"/>
              </a:solidFill>
              <a:latin typeface="Arial Black" panose="020B0A04020102020204" pitchFamily="34" charset="0"/>
            </a:endParaRPr>
          </a:p>
        </p:txBody>
      </p:sp>
      <p:pic>
        <p:nvPicPr>
          <p:cNvPr id="4" name="Sommerclip Lermoos 2012">
            <a:hlinkClick r:id="" action="ppaction://media"/>
            <a:extLst>
              <a:ext uri="{FF2B5EF4-FFF2-40B4-BE49-F238E27FC236}">
                <a16:creationId xmlns:a16="http://schemas.microsoft.com/office/drawing/2014/main" id="{7B87574E-E308-7950-12AE-E78F2DCD532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10800000" flipV="1">
            <a:off x="1447380" y="1997536"/>
            <a:ext cx="7549864" cy="4247676"/>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Tree>
    <p:extLst>
      <p:ext uri="{BB962C8B-B14F-4D97-AF65-F5344CB8AC3E}">
        <p14:creationId xmlns:p14="http://schemas.microsoft.com/office/powerpoint/2010/main" val="105945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8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a:extLst>
              <a:ext uri="{FF2B5EF4-FFF2-40B4-BE49-F238E27FC236}">
                <a16:creationId xmlns:a16="http://schemas.microsoft.com/office/drawing/2014/main" id="{3D75EBF1-FC48-3CD6-29ED-0774D873E858}"/>
              </a:ext>
            </a:extLst>
          </p:cNvPr>
          <p:cNvSpPr/>
          <p:nvPr/>
        </p:nvSpPr>
        <p:spPr>
          <a:xfrm flipH="1">
            <a:off x="4267199" y="2773279"/>
            <a:ext cx="3657601" cy="13114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G" dirty="0">
              <a:solidFill>
                <a:srgbClr val="FFFF00"/>
              </a:solidFill>
              <a:highlight>
                <a:srgbClr val="FFFF00"/>
              </a:highlight>
            </a:endParaRPr>
          </a:p>
        </p:txBody>
      </p:sp>
      <p:cxnSp>
        <p:nvCxnSpPr>
          <p:cNvPr id="8" name="Прямая соединительная линия 7">
            <a:extLst>
              <a:ext uri="{FF2B5EF4-FFF2-40B4-BE49-F238E27FC236}">
                <a16:creationId xmlns:a16="http://schemas.microsoft.com/office/drawing/2014/main" id="{0B9D3F05-4F9F-8389-160B-270802931E7F}"/>
              </a:ext>
            </a:extLst>
          </p:cNvPr>
          <p:cNvCxnSpPr>
            <a:cxnSpLocks/>
            <a:stCxn id="4" idx="4"/>
          </p:cNvCxnSpPr>
          <p:nvPr/>
        </p:nvCxnSpPr>
        <p:spPr>
          <a:xfrm>
            <a:off x="6095999" y="4084720"/>
            <a:ext cx="0" cy="1690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437C728D-CB87-57C8-3B39-8B05ADC5C572}"/>
              </a:ext>
            </a:extLst>
          </p:cNvPr>
          <p:cNvCxnSpPr>
            <a:stCxn id="4" idx="2"/>
          </p:cNvCxnSpPr>
          <p:nvPr/>
        </p:nvCxnSpPr>
        <p:spPr>
          <a:xfrm>
            <a:off x="7924800" y="3429000"/>
            <a:ext cx="15199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6B1A95E6-929A-F841-9F18-4CBEE29B0B9C}"/>
              </a:ext>
            </a:extLst>
          </p:cNvPr>
          <p:cNvCxnSpPr>
            <a:stCxn id="4" idx="7"/>
          </p:cNvCxnSpPr>
          <p:nvPr/>
        </p:nvCxnSpPr>
        <p:spPr>
          <a:xfrm flipH="1" flipV="1">
            <a:off x="3501189" y="1840832"/>
            <a:ext cx="1301653" cy="11245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69682A09-6802-07DA-289A-C260BFB78EFD}"/>
              </a:ext>
            </a:extLst>
          </p:cNvPr>
          <p:cNvCxnSpPr>
            <a:stCxn id="4" idx="5"/>
          </p:cNvCxnSpPr>
          <p:nvPr/>
        </p:nvCxnSpPr>
        <p:spPr>
          <a:xfrm flipH="1">
            <a:off x="3585411" y="3892664"/>
            <a:ext cx="1217431" cy="10763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EDC1D20C-7291-CDC1-C302-8F43F5C912BE}"/>
              </a:ext>
            </a:extLst>
          </p:cNvPr>
          <p:cNvCxnSpPr>
            <a:stCxn id="4" idx="3"/>
          </p:cNvCxnSpPr>
          <p:nvPr/>
        </p:nvCxnSpPr>
        <p:spPr>
          <a:xfrm>
            <a:off x="7389157" y="3892664"/>
            <a:ext cx="1301653" cy="11245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2FA1A190-5C13-6087-2A6C-06856E568766}"/>
              </a:ext>
            </a:extLst>
          </p:cNvPr>
          <p:cNvCxnSpPr>
            <a:stCxn id="4" idx="6"/>
          </p:cNvCxnSpPr>
          <p:nvPr/>
        </p:nvCxnSpPr>
        <p:spPr>
          <a:xfrm flipH="1">
            <a:off x="3275479" y="3429000"/>
            <a:ext cx="9917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1760560A-ECA7-A049-7151-85F0D1B1942B}"/>
              </a:ext>
            </a:extLst>
          </p:cNvPr>
          <p:cNvCxnSpPr>
            <a:stCxn id="4" idx="0"/>
          </p:cNvCxnSpPr>
          <p:nvPr/>
        </p:nvCxnSpPr>
        <p:spPr>
          <a:xfrm flipV="1">
            <a:off x="6095999" y="1588168"/>
            <a:ext cx="0" cy="1185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a:extLst>
              <a:ext uri="{FF2B5EF4-FFF2-40B4-BE49-F238E27FC236}">
                <a16:creationId xmlns:a16="http://schemas.microsoft.com/office/drawing/2014/main" id="{802EA4C8-2A52-6DAE-04AE-89D8616DC0F0}"/>
              </a:ext>
            </a:extLst>
          </p:cNvPr>
          <p:cNvCxnSpPr>
            <a:stCxn id="4" idx="1"/>
          </p:cNvCxnSpPr>
          <p:nvPr/>
        </p:nvCxnSpPr>
        <p:spPr>
          <a:xfrm flipV="1">
            <a:off x="7389157" y="1949116"/>
            <a:ext cx="828411" cy="1016219"/>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BCFE5FD-542D-5477-4C11-B9F48D3FAFE4}"/>
              </a:ext>
            </a:extLst>
          </p:cNvPr>
          <p:cNvSpPr txBox="1"/>
          <p:nvPr/>
        </p:nvSpPr>
        <p:spPr>
          <a:xfrm flipH="1">
            <a:off x="4795469" y="3105832"/>
            <a:ext cx="3007893" cy="584775"/>
          </a:xfrm>
          <a:prstGeom prst="rect">
            <a:avLst/>
          </a:prstGeom>
          <a:noFill/>
        </p:spPr>
        <p:txBody>
          <a:bodyPr wrap="square" rtlCol="0">
            <a:spAutoFit/>
          </a:bodyPr>
          <a:lstStyle/>
          <a:p>
            <a:r>
              <a:rPr lang="de-DE" sz="1600" dirty="0">
                <a:solidFill>
                  <a:schemeClr val="bg1"/>
                </a:solidFill>
                <a:latin typeface="Arial Black" panose="020B0A04020102020204" pitchFamily="34" charset="0"/>
              </a:rPr>
              <a:t>Welche Aktivitäten kann man in Tirol machen?</a:t>
            </a:r>
            <a:endParaRPr lang="ru-KG" sz="1600" dirty="0">
              <a:solidFill>
                <a:schemeClr val="bg1"/>
              </a:solidFill>
              <a:latin typeface="Arial Black" panose="020B0A04020102020204" pitchFamily="34" charset="0"/>
            </a:endParaRPr>
          </a:p>
        </p:txBody>
      </p:sp>
      <p:sp>
        <p:nvSpPr>
          <p:cNvPr id="2" name="TextBox 1">
            <a:extLst>
              <a:ext uri="{FF2B5EF4-FFF2-40B4-BE49-F238E27FC236}">
                <a16:creationId xmlns:a16="http://schemas.microsoft.com/office/drawing/2014/main" id="{DC432C91-6472-0E16-4B6E-C65A29BBF701}"/>
              </a:ext>
            </a:extLst>
          </p:cNvPr>
          <p:cNvSpPr txBox="1"/>
          <p:nvPr/>
        </p:nvSpPr>
        <p:spPr>
          <a:xfrm>
            <a:off x="3104150" y="755171"/>
            <a:ext cx="7098630" cy="461665"/>
          </a:xfrm>
          <a:prstGeom prst="rect">
            <a:avLst/>
          </a:prstGeom>
          <a:noFill/>
        </p:spPr>
        <p:txBody>
          <a:bodyPr wrap="square" rtlCol="0">
            <a:spAutoFit/>
          </a:bodyPr>
          <a:lstStyle/>
          <a:p>
            <a:pPr algn="just"/>
            <a:r>
              <a:rPr lang="de-DE" sz="2400" dirty="0">
                <a:solidFill>
                  <a:srgbClr val="FF0000"/>
                </a:solidFill>
              </a:rPr>
              <a:t>Nenne 5 Aktivitäten!</a:t>
            </a:r>
            <a:endParaRPr lang="ru-KG" sz="2400" dirty="0">
              <a:solidFill>
                <a:srgbClr val="FF0000"/>
              </a:solidFill>
            </a:endParaRPr>
          </a:p>
        </p:txBody>
      </p:sp>
    </p:spTree>
    <p:extLst>
      <p:ext uri="{BB962C8B-B14F-4D97-AF65-F5344CB8AC3E}">
        <p14:creationId xmlns:p14="http://schemas.microsoft.com/office/powerpoint/2010/main" val="29927469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78D302-4358-FE90-D94D-8FF947409313}"/>
              </a:ext>
            </a:extLst>
          </p:cNvPr>
          <p:cNvSpPr>
            <a:spLocks noGrp="1"/>
          </p:cNvSpPr>
          <p:nvPr>
            <p:ph type="title"/>
          </p:nvPr>
        </p:nvSpPr>
        <p:spPr/>
        <p:txBody>
          <a:bodyPr/>
          <a:lstStyle/>
          <a:p>
            <a:pPr algn="ctr"/>
            <a:r>
              <a:rPr lang="de-DE" dirty="0">
                <a:solidFill>
                  <a:srgbClr val="4472C4"/>
                </a:solidFill>
                <a:latin typeface="Arial Black" panose="020B0A04020102020204" pitchFamily="34" charset="0"/>
              </a:rPr>
              <a:t>Neue Wörter</a:t>
            </a:r>
            <a:endParaRPr lang="ru-KG" dirty="0">
              <a:solidFill>
                <a:srgbClr val="4472C4"/>
              </a:solidFill>
              <a:latin typeface="Arial Black" panose="020B0A04020102020204" pitchFamily="34" charset="0"/>
            </a:endParaRPr>
          </a:p>
        </p:txBody>
      </p:sp>
      <p:sp>
        <p:nvSpPr>
          <p:cNvPr id="3" name="Объект 2">
            <a:extLst>
              <a:ext uri="{FF2B5EF4-FFF2-40B4-BE49-F238E27FC236}">
                <a16:creationId xmlns:a16="http://schemas.microsoft.com/office/drawing/2014/main" id="{153B0C51-C29C-9515-1F3F-B2FF6EB0BEEA}"/>
              </a:ext>
            </a:extLst>
          </p:cNvPr>
          <p:cNvSpPr>
            <a:spLocks noGrp="1"/>
          </p:cNvSpPr>
          <p:nvPr>
            <p:ph idx="1"/>
          </p:nvPr>
        </p:nvSpPr>
        <p:spPr>
          <a:xfrm>
            <a:off x="1584158" y="5892978"/>
            <a:ext cx="10515600" cy="4351338"/>
          </a:xfrm>
        </p:spPr>
        <p:txBody>
          <a:bodyPr/>
          <a:lstStyle/>
          <a:p>
            <a:r>
              <a:rPr lang="de-DE" dirty="0">
                <a:hlinkClick r:id="rId2"/>
              </a:rPr>
              <a:t>https://learningapps.org/watch?v=pgxm5ukaj22</a:t>
            </a:r>
            <a:r>
              <a:rPr lang="de-DE" dirty="0"/>
              <a:t>  </a:t>
            </a:r>
          </a:p>
          <a:p>
            <a:pPr marL="0" indent="0">
              <a:buNone/>
            </a:pPr>
            <a:endParaRPr lang="ru-KG" dirty="0"/>
          </a:p>
        </p:txBody>
      </p:sp>
      <p:pic>
        <p:nvPicPr>
          <p:cNvPr id="5" name="Рисунок 4">
            <a:extLst>
              <a:ext uri="{FF2B5EF4-FFF2-40B4-BE49-F238E27FC236}">
                <a16:creationId xmlns:a16="http://schemas.microsoft.com/office/drawing/2014/main" id="{10DB7256-84D4-C508-6D38-21CBCA397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510" y="1404526"/>
            <a:ext cx="8830980" cy="4351337"/>
          </a:xfrm>
          <a:prstGeom prst="rect">
            <a:avLst/>
          </a:prstGeom>
        </p:spPr>
      </p:pic>
    </p:spTree>
    <p:extLst>
      <p:ext uri="{BB962C8B-B14F-4D97-AF65-F5344CB8AC3E}">
        <p14:creationId xmlns:p14="http://schemas.microsoft.com/office/powerpoint/2010/main" val="17440868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2604E9-E20B-498D-9428-FB391DF30D6D}"/>
              </a:ext>
            </a:extLst>
          </p:cNvPr>
          <p:cNvSpPr>
            <a:spLocks noGrp="1"/>
          </p:cNvSpPr>
          <p:nvPr>
            <p:ph type="title"/>
          </p:nvPr>
        </p:nvSpPr>
        <p:spPr/>
        <p:txBody>
          <a:bodyPr/>
          <a:lstStyle/>
          <a:p>
            <a:r>
              <a:rPr lang="de-DE" dirty="0">
                <a:solidFill>
                  <a:srgbClr val="4472C4"/>
                </a:solidFill>
                <a:latin typeface="Arial Black" panose="020B0A04020102020204" pitchFamily="34" charset="0"/>
              </a:rPr>
              <a:t> Im Sommercamp</a:t>
            </a:r>
            <a:endParaRPr lang="ru-KG" dirty="0">
              <a:solidFill>
                <a:srgbClr val="4472C4"/>
              </a:solidFill>
              <a:latin typeface="Arial Black" panose="020B0A04020102020204" pitchFamily="34" charset="0"/>
            </a:endParaRPr>
          </a:p>
        </p:txBody>
      </p:sp>
      <p:sp>
        <p:nvSpPr>
          <p:cNvPr id="3" name="Объект 2">
            <a:extLst>
              <a:ext uri="{FF2B5EF4-FFF2-40B4-BE49-F238E27FC236}">
                <a16:creationId xmlns:a16="http://schemas.microsoft.com/office/drawing/2014/main" id="{73D7AB4F-A389-4FBE-5EED-5A30DC8C14B5}"/>
              </a:ext>
            </a:extLst>
          </p:cNvPr>
          <p:cNvSpPr>
            <a:spLocks noGrp="1"/>
          </p:cNvSpPr>
          <p:nvPr>
            <p:ph idx="1"/>
          </p:nvPr>
        </p:nvSpPr>
        <p:spPr>
          <a:xfrm>
            <a:off x="693821" y="1690688"/>
            <a:ext cx="5875421" cy="4863933"/>
          </a:xfrm>
        </p:spPr>
        <p:txBody>
          <a:bodyPr>
            <a:noAutofit/>
          </a:bodyPr>
          <a:lstStyle/>
          <a:p>
            <a:r>
              <a:rPr lang="de-DE" sz="2200" dirty="0">
                <a:solidFill>
                  <a:srgbClr val="4CAFBC"/>
                </a:solidFill>
                <a:cs typeface="Times New Roman" panose="02020603050405020304" pitchFamily="18" charset="0"/>
              </a:rPr>
              <a:t>Datum</a:t>
            </a:r>
            <a:r>
              <a:rPr lang="ky-KG" sz="2200" dirty="0">
                <a:solidFill>
                  <a:srgbClr val="4CAFBC"/>
                </a:solidFill>
                <a:cs typeface="Times New Roman" panose="02020603050405020304" pitchFamily="18" charset="0"/>
              </a:rPr>
              <a:t>:</a:t>
            </a:r>
            <a:r>
              <a:rPr lang="de-DE" sz="2200" dirty="0">
                <a:cs typeface="Times New Roman" panose="02020603050405020304" pitchFamily="18" charset="0"/>
              </a:rPr>
              <a:t>19-25 Juli</a:t>
            </a:r>
          </a:p>
          <a:p>
            <a:r>
              <a:rPr lang="de-DE" sz="2200" dirty="0">
                <a:solidFill>
                  <a:srgbClr val="4CAFBC"/>
                </a:solidFill>
                <a:cs typeface="Times New Roman" panose="02020603050405020304" pitchFamily="18" charset="0"/>
              </a:rPr>
              <a:t>Altersgruppe</a:t>
            </a:r>
            <a:r>
              <a:rPr lang="ky-KG" sz="2200" dirty="0">
                <a:solidFill>
                  <a:srgbClr val="4CAFBC"/>
                </a:solidFill>
                <a:cs typeface="Times New Roman" panose="02020603050405020304" pitchFamily="18" charset="0"/>
              </a:rPr>
              <a:t>:</a:t>
            </a:r>
            <a:r>
              <a:rPr lang="de-DE" sz="2200" dirty="0">
                <a:cs typeface="Times New Roman" panose="02020603050405020304" pitchFamily="18" charset="0"/>
              </a:rPr>
              <a:t>Jugendliche von14-17</a:t>
            </a:r>
          </a:p>
          <a:p>
            <a:r>
              <a:rPr lang="de-DE" sz="2200" dirty="0">
                <a:solidFill>
                  <a:srgbClr val="4CAFBC"/>
                </a:solidFill>
                <a:cs typeface="Times New Roman" panose="02020603050405020304" pitchFamily="18" charset="0"/>
              </a:rPr>
              <a:t>Ort</a:t>
            </a:r>
            <a:r>
              <a:rPr lang="ky-KG" sz="2200" dirty="0">
                <a:solidFill>
                  <a:srgbClr val="4CAFBC"/>
                </a:solidFill>
                <a:cs typeface="Times New Roman" panose="02020603050405020304" pitchFamily="18" charset="0"/>
              </a:rPr>
              <a:t>:</a:t>
            </a:r>
            <a:r>
              <a:rPr lang="de-DE" sz="2200" dirty="0" err="1">
                <a:cs typeface="Times New Roman" panose="02020603050405020304" pitchFamily="18" charset="0"/>
              </a:rPr>
              <a:t>imst</a:t>
            </a:r>
            <a:r>
              <a:rPr lang="de-DE" sz="2200" dirty="0">
                <a:cs typeface="Times New Roman" panose="02020603050405020304" pitchFamily="18" charset="0"/>
              </a:rPr>
              <a:t> </a:t>
            </a:r>
            <a:r>
              <a:rPr lang="ky-KG" sz="2200" dirty="0">
                <a:cs typeface="Times New Roman" panose="02020603050405020304" pitchFamily="18" charset="0"/>
              </a:rPr>
              <a:t>(</a:t>
            </a:r>
            <a:r>
              <a:rPr lang="en-US" sz="2200" dirty="0" err="1">
                <a:cs typeface="Times New Roman" panose="02020603050405020304" pitchFamily="18" charset="0"/>
              </a:rPr>
              <a:t>Tirol,Ostereich</a:t>
            </a:r>
            <a:r>
              <a:rPr lang="en-US" sz="2200" dirty="0">
                <a:cs typeface="Times New Roman" panose="02020603050405020304" pitchFamily="18" charset="0"/>
              </a:rPr>
              <a:t>)</a:t>
            </a:r>
          </a:p>
          <a:p>
            <a:r>
              <a:rPr lang="en-US" sz="2200" dirty="0" err="1">
                <a:solidFill>
                  <a:srgbClr val="4CAFBC"/>
                </a:solidFill>
                <a:cs typeface="Times New Roman" panose="02020603050405020304" pitchFamily="18" charset="0"/>
              </a:rPr>
              <a:t>Unterbringung</a:t>
            </a:r>
            <a:r>
              <a:rPr lang="ky-KG" sz="2200" dirty="0">
                <a:solidFill>
                  <a:srgbClr val="4CAFBC"/>
                </a:solidFill>
                <a:cs typeface="Times New Roman" panose="02020603050405020304" pitchFamily="18" charset="0"/>
              </a:rPr>
              <a:t>:</a:t>
            </a:r>
            <a:r>
              <a:rPr lang="de-DE" sz="2200" dirty="0">
                <a:cs typeface="Times New Roman" panose="02020603050405020304" pitchFamily="18" charset="0"/>
              </a:rPr>
              <a:t>Matratzenlager auf der Almhütte</a:t>
            </a:r>
          </a:p>
          <a:p>
            <a:r>
              <a:rPr lang="de-DE" sz="2200" dirty="0">
                <a:solidFill>
                  <a:srgbClr val="4CAFBC"/>
                </a:solidFill>
                <a:cs typeface="Times New Roman" panose="02020603050405020304" pitchFamily="18" charset="0"/>
              </a:rPr>
              <a:t>Aktivitäten</a:t>
            </a:r>
            <a:r>
              <a:rPr lang="ru-RU" sz="2200" dirty="0">
                <a:solidFill>
                  <a:srgbClr val="4CAFBC"/>
                </a:solidFill>
                <a:cs typeface="Times New Roman" panose="02020603050405020304" pitchFamily="18" charset="0"/>
              </a:rPr>
              <a:t>:</a:t>
            </a:r>
            <a:r>
              <a:rPr lang="de-DE" sz="2200" dirty="0" err="1">
                <a:cs typeface="Times New Roman" panose="02020603050405020304" pitchFamily="18" charset="0"/>
              </a:rPr>
              <a:t>Wanderungen,Fahrradtouren,klettern</a:t>
            </a:r>
            <a:r>
              <a:rPr lang="de-DE" sz="2200" dirty="0">
                <a:cs typeface="Times New Roman" panose="02020603050405020304" pitchFamily="18" charset="0"/>
              </a:rPr>
              <a:t> und vieles mehr</a:t>
            </a:r>
          </a:p>
          <a:p>
            <a:r>
              <a:rPr lang="de-DE" sz="2200" dirty="0">
                <a:solidFill>
                  <a:srgbClr val="4CAFBC"/>
                </a:solidFill>
                <a:cs typeface="Times New Roman" panose="02020603050405020304" pitchFamily="18" charset="0"/>
              </a:rPr>
              <a:t>Kosten</a:t>
            </a:r>
            <a:r>
              <a:rPr lang="ky-KG" sz="2200" dirty="0">
                <a:solidFill>
                  <a:srgbClr val="4CAFBC"/>
                </a:solidFill>
                <a:cs typeface="Times New Roman" panose="02020603050405020304" pitchFamily="18" charset="0"/>
              </a:rPr>
              <a:t>:</a:t>
            </a:r>
            <a:r>
              <a:rPr lang="de-DE" sz="2200" dirty="0">
                <a:cs typeface="Times New Roman" panose="02020603050405020304" pitchFamily="18" charset="0"/>
              </a:rPr>
              <a:t>360 </a:t>
            </a:r>
            <a:r>
              <a:rPr lang="en-US" sz="2200" dirty="0">
                <a:cs typeface="Times New Roman" panose="02020603050405020304" pitchFamily="18" charset="0"/>
              </a:rPr>
              <a:t>Eu</a:t>
            </a:r>
            <a:r>
              <a:rPr lang="de-DE" sz="2200" dirty="0" err="1">
                <a:cs typeface="Times New Roman" panose="02020603050405020304" pitchFamily="18" charset="0"/>
              </a:rPr>
              <a:t>ro,inkl.Busfahrt</a:t>
            </a:r>
            <a:r>
              <a:rPr lang="de-DE" sz="2200" dirty="0">
                <a:cs typeface="Times New Roman" panose="02020603050405020304" pitchFamily="18" charset="0"/>
              </a:rPr>
              <a:t> und Vollverpflegung</a:t>
            </a:r>
          </a:p>
          <a:p>
            <a:r>
              <a:rPr lang="de-DE" sz="2200" dirty="0">
                <a:solidFill>
                  <a:srgbClr val="4CAFBC"/>
                </a:solidFill>
                <a:cs typeface="Times New Roman" panose="02020603050405020304" pitchFamily="18" charset="0"/>
              </a:rPr>
              <a:t>Anmeldung</a:t>
            </a:r>
            <a:r>
              <a:rPr lang="ky-KG" sz="2200" dirty="0">
                <a:solidFill>
                  <a:srgbClr val="4CAFBC"/>
                </a:solidFill>
                <a:cs typeface="Times New Roman" panose="02020603050405020304" pitchFamily="18" charset="0"/>
              </a:rPr>
              <a:t>:</a:t>
            </a:r>
            <a:r>
              <a:rPr lang="en-US" sz="2200" dirty="0">
                <a:cs typeface="Times New Roman" panose="02020603050405020304" pitchFamily="18" charset="0"/>
              </a:rPr>
              <a:t>E</a:t>
            </a:r>
            <a:r>
              <a:rPr lang="de-DE" sz="2200" dirty="0">
                <a:cs typeface="Times New Roman" panose="02020603050405020304" pitchFamily="18" charset="0"/>
              </a:rPr>
              <a:t>-Mail an</a:t>
            </a:r>
            <a:r>
              <a:rPr lang="ky-KG" sz="2200" dirty="0">
                <a:cs typeface="Times New Roman" panose="02020603050405020304" pitchFamily="18" charset="0"/>
              </a:rPr>
              <a:t>:</a:t>
            </a:r>
            <a:r>
              <a:rPr lang="en-US" sz="2200" dirty="0">
                <a:cs typeface="Times New Roman" panose="02020603050405020304" pitchFamily="18" charset="0"/>
              </a:rPr>
              <a:t>viktoria.Bausch@berg.at </a:t>
            </a:r>
            <a:r>
              <a:rPr lang="en-US" sz="2200" dirty="0" err="1">
                <a:cs typeface="Times New Roman" panose="02020603050405020304" pitchFamily="18" charset="0"/>
              </a:rPr>
              <a:t>oder</a:t>
            </a:r>
            <a:r>
              <a:rPr lang="en-US" sz="2200" dirty="0">
                <a:cs typeface="Times New Roman" panose="02020603050405020304" pitchFamily="18" charset="0"/>
              </a:rPr>
              <a:t> Tel</a:t>
            </a:r>
            <a:r>
              <a:rPr lang="ky-KG" sz="2200" dirty="0">
                <a:cs typeface="Times New Roman" panose="02020603050405020304" pitchFamily="18" charset="0"/>
              </a:rPr>
              <a:t>:</a:t>
            </a:r>
            <a:r>
              <a:rPr lang="de-DE" sz="2200" dirty="0">
                <a:cs typeface="Times New Roman" panose="02020603050405020304" pitchFamily="18" charset="0"/>
              </a:rPr>
              <a:t>0512/6922670</a:t>
            </a:r>
          </a:p>
        </p:txBody>
      </p:sp>
      <p:pic>
        <p:nvPicPr>
          <p:cNvPr id="6" name="Рисунок 5">
            <a:extLst>
              <a:ext uri="{FF2B5EF4-FFF2-40B4-BE49-F238E27FC236}">
                <a16:creationId xmlns:a16="http://schemas.microsoft.com/office/drawing/2014/main" id="{91A719E4-1D0D-2461-37B8-4E389852FEE5}"/>
              </a:ext>
            </a:extLst>
          </p:cNvPr>
          <p:cNvPicPr>
            <a:picLocks noChangeAspect="1"/>
          </p:cNvPicPr>
          <p:nvPr/>
        </p:nvPicPr>
        <p:blipFill>
          <a:blip r:embed="rId2"/>
          <a:stretch>
            <a:fillRect/>
          </a:stretch>
        </p:blipFill>
        <p:spPr>
          <a:xfrm>
            <a:off x="6569242" y="1690688"/>
            <a:ext cx="5622758" cy="4000500"/>
          </a:xfrm>
          <a:prstGeom prst="rect">
            <a:avLst/>
          </a:prstGeom>
        </p:spPr>
      </p:pic>
    </p:spTree>
    <p:extLst>
      <p:ext uri="{BB962C8B-B14F-4D97-AF65-F5344CB8AC3E}">
        <p14:creationId xmlns:p14="http://schemas.microsoft.com/office/powerpoint/2010/main" val="18975480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1FD762-00B8-C6EB-9995-85CFB17D2283}"/>
              </a:ext>
            </a:extLst>
          </p:cNvPr>
          <p:cNvSpPr>
            <a:spLocks noGrp="1"/>
          </p:cNvSpPr>
          <p:nvPr>
            <p:ph type="title"/>
          </p:nvPr>
        </p:nvSpPr>
        <p:spPr/>
        <p:txBody>
          <a:bodyPr/>
          <a:lstStyle/>
          <a:p>
            <a:r>
              <a:rPr lang="de-DE" dirty="0">
                <a:solidFill>
                  <a:srgbClr val="4472C4"/>
                </a:solidFill>
                <a:latin typeface="Arial Black" panose="020B0A04020102020204" pitchFamily="34" charset="0"/>
              </a:rPr>
              <a:t> </a:t>
            </a:r>
            <a:r>
              <a:rPr lang="de-DE" sz="2000" dirty="0">
                <a:solidFill>
                  <a:srgbClr val="FF0000"/>
                </a:solidFill>
                <a:latin typeface="Arial Black" panose="020B0A04020102020204" pitchFamily="34" charset="0"/>
              </a:rPr>
              <a:t>Die </a:t>
            </a:r>
            <a:r>
              <a:rPr lang="de-DE" sz="2000" dirty="0" err="1">
                <a:solidFill>
                  <a:srgbClr val="FF0000"/>
                </a:solidFill>
                <a:latin typeface="Arial Black" panose="020B0A04020102020204" pitchFamily="34" charset="0"/>
              </a:rPr>
              <a:t>SuS</a:t>
            </a:r>
            <a:r>
              <a:rPr lang="de-DE" sz="2000" dirty="0">
                <a:solidFill>
                  <a:srgbClr val="FF0000"/>
                </a:solidFill>
                <a:latin typeface="Arial Black" panose="020B0A04020102020204" pitchFamily="34" charset="0"/>
              </a:rPr>
              <a:t> arbeiten in 3 Gruppen, finden eigene Ideen     zum Sommercamp und am Ende präsentieren.  </a:t>
            </a:r>
            <a:endParaRPr lang="ru-KG" dirty="0">
              <a:solidFill>
                <a:srgbClr val="FF0000"/>
              </a:solidFill>
              <a:latin typeface="Arial Black" panose="020B0A04020102020204" pitchFamily="34" charset="0"/>
            </a:endParaRPr>
          </a:p>
        </p:txBody>
      </p:sp>
      <p:graphicFrame>
        <p:nvGraphicFramePr>
          <p:cNvPr id="4" name="Таблица 4">
            <a:extLst>
              <a:ext uri="{FF2B5EF4-FFF2-40B4-BE49-F238E27FC236}">
                <a16:creationId xmlns:a16="http://schemas.microsoft.com/office/drawing/2014/main" id="{8F92B87E-A321-F876-A060-F8C1B2B4796A}"/>
              </a:ext>
            </a:extLst>
          </p:cNvPr>
          <p:cNvGraphicFramePr>
            <a:graphicFrameLocks noGrp="1"/>
          </p:cNvGraphicFramePr>
          <p:nvPr>
            <p:ph idx="1"/>
            <p:extLst>
              <p:ext uri="{D42A27DB-BD31-4B8C-83A1-F6EECF244321}">
                <p14:modId xmlns:p14="http://schemas.microsoft.com/office/powerpoint/2010/main" val="2349810858"/>
              </p:ext>
            </p:extLst>
          </p:nvPr>
        </p:nvGraphicFramePr>
        <p:xfrm>
          <a:off x="721894" y="1584960"/>
          <a:ext cx="8551752" cy="4663440"/>
        </p:xfrm>
        <a:graphic>
          <a:graphicData uri="http://schemas.openxmlformats.org/drawingml/2006/table">
            <a:tbl>
              <a:tblPr firstRow="1" bandRow="1">
                <a:tableStyleId>{5C22544A-7EE6-4342-B048-85BDC9FD1C3A}</a:tableStyleId>
              </a:tblPr>
              <a:tblGrid>
                <a:gridCol w="4275876">
                  <a:extLst>
                    <a:ext uri="{9D8B030D-6E8A-4147-A177-3AD203B41FA5}">
                      <a16:colId xmlns:a16="http://schemas.microsoft.com/office/drawing/2014/main" val="1221879240"/>
                    </a:ext>
                  </a:extLst>
                </a:gridCol>
                <a:gridCol w="4275876">
                  <a:extLst>
                    <a:ext uri="{9D8B030D-6E8A-4147-A177-3AD203B41FA5}">
                      <a16:colId xmlns:a16="http://schemas.microsoft.com/office/drawing/2014/main" val="1051238064"/>
                    </a:ext>
                  </a:extLst>
                </a:gridCol>
              </a:tblGrid>
              <a:tr h="909053">
                <a:tc>
                  <a:txBody>
                    <a:bodyPr/>
                    <a:lstStyle/>
                    <a:p>
                      <a:r>
                        <a:rPr lang="de-DE" dirty="0">
                          <a:latin typeface="Bahnschrift SemiBold" panose="020B0502040204020203" pitchFamily="34" charset="0"/>
                        </a:rPr>
                        <a:t>Wo findet das Sommercamp statt? Wann?</a:t>
                      </a:r>
                    </a:p>
                    <a:p>
                      <a:endParaRPr lang="ru-KG" dirty="0">
                        <a:latin typeface="Bahnschrift SemiBold" panose="020B0502040204020203" pitchFamily="34" charset="0"/>
                      </a:endParaRPr>
                    </a:p>
                  </a:txBody>
                  <a:tcPr marL="74751" marR="74751"/>
                </a:tc>
                <a:tc>
                  <a:txBody>
                    <a:bodyPr/>
                    <a:lstStyle/>
                    <a:p>
                      <a:endParaRPr lang="ru-KG" dirty="0">
                        <a:latin typeface="Bahnschrift SemiBold" panose="020B0502040204020203" pitchFamily="34" charset="0"/>
                      </a:endParaRPr>
                    </a:p>
                  </a:txBody>
                  <a:tcPr marL="74751" marR="74751"/>
                </a:tc>
                <a:extLst>
                  <a:ext uri="{0D108BD9-81ED-4DB2-BD59-A6C34878D82A}">
                    <a16:rowId xmlns:a16="http://schemas.microsoft.com/office/drawing/2014/main" val="2684568678"/>
                  </a:ext>
                </a:extLst>
              </a:tr>
              <a:tr h="636337">
                <a:tc>
                  <a:txBody>
                    <a:bodyPr/>
                    <a:lstStyle/>
                    <a:p>
                      <a:r>
                        <a:rPr lang="de-DE" dirty="0">
                          <a:latin typeface="Bahnschrift SemiBold" panose="020B0502040204020203" pitchFamily="34" charset="0"/>
                        </a:rPr>
                        <a:t>Wie lange dauert das Sommercamp?</a:t>
                      </a:r>
                    </a:p>
                    <a:p>
                      <a:endParaRPr lang="ru-KG" dirty="0">
                        <a:latin typeface="Bahnschrift SemiBold" panose="020B0502040204020203" pitchFamily="34" charset="0"/>
                      </a:endParaRPr>
                    </a:p>
                  </a:txBody>
                  <a:tcPr marL="74751" marR="74751"/>
                </a:tc>
                <a:tc>
                  <a:txBody>
                    <a:bodyPr/>
                    <a:lstStyle/>
                    <a:p>
                      <a:endParaRPr lang="ru-KG">
                        <a:latin typeface="Bahnschrift SemiBold" panose="020B0502040204020203" pitchFamily="34" charset="0"/>
                      </a:endParaRPr>
                    </a:p>
                  </a:txBody>
                  <a:tcPr marL="74751" marR="74751"/>
                </a:tc>
                <a:extLst>
                  <a:ext uri="{0D108BD9-81ED-4DB2-BD59-A6C34878D82A}">
                    <a16:rowId xmlns:a16="http://schemas.microsoft.com/office/drawing/2014/main" val="396769332"/>
                  </a:ext>
                </a:extLst>
              </a:tr>
              <a:tr h="636337">
                <a:tc>
                  <a:txBody>
                    <a:bodyPr/>
                    <a:lstStyle/>
                    <a:p>
                      <a:r>
                        <a:rPr lang="de-DE" dirty="0">
                          <a:latin typeface="Bahnschrift SemiBold" panose="020B0502040204020203" pitchFamily="34" charset="0"/>
                        </a:rPr>
                        <a:t>Wer kann teilnehmen?</a:t>
                      </a:r>
                    </a:p>
                    <a:p>
                      <a:endParaRPr lang="de-DE" dirty="0">
                        <a:latin typeface="Bahnschrift SemiBold" panose="020B0502040204020203" pitchFamily="34" charset="0"/>
                      </a:endParaRPr>
                    </a:p>
                  </a:txBody>
                  <a:tcPr marL="74751" marR="74751"/>
                </a:tc>
                <a:tc>
                  <a:txBody>
                    <a:bodyPr/>
                    <a:lstStyle/>
                    <a:p>
                      <a:endParaRPr lang="ru-KG" dirty="0">
                        <a:latin typeface="Bahnschrift SemiBold" panose="020B0502040204020203" pitchFamily="34" charset="0"/>
                      </a:endParaRPr>
                    </a:p>
                  </a:txBody>
                  <a:tcPr marL="74751" marR="74751"/>
                </a:tc>
                <a:extLst>
                  <a:ext uri="{0D108BD9-81ED-4DB2-BD59-A6C34878D82A}">
                    <a16:rowId xmlns:a16="http://schemas.microsoft.com/office/drawing/2014/main" val="3747470095"/>
                  </a:ext>
                </a:extLst>
              </a:tr>
              <a:tr h="909053">
                <a:tc>
                  <a:txBody>
                    <a:bodyPr/>
                    <a:lstStyle/>
                    <a:p>
                      <a:r>
                        <a:rPr lang="de-DE" dirty="0">
                          <a:latin typeface="Bahnschrift SemiBold" panose="020B0502040204020203" pitchFamily="34" charset="0"/>
                        </a:rPr>
                        <a:t>Was macht man während des Sommercamps?</a:t>
                      </a:r>
                    </a:p>
                    <a:p>
                      <a:endParaRPr lang="ru-KG" dirty="0">
                        <a:latin typeface="Bahnschrift SemiBold" panose="020B0502040204020203" pitchFamily="34" charset="0"/>
                      </a:endParaRPr>
                    </a:p>
                  </a:txBody>
                  <a:tcPr marL="74751" marR="74751"/>
                </a:tc>
                <a:tc>
                  <a:txBody>
                    <a:bodyPr/>
                    <a:lstStyle/>
                    <a:p>
                      <a:endParaRPr lang="ru-KG" dirty="0">
                        <a:latin typeface="Bahnschrift SemiBold" panose="020B0502040204020203" pitchFamily="34" charset="0"/>
                      </a:endParaRPr>
                    </a:p>
                  </a:txBody>
                  <a:tcPr marL="74751" marR="74751"/>
                </a:tc>
                <a:extLst>
                  <a:ext uri="{0D108BD9-81ED-4DB2-BD59-A6C34878D82A}">
                    <a16:rowId xmlns:a16="http://schemas.microsoft.com/office/drawing/2014/main" val="3547054072"/>
                  </a:ext>
                </a:extLst>
              </a:tr>
              <a:tr h="909053">
                <a:tc>
                  <a:txBody>
                    <a:bodyPr/>
                    <a:lstStyle/>
                    <a:p>
                      <a:r>
                        <a:rPr lang="de-DE" dirty="0">
                          <a:latin typeface="Bahnschrift SemiBold" panose="020B0502040204020203" pitchFamily="34" charset="0"/>
                        </a:rPr>
                        <a:t>Was kostet das Berg-Sommercamp am Inn?</a:t>
                      </a:r>
                    </a:p>
                    <a:p>
                      <a:endParaRPr lang="ru-KG" dirty="0">
                        <a:latin typeface="Bahnschrift SemiBold" panose="020B0502040204020203" pitchFamily="34" charset="0"/>
                      </a:endParaRPr>
                    </a:p>
                  </a:txBody>
                  <a:tcPr marL="74751" marR="74751"/>
                </a:tc>
                <a:tc>
                  <a:txBody>
                    <a:bodyPr/>
                    <a:lstStyle/>
                    <a:p>
                      <a:endParaRPr lang="ru-KG" dirty="0">
                        <a:latin typeface="Bahnschrift SemiBold" panose="020B0502040204020203" pitchFamily="34" charset="0"/>
                      </a:endParaRPr>
                    </a:p>
                  </a:txBody>
                  <a:tcPr marL="74751" marR="74751"/>
                </a:tc>
                <a:extLst>
                  <a:ext uri="{0D108BD9-81ED-4DB2-BD59-A6C34878D82A}">
                    <a16:rowId xmlns:a16="http://schemas.microsoft.com/office/drawing/2014/main" val="1243312517"/>
                  </a:ext>
                </a:extLst>
              </a:tr>
              <a:tr h="636337">
                <a:tc>
                  <a:txBody>
                    <a:bodyPr/>
                    <a:lstStyle/>
                    <a:p>
                      <a:r>
                        <a:rPr lang="de-DE" dirty="0">
                          <a:latin typeface="Bahnschrift SemiBold" panose="020B0502040204020203" pitchFamily="34" charset="0"/>
                        </a:rPr>
                        <a:t>Möchtest du mitmachen?(warum nicht?)</a:t>
                      </a:r>
                    </a:p>
                    <a:p>
                      <a:endParaRPr lang="ru-KG" dirty="0">
                        <a:latin typeface="Bahnschrift SemiBold" panose="020B0502040204020203" pitchFamily="34" charset="0"/>
                      </a:endParaRPr>
                    </a:p>
                  </a:txBody>
                  <a:tcPr marL="74751" marR="74751"/>
                </a:tc>
                <a:tc>
                  <a:txBody>
                    <a:bodyPr/>
                    <a:lstStyle/>
                    <a:p>
                      <a:endParaRPr lang="ru-KG" dirty="0">
                        <a:latin typeface="Bahnschrift SemiBold" panose="020B0502040204020203" pitchFamily="34" charset="0"/>
                      </a:endParaRPr>
                    </a:p>
                  </a:txBody>
                  <a:tcPr marL="74751" marR="74751"/>
                </a:tc>
                <a:extLst>
                  <a:ext uri="{0D108BD9-81ED-4DB2-BD59-A6C34878D82A}">
                    <a16:rowId xmlns:a16="http://schemas.microsoft.com/office/drawing/2014/main" val="1601771093"/>
                  </a:ext>
                </a:extLst>
              </a:tr>
            </a:tbl>
          </a:graphicData>
        </a:graphic>
      </p:graphicFrame>
    </p:spTree>
    <p:extLst>
      <p:ext uri="{BB962C8B-B14F-4D97-AF65-F5344CB8AC3E}">
        <p14:creationId xmlns:p14="http://schemas.microsoft.com/office/powerpoint/2010/main" val="938369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7">
            <a:extLst>
              <a:ext uri="{FF2B5EF4-FFF2-40B4-BE49-F238E27FC236}">
                <a16:creationId xmlns:a16="http://schemas.microsoft.com/office/drawing/2014/main" id="{5A99309A-7E67-6DCF-2F5F-CFF6F1652F06}"/>
              </a:ext>
            </a:extLst>
          </p:cNvPr>
          <p:cNvGraphicFramePr>
            <a:graphicFrameLocks noGrp="1"/>
          </p:cNvGraphicFramePr>
          <p:nvPr>
            <p:extLst>
              <p:ext uri="{D42A27DB-BD31-4B8C-83A1-F6EECF244321}">
                <p14:modId xmlns:p14="http://schemas.microsoft.com/office/powerpoint/2010/main" val="3949653244"/>
              </p:ext>
            </p:extLst>
          </p:nvPr>
        </p:nvGraphicFramePr>
        <p:xfrm>
          <a:off x="1321078" y="1480429"/>
          <a:ext cx="8383505" cy="3664728"/>
        </p:xfrm>
        <a:graphic>
          <a:graphicData uri="http://schemas.openxmlformats.org/drawingml/2006/table">
            <a:tbl>
              <a:tblPr firstRow="1" bandRow="1">
                <a:tableStyleId>{5C22544A-7EE6-4342-B048-85BDC9FD1C3A}</a:tableStyleId>
              </a:tblPr>
              <a:tblGrid>
                <a:gridCol w="7675676">
                  <a:extLst>
                    <a:ext uri="{9D8B030D-6E8A-4147-A177-3AD203B41FA5}">
                      <a16:colId xmlns:a16="http://schemas.microsoft.com/office/drawing/2014/main" val="1683830883"/>
                    </a:ext>
                  </a:extLst>
                </a:gridCol>
                <a:gridCol w="376525">
                  <a:extLst>
                    <a:ext uri="{9D8B030D-6E8A-4147-A177-3AD203B41FA5}">
                      <a16:colId xmlns:a16="http://schemas.microsoft.com/office/drawing/2014/main" val="3929773618"/>
                    </a:ext>
                  </a:extLst>
                </a:gridCol>
                <a:gridCol w="331304">
                  <a:extLst>
                    <a:ext uri="{9D8B030D-6E8A-4147-A177-3AD203B41FA5}">
                      <a16:colId xmlns:a16="http://schemas.microsoft.com/office/drawing/2014/main" val="2038081372"/>
                    </a:ext>
                  </a:extLst>
                </a:gridCol>
              </a:tblGrid>
              <a:tr h="578652">
                <a:tc>
                  <a:txBody>
                    <a:bodyPr/>
                    <a:lstStyle/>
                    <a:p>
                      <a:r>
                        <a:rPr lang="de-DE" sz="1400" b="1" i="0" dirty="0">
                          <a:solidFill>
                            <a:schemeClr val="tx1"/>
                          </a:solidFill>
                        </a:rPr>
                        <a:t>1</a:t>
                      </a:r>
                      <a:r>
                        <a:rPr lang="de-DE" sz="1800" b="0" i="0" dirty="0">
                          <a:solidFill>
                            <a:schemeClr val="tx1"/>
                          </a:solidFill>
                        </a:rPr>
                        <a:t>.Oliver war mit einem Freund im sommercamp</a:t>
                      </a:r>
                      <a:endParaRPr lang="ru-KG" sz="1800" b="0" i="0" dirty="0">
                        <a:solidFill>
                          <a:schemeClr val="tx1"/>
                        </a:solidFill>
                      </a:endParaRPr>
                    </a:p>
                  </a:txBody>
                  <a:tcPr>
                    <a:solidFill>
                      <a:schemeClr val="bg1"/>
                    </a:solidFill>
                  </a:tcPr>
                </a:tc>
                <a:tc>
                  <a:txBody>
                    <a:bodyPr/>
                    <a:lstStyle/>
                    <a:p>
                      <a:endParaRPr lang="ru-KG" dirty="0"/>
                    </a:p>
                  </a:txBody>
                  <a:tcPr/>
                </a:tc>
                <a:tc>
                  <a:txBody>
                    <a:bodyPr/>
                    <a:lstStyle/>
                    <a:p>
                      <a:endParaRPr lang="ru-KG" dirty="0"/>
                    </a:p>
                  </a:txBody>
                  <a:tcPr/>
                </a:tc>
                <a:extLst>
                  <a:ext uri="{0D108BD9-81ED-4DB2-BD59-A6C34878D82A}">
                    <a16:rowId xmlns:a16="http://schemas.microsoft.com/office/drawing/2014/main" val="576050692"/>
                  </a:ext>
                </a:extLst>
              </a:tr>
              <a:tr h="407666">
                <a:tc>
                  <a:txBody>
                    <a:bodyPr/>
                    <a:lstStyle/>
                    <a:p>
                      <a:r>
                        <a:rPr lang="de-DE" dirty="0"/>
                        <a:t>2.Olievers Eltern haben ihn nach Tirol gefahren</a:t>
                      </a:r>
                      <a:endParaRPr lang="ru-KG" dirty="0"/>
                    </a:p>
                  </a:txBody>
                  <a:tcPr>
                    <a:solidFill>
                      <a:schemeClr val="bg1"/>
                    </a:solidFill>
                  </a:tcPr>
                </a:tc>
                <a:tc>
                  <a:txBody>
                    <a:bodyPr/>
                    <a:lstStyle/>
                    <a:p>
                      <a:endParaRPr lang="ru-KG"/>
                    </a:p>
                  </a:txBody>
                  <a:tcPr/>
                </a:tc>
                <a:tc>
                  <a:txBody>
                    <a:bodyPr/>
                    <a:lstStyle/>
                    <a:p>
                      <a:endParaRPr lang="ru-KG"/>
                    </a:p>
                  </a:txBody>
                  <a:tcPr/>
                </a:tc>
                <a:extLst>
                  <a:ext uri="{0D108BD9-81ED-4DB2-BD59-A6C34878D82A}">
                    <a16:rowId xmlns:a16="http://schemas.microsoft.com/office/drawing/2014/main" val="498076623"/>
                  </a:ext>
                </a:extLst>
              </a:tr>
              <a:tr h="407666">
                <a:tc>
                  <a:txBody>
                    <a:bodyPr/>
                    <a:lstStyle/>
                    <a:p>
                      <a:r>
                        <a:rPr lang="de-DE" dirty="0"/>
                        <a:t>3.Oliver und Fabian sind mit dem Zug nach Tirol gefahren</a:t>
                      </a:r>
                      <a:endParaRPr lang="ru-KG" dirty="0"/>
                    </a:p>
                  </a:txBody>
                  <a:tcPr>
                    <a:solidFill>
                      <a:schemeClr val="bg1"/>
                    </a:solidFill>
                  </a:tcPr>
                </a:tc>
                <a:tc>
                  <a:txBody>
                    <a:bodyPr/>
                    <a:lstStyle/>
                    <a:p>
                      <a:endParaRPr lang="ru-KG"/>
                    </a:p>
                  </a:txBody>
                  <a:tcPr/>
                </a:tc>
                <a:tc>
                  <a:txBody>
                    <a:bodyPr/>
                    <a:lstStyle/>
                    <a:p>
                      <a:endParaRPr lang="ru-KG"/>
                    </a:p>
                  </a:txBody>
                  <a:tcPr/>
                </a:tc>
                <a:extLst>
                  <a:ext uri="{0D108BD9-81ED-4DB2-BD59-A6C34878D82A}">
                    <a16:rowId xmlns:a16="http://schemas.microsoft.com/office/drawing/2014/main" val="3015441223"/>
                  </a:ext>
                </a:extLst>
              </a:tr>
              <a:tr h="407666">
                <a:tc>
                  <a:txBody>
                    <a:bodyPr/>
                    <a:lstStyle/>
                    <a:p>
                      <a:r>
                        <a:rPr lang="de-DE" dirty="0">
                          <a:solidFill>
                            <a:schemeClr val="tx1"/>
                          </a:solidFill>
                        </a:rPr>
                        <a:t>4. Mirko und Karen sind zwei von den 18 Teilnehmern</a:t>
                      </a:r>
                      <a:endParaRPr lang="ru-KG" dirty="0">
                        <a:solidFill>
                          <a:schemeClr val="tx1"/>
                        </a:solidFill>
                      </a:endParaRPr>
                    </a:p>
                  </a:txBody>
                  <a:tcPr>
                    <a:solidFill>
                      <a:schemeClr val="bg1"/>
                    </a:solidFill>
                  </a:tcPr>
                </a:tc>
                <a:tc>
                  <a:txBody>
                    <a:bodyPr/>
                    <a:lstStyle/>
                    <a:p>
                      <a:endParaRPr lang="ru-KG"/>
                    </a:p>
                  </a:txBody>
                  <a:tcPr/>
                </a:tc>
                <a:tc>
                  <a:txBody>
                    <a:bodyPr/>
                    <a:lstStyle/>
                    <a:p>
                      <a:endParaRPr lang="ru-KG"/>
                    </a:p>
                  </a:txBody>
                  <a:tcPr/>
                </a:tc>
                <a:extLst>
                  <a:ext uri="{0D108BD9-81ED-4DB2-BD59-A6C34878D82A}">
                    <a16:rowId xmlns:a16="http://schemas.microsoft.com/office/drawing/2014/main" val="2333540459"/>
                  </a:ext>
                </a:extLst>
              </a:tr>
              <a:tr h="407666">
                <a:tc>
                  <a:txBody>
                    <a:bodyPr/>
                    <a:lstStyle/>
                    <a:p>
                      <a:r>
                        <a:rPr lang="de-DE" dirty="0"/>
                        <a:t>5.Zwei Betreuer haben sich um die Sommercamp-Teilnehmer gekümmert</a:t>
                      </a:r>
                      <a:endParaRPr lang="ru-KG" dirty="0"/>
                    </a:p>
                  </a:txBody>
                  <a:tcPr>
                    <a:solidFill>
                      <a:schemeClr val="bg1"/>
                    </a:solidFill>
                  </a:tcPr>
                </a:tc>
                <a:tc>
                  <a:txBody>
                    <a:bodyPr/>
                    <a:lstStyle/>
                    <a:p>
                      <a:endParaRPr lang="ru-KG"/>
                    </a:p>
                  </a:txBody>
                  <a:tcPr/>
                </a:tc>
                <a:tc>
                  <a:txBody>
                    <a:bodyPr/>
                    <a:lstStyle/>
                    <a:p>
                      <a:endParaRPr lang="ru-KG"/>
                    </a:p>
                  </a:txBody>
                  <a:tcPr/>
                </a:tc>
                <a:extLst>
                  <a:ext uri="{0D108BD9-81ED-4DB2-BD59-A6C34878D82A}">
                    <a16:rowId xmlns:a16="http://schemas.microsoft.com/office/drawing/2014/main" val="3306115481"/>
                  </a:ext>
                </a:extLst>
              </a:tr>
              <a:tr h="407666">
                <a:tc>
                  <a:txBody>
                    <a:bodyPr/>
                    <a:lstStyle/>
                    <a:p>
                      <a:r>
                        <a:rPr lang="de-DE" dirty="0"/>
                        <a:t>6.Die Sommercamp-Teilnehmer haben im Freien übernachtet</a:t>
                      </a:r>
                    </a:p>
                  </a:txBody>
                  <a:tcPr>
                    <a:solidFill>
                      <a:schemeClr val="bg1"/>
                    </a:solidFill>
                  </a:tcPr>
                </a:tc>
                <a:tc>
                  <a:txBody>
                    <a:bodyPr/>
                    <a:lstStyle/>
                    <a:p>
                      <a:endParaRPr lang="ru-KG"/>
                    </a:p>
                  </a:txBody>
                  <a:tcPr/>
                </a:tc>
                <a:tc>
                  <a:txBody>
                    <a:bodyPr/>
                    <a:lstStyle/>
                    <a:p>
                      <a:endParaRPr lang="ru-KG"/>
                    </a:p>
                  </a:txBody>
                  <a:tcPr/>
                </a:tc>
                <a:extLst>
                  <a:ext uri="{0D108BD9-81ED-4DB2-BD59-A6C34878D82A}">
                    <a16:rowId xmlns:a16="http://schemas.microsoft.com/office/drawing/2014/main" val="2687367471"/>
                  </a:ext>
                </a:extLst>
              </a:tr>
              <a:tr h="407666">
                <a:tc>
                  <a:txBody>
                    <a:bodyPr/>
                    <a:lstStyle/>
                    <a:p>
                      <a:r>
                        <a:rPr lang="de-DE" dirty="0"/>
                        <a:t>7.Oliver hat schöne Fahrradtouren gemacht</a:t>
                      </a:r>
                      <a:endParaRPr lang="ru-KG" dirty="0"/>
                    </a:p>
                  </a:txBody>
                  <a:tcPr>
                    <a:solidFill>
                      <a:schemeClr val="bg1"/>
                    </a:solidFill>
                  </a:tcPr>
                </a:tc>
                <a:tc>
                  <a:txBody>
                    <a:bodyPr/>
                    <a:lstStyle/>
                    <a:p>
                      <a:endParaRPr lang="ru-KG"/>
                    </a:p>
                  </a:txBody>
                  <a:tcPr/>
                </a:tc>
                <a:tc>
                  <a:txBody>
                    <a:bodyPr/>
                    <a:lstStyle/>
                    <a:p>
                      <a:endParaRPr lang="ru-KG"/>
                    </a:p>
                  </a:txBody>
                  <a:tcPr/>
                </a:tc>
                <a:extLst>
                  <a:ext uri="{0D108BD9-81ED-4DB2-BD59-A6C34878D82A}">
                    <a16:rowId xmlns:a16="http://schemas.microsoft.com/office/drawing/2014/main" val="2074761450"/>
                  </a:ext>
                </a:extLst>
              </a:tr>
              <a:tr h="407666">
                <a:tc>
                  <a:txBody>
                    <a:bodyPr/>
                    <a:lstStyle/>
                    <a:p>
                      <a:r>
                        <a:rPr lang="de-DE" dirty="0"/>
                        <a:t>8.Leider war das Wetter nicht immer schön</a:t>
                      </a:r>
                      <a:endParaRPr lang="ru-KG" dirty="0"/>
                    </a:p>
                  </a:txBody>
                  <a:tcPr>
                    <a:solidFill>
                      <a:schemeClr val="bg1"/>
                    </a:solidFill>
                  </a:tcPr>
                </a:tc>
                <a:tc>
                  <a:txBody>
                    <a:bodyPr/>
                    <a:lstStyle/>
                    <a:p>
                      <a:endParaRPr lang="ru-KG" dirty="0"/>
                    </a:p>
                  </a:txBody>
                  <a:tcPr/>
                </a:tc>
                <a:tc>
                  <a:txBody>
                    <a:bodyPr/>
                    <a:lstStyle/>
                    <a:p>
                      <a:endParaRPr lang="ru-KG" dirty="0"/>
                    </a:p>
                  </a:txBody>
                  <a:tcPr/>
                </a:tc>
                <a:extLst>
                  <a:ext uri="{0D108BD9-81ED-4DB2-BD59-A6C34878D82A}">
                    <a16:rowId xmlns:a16="http://schemas.microsoft.com/office/drawing/2014/main" val="1134599916"/>
                  </a:ext>
                </a:extLst>
              </a:tr>
            </a:tbl>
          </a:graphicData>
        </a:graphic>
      </p:graphicFrame>
      <p:graphicFrame>
        <p:nvGraphicFramePr>
          <p:cNvPr id="9" name="Таблица 9">
            <a:extLst>
              <a:ext uri="{FF2B5EF4-FFF2-40B4-BE49-F238E27FC236}">
                <a16:creationId xmlns:a16="http://schemas.microsoft.com/office/drawing/2014/main" id="{74D65159-4F9A-1789-3D82-92D24E7B26FE}"/>
              </a:ext>
            </a:extLst>
          </p:cNvPr>
          <p:cNvGraphicFramePr>
            <a:graphicFrameLocks noGrp="1"/>
          </p:cNvGraphicFramePr>
          <p:nvPr>
            <p:extLst>
              <p:ext uri="{D42A27DB-BD31-4B8C-83A1-F6EECF244321}">
                <p14:modId xmlns:p14="http://schemas.microsoft.com/office/powerpoint/2010/main" val="2037612881"/>
              </p:ext>
            </p:extLst>
          </p:nvPr>
        </p:nvGraphicFramePr>
        <p:xfrm>
          <a:off x="1321078" y="5145157"/>
          <a:ext cx="8414147" cy="731520"/>
        </p:xfrm>
        <a:graphic>
          <a:graphicData uri="http://schemas.openxmlformats.org/drawingml/2006/table">
            <a:tbl>
              <a:tblPr firstRow="1" bandRow="1">
                <a:tableStyleId>{5C22544A-7EE6-4342-B048-85BDC9FD1C3A}</a:tableStyleId>
              </a:tblPr>
              <a:tblGrid>
                <a:gridCol w="7730157">
                  <a:extLst>
                    <a:ext uri="{9D8B030D-6E8A-4147-A177-3AD203B41FA5}">
                      <a16:colId xmlns:a16="http://schemas.microsoft.com/office/drawing/2014/main" val="665122640"/>
                    </a:ext>
                  </a:extLst>
                </a:gridCol>
                <a:gridCol w="344556">
                  <a:extLst>
                    <a:ext uri="{9D8B030D-6E8A-4147-A177-3AD203B41FA5}">
                      <a16:colId xmlns:a16="http://schemas.microsoft.com/office/drawing/2014/main" val="174483140"/>
                    </a:ext>
                  </a:extLst>
                </a:gridCol>
                <a:gridCol w="339434">
                  <a:extLst>
                    <a:ext uri="{9D8B030D-6E8A-4147-A177-3AD203B41FA5}">
                      <a16:colId xmlns:a16="http://schemas.microsoft.com/office/drawing/2014/main" val="2862672274"/>
                    </a:ext>
                  </a:extLst>
                </a:gridCol>
              </a:tblGrid>
              <a:tr h="337447">
                <a:tc>
                  <a:txBody>
                    <a:bodyPr/>
                    <a:lstStyle/>
                    <a:p>
                      <a:r>
                        <a:rPr lang="de-DE" b="0" dirty="0">
                          <a:solidFill>
                            <a:schemeClr val="tx1"/>
                          </a:solidFill>
                        </a:rPr>
                        <a:t>9.Oliver hat neue Freundschaften geschlossen</a:t>
                      </a:r>
                      <a:endParaRPr lang="ru-KG" b="0" dirty="0">
                        <a:solidFill>
                          <a:schemeClr val="tx1"/>
                        </a:solidFill>
                      </a:endParaRPr>
                    </a:p>
                  </a:txBody>
                  <a:tcPr>
                    <a:solidFill>
                      <a:schemeClr val="bg1"/>
                    </a:solidFill>
                  </a:tcPr>
                </a:tc>
                <a:tc>
                  <a:txBody>
                    <a:bodyPr/>
                    <a:lstStyle/>
                    <a:p>
                      <a:endParaRPr lang="ru-KG" dirty="0"/>
                    </a:p>
                  </a:txBody>
                  <a:tcPr/>
                </a:tc>
                <a:tc>
                  <a:txBody>
                    <a:bodyPr/>
                    <a:lstStyle/>
                    <a:p>
                      <a:endParaRPr lang="ru-KG" dirty="0"/>
                    </a:p>
                  </a:txBody>
                  <a:tcPr/>
                </a:tc>
                <a:extLst>
                  <a:ext uri="{0D108BD9-81ED-4DB2-BD59-A6C34878D82A}">
                    <a16:rowId xmlns:a16="http://schemas.microsoft.com/office/drawing/2014/main" val="3304712905"/>
                  </a:ext>
                </a:extLst>
              </a:tr>
              <a:tr h="307642">
                <a:tc>
                  <a:txBody>
                    <a:bodyPr/>
                    <a:lstStyle/>
                    <a:p>
                      <a:r>
                        <a:rPr lang="de-DE" dirty="0"/>
                        <a:t>10.Am letzten Abend haben alle geweint</a:t>
                      </a:r>
                      <a:endParaRPr lang="ru-KG" dirty="0"/>
                    </a:p>
                  </a:txBody>
                  <a:tcPr>
                    <a:solidFill>
                      <a:schemeClr val="bg1"/>
                    </a:solidFill>
                  </a:tcPr>
                </a:tc>
                <a:tc>
                  <a:txBody>
                    <a:bodyPr/>
                    <a:lstStyle/>
                    <a:p>
                      <a:endParaRPr lang="ru-KG"/>
                    </a:p>
                  </a:txBody>
                  <a:tcPr/>
                </a:tc>
                <a:tc>
                  <a:txBody>
                    <a:bodyPr/>
                    <a:lstStyle/>
                    <a:p>
                      <a:endParaRPr lang="ru-KG" dirty="0"/>
                    </a:p>
                  </a:txBody>
                  <a:tcPr/>
                </a:tc>
                <a:extLst>
                  <a:ext uri="{0D108BD9-81ED-4DB2-BD59-A6C34878D82A}">
                    <a16:rowId xmlns:a16="http://schemas.microsoft.com/office/drawing/2014/main" val="2011286474"/>
                  </a:ext>
                </a:extLst>
              </a:tr>
            </a:tbl>
          </a:graphicData>
        </a:graphic>
      </p:graphicFrame>
      <p:sp>
        <p:nvSpPr>
          <p:cNvPr id="11" name="TextBox 10">
            <a:extLst>
              <a:ext uri="{FF2B5EF4-FFF2-40B4-BE49-F238E27FC236}">
                <a16:creationId xmlns:a16="http://schemas.microsoft.com/office/drawing/2014/main" id="{48DBE992-3E84-9284-5D5E-D022C030F8D8}"/>
              </a:ext>
            </a:extLst>
          </p:cNvPr>
          <p:cNvSpPr txBox="1"/>
          <p:nvPr/>
        </p:nvSpPr>
        <p:spPr>
          <a:xfrm>
            <a:off x="1321079" y="380699"/>
            <a:ext cx="3714747" cy="646331"/>
          </a:xfrm>
          <a:prstGeom prst="rect">
            <a:avLst/>
          </a:prstGeom>
          <a:noFill/>
        </p:spPr>
        <p:txBody>
          <a:bodyPr wrap="square" rtlCol="0">
            <a:spAutoFit/>
          </a:bodyPr>
          <a:lstStyle/>
          <a:p>
            <a:r>
              <a:rPr lang="de-DE" dirty="0">
                <a:solidFill>
                  <a:srgbClr val="FF0000"/>
                </a:solidFill>
              </a:rPr>
              <a:t>Hören 7</a:t>
            </a:r>
          </a:p>
          <a:p>
            <a:r>
              <a:rPr lang="de-DE" dirty="0">
                <a:solidFill>
                  <a:srgbClr val="FF0000"/>
                </a:solidFill>
              </a:rPr>
              <a:t>Oliver erzählt . Hört zu und kreuze an.</a:t>
            </a:r>
            <a:endParaRPr lang="ru-KG" dirty="0">
              <a:solidFill>
                <a:srgbClr val="FF0000"/>
              </a:solidFill>
            </a:endParaRPr>
          </a:p>
        </p:txBody>
      </p:sp>
      <p:sp>
        <p:nvSpPr>
          <p:cNvPr id="12" name="TextBox 11">
            <a:extLst>
              <a:ext uri="{FF2B5EF4-FFF2-40B4-BE49-F238E27FC236}">
                <a16:creationId xmlns:a16="http://schemas.microsoft.com/office/drawing/2014/main" id="{E4E0E6F6-2E37-C865-CE65-61DD2BACC6BA}"/>
              </a:ext>
            </a:extLst>
          </p:cNvPr>
          <p:cNvSpPr txBox="1"/>
          <p:nvPr/>
        </p:nvSpPr>
        <p:spPr>
          <a:xfrm>
            <a:off x="9077737" y="1152127"/>
            <a:ext cx="914402" cy="369332"/>
          </a:xfrm>
          <a:prstGeom prst="rect">
            <a:avLst/>
          </a:prstGeom>
          <a:noFill/>
        </p:spPr>
        <p:txBody>
          <a:bodyPr wrap="square" rtlCol="0">
            <a:spAutoFit/>
          </a:bodyPr>
          <a:lstStyle/>
          <a:p>
            <a:r>
              <a:rPr lang="de-DE" dirty="0"/>
              <a:t>R F    </a:t>
            </a:r>
            <a:endParaRPr lang="ru-KG" dirty="0"/>
          </a:p>
        </p:txBody>
      </p:sp>
    </p:spTree>
    <p:extLst>
      <p:ext uri="{BB962C8B-B14F-4D97-AF65-F5344CB8AC3E}">
        <p14:creationId xmlns:p14="http://schemas.microsoft.com/office/powerpoint/2010/main" val="1998216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350449-55B7-A8F7-E14C-AAB4F99D0067}"/>
              </a:ext>
            </a:extLst>
          </p:cNvPr>
          <p:cNvSpPr txBox="1"/>
          <p:nvPr/>
        </p:nvSpPr>
        <p:spPr>
          <a:xfrm>
            <a:off x="1351547" y="235180"/>
            <a:ext cx="8626642" cy="6186309"/>
          </a:xfrm>
          <a:prstGeom prst="rect">
            <a:avLst/>
          </a:prstGeom>
          <a:noFill/>
        </p:spPr>
        <p:txBody>
          <a:bodyPr wrap="square" rtlCol="0">
            <a:spAutoFit/>
          </a:bodyPr>
          <a:lstStyle/>
          <a:p>
            <a:r>
              <a:rPr lang="ky-KG" b="1" dirty="0">
                <a:latin typeface="Times New Roman" panose="02020603050405020304" pitchFamily="18" charset="0"/>
                <a:cs typeface="Times New Roman" panose="02020603050405020304" pitchFamily="18" charset="0"/>
              </a:rPr>
              <a:t>Мугалимдин өз сабагына анализ берүү</a:t>
            </a:r>
            <a:endParaRPr lang="de-DE" b="1" dirty="0">
              <a:latin typeface="Times New Roman" panose="02020603050405020304" pitchFamily="18" charset="0"/>
              <a:cs typeface="Times New Roman" panose="02020603050405020304" pitchFamily="18" charset="0"/>
            </a:endParaRPr>
          </a:p>
          <a:p>
            <a:endParaRPr lang="ky-KG" dirty="0">
              <a:latin typeface="Times New Roman" panose="02020603050405020304" pitchFamily="18" charset="0"/>
              <a:cs typeface="Times New Roman" panose="02020603050405020304" pitchFamily="18" charset="0"/>
            </a:endParaRPr>
          </a:p>
          <a:p>
            <a:r>
              <a:rPr lang="ky-KG" dirty="0">
                <a:latin typeface="Times New Roman" panose="02020603050405020304" pitchFamily="18" charset="0"/>
                <a:cs typeface="Times New Roman" panose="02020603050405020304" pitchFamily="18" charset="0"/>
              </a:rPr>
              <a:t>Мен Заидова Улугай Иргашевна 8-е классына </a:t>
            </a:r>
            <a:r>
              <a:rPr lang="de-DE" dirty="0">
                <a:latin typeface="Times New Roman" panose="02020603050405020304" pitchFamily="18" charset="0"/>
                <a:cs typeface="Times New Roman" panose="02020603050405020304" pitchFamily="18" charset="0"/>
              </a:rPr>
              <a:t>„Abenteuer in Tirol“, „</a:t>
            </a:r>
            <a:r>
              <a:rPr lang="ky-KG" dirty="0">
                <a:latin typeface="Times New Roman" panose="02020603050405020304" pitchFamily="18" charset="0"/>
                <a:cs typeface="Times New Roman" panose="02020603050405020304" pitchFamily="18" charset="0"/>
              </a:rPr>
              <a:t>Тиролдогу укмуштар» деген темада сабак өттүм.</a:t>
            </a:r>
          </a:p>
          <a:p>
            <a:r>
              <a:rPr lang="ky-KG" dirty="0">
                <a:latin typeface="Times New Roman" panose="02020603050405020304" pitchFamily="18" charset="0"/>
                <a:cs typeface="Times New Roman" panose="02020603050405020304" pitchFamily="18" charset="0"/>
              </a:rPr>
              <a:t> Бул тема окуу программасында каралган жана календардык планым боюнча туура келет.</a:t>
            </a:r>
          </a:p>
          <a:p>
            <a:pPr marL="342900" indent="-342900">
              <a:buAutoNum type="arabicPeriod"/>
            </a:pPr>
            <a:r>
              <a:rPr lang="ky-KG" b="1" dirty="0">
                <a:latin typeface="Times New Roman" panose="02020603050405020304" pitchFamily="18" charset="0"/>
                <a:cs typeface="Times New Roman" panose="02020603050405020304" pitchFamily="18" charset="0"/>
              </a:rPr>
              <a:t>Сабактын максаттары боюнча</a:t>
            </a:r>
          </a:p>
          <a:p>
            <a:r>
              <a:rPr lang="ky-KG" dirty="0">
                <a:latin typeface="Times New Roman" panose="02020603050405020304" pitchFamily="18" charset="0"/>
                <a:cs typeface="Times New Roman" panose="02020603050405020304" pitchFamily="18" charset="0"/>
              </a:rPr>
              <a:t>Бугүнкү сабагымды максатына жеткирүүдө окуучуларга түшүндүрүү үчүн төмөндөгүдөй 3 багытта, башкача айтканда билим берүүчүлүк, тарбия берүүчүлүк жана өнүктүрүүчүлүк максаттарын туура коюп алууну пландадым.</a:t>
            </a:r>
          </a:p>
          <a:p>
            <a:r>
              <a:rPr lang="ky-KG" b="1" dirty="0">
                <a:latin typeface="Times New Roman" panose="02020603050405020304" pitchFamily="18" charset="0"/>
                <a:cs typeface="Times New Roman" panose="02020603050405020304" pitchFamily="18" charset="0"/>
              </a:rPr>
              <a:t>1. Билим берүүчүлүк максатында:</a:t>
            </a:r>
          </a:p>
          <a:p>
            <a:r>
              <a:rPr lang="ky-KG" dirty="0">
                <a:latin typeface="Times New Roman" panose="02020603050405020304" pitchFamily="18" charset="0"/>
                <a:cs typeface="Times New Roman" panose="02020603050405020304" pitchFamily="18" charset="0"/>
              </a:rPr>
              <a:t>Окуучулар жаңы тема боюнча кеңири түшүнүк алышат жана жаңы сөздөрдү үйрөнүшөт, ошондой эле алган билимдерин кунүмдүк жашоодо пайдалана алышат.</a:t>
            </a:r>
          </a:p>
          <a:p>
            <a:r>
              <a:rPr lang="ky-KG" b="1" dirty="0">
                <a:latin typeface="Times New Roman" panose="02020603050405020304" pitchFamily="18" charset="0"/>
                <a:cs typeface="Times New Roman" panose="02020603050405020304" pitchFamily="18" charset="0"/>
              </a:rPr>
              <a:t>2. Өнүктүрүү максаттары:</a:t>
            </a:r>
          </a:p>
          <a:p>
            <a:r>
              <a:rPr lang="ky-KG" dirty="0">
                <a:latin typeface="Times New Roman" panose="02020603050405020304" pitchFamily="18" charset="0"/>
                <a:cs typeface="Times New Roman" panose="02020603050405020304" pitchFamily="18" charset="0"/>
              </a:rPr>
              <a:t> Австрия өлкөсүндөгү жаштар үчүн эс алуучу жайлар жана эс алуу мүмкүнчүлүктөрү         тууралуу кеңири маалымат алышат.</a:t>
            </a:r>
          </a:p>
          <a:p>
            <a:r>
              <a:rPr lang="ky-KG" b="1" dirty="0">
                <a:latin typeface="Times New Roman" panose="02020603050405020304" pitchFamily="18" charset="0"/>
                <a:cs typeface="Times New Roman" panose="02020603050405020304" pitchFamily="18" charset="0"/>
              </a:rPr>
              <a:t>3. Тарбия берүүчүлүк максаттары:</a:t>
            </a:r>
          </a:p>
          <a:p>
            <a:r>
              <a:rPr lang="ky-KG" dirty="0">
                <a:latin typeface="Times New Roman" panose="02020603050405020304" pitchFamily="18" charset="0"/>
                <a:cs typeface="Times New Roman" panose="02020603050405020304" pitchFamily="18" charset="0"/>
              </a:rPr>
              <a:t>Окуучулар эс алууну алдын ала пландаштырып жана өзүнө жаккандай эс алууну тандоону үйрөнүшөт. </a:t>
            </a:r>
          </a:p>
          <a:p>
            <a:r>
              <a:rPr lang="ky-KG" b="1" dirty="0">
                <a:latin typeface="Times New Roman" panose="02020603050405020304" pitchFamily="18" charset="0"/>
                <a:cs typeface="Times New Roman" panose="02020603050405020304" pitchFamily="18" charset="0"/>
              </a:rPr>
              <a:t>2. Сабактын эффективдүү өтүлүшү үчүн төмөнкү багыттар каралды:</a:t>
            </a:r>
          </a:p>
          <a:p>
            <a:pPr marL="342900" indent="-342900">
              <a:buAutoNum type="arabicPeriod"/>
            </a:pPr>
            <a:endParaRPr lang="ky-KG" dirty="0"/>
          </a:p>
          <a:p>
            <a:pPr marL="342900" indent="-342900">
              <a:buAutoNum type="arabicPeriod"/>
            </a:pPr>
            <a:endParaRPr lang="ru-KG" dirty="0"/>
          </a:p>
        </p:txBody>
      </p:sp>
      <p:sp>
        <p:nvSpPr>
          <p:cNvPr id="6" name="TextBox 5">
            <a:extLst>
              <a:ext uri="{FF2B5EF4-FFF2-40B4-BE49-F238E27FC236}">
                <a16:creationId xmlns:a16="http://schemas.microsoft.com/office/drawing/2014/main" id="{651E5888-E29C-026C-0D9D-4D7237D5D1EA}"/>
              </a:ext>
            </a:extLst>
          </p:cNvPr>
          <p:cNvSpPr txBox="1"/>
          <p:nvPr/>
        </p:nvSpPr>
        <p:spPr>
          <a:xfrm>
            <a:off x="782053" y="709864"/>
            <a:ext cx="10058400" cy="369332"/>
          </a:xfrm>
          <a:prstGeom prst="rect">
            <a:avLst/>
          </a:prstGeom>
          <a:noFill/>
        </p:spPr>
        <p:txBody>
          <a:bodyPr wrap="square">
            <a:spAutoFit/>
          </a:bodyPr>
          <a:lstStyle/>
          <a:p>
            <a:r>
              <a:rPr lang="ky-KG" dirty="0"/>
              <a:t> </a:t>
            </a:r>
            <a:endParaRPr lang="ru-KG" dirty="0"/>
          </a:p>
        </p:txBody>
      </p:sp>
    </p:spTree>
    <p:extLst>
      <p:ext uri="{BB962C8B-B14F-4D97-AF65-F5344CB8AC3E}">
        <p14:creationId xmlns:p14="http://schemas.microsoft.com/office/powerpoint/2010/main" val="3552147558"/>
      </p:ext>
    </p:extLst>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
  <TotalTime>446</TotalTime>
  <Words>568</Words>
  <Application>Microsoft Office PowerPoint</Application>
  <PresentationFormat>Широкоэкранный</PresentationFormat>
  <Paragraphs>71</Paragraphs>
  <Slides>11</Slides>
  <Notes>0</Notes>
  <HiddenSlides>0</HiddenSlides>
  <MMClips>1</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11</vt:i4>
      </vt:variant>
    </vt:vector>
  </HeadingPairs>
  <TitlesOfParts>
    <vt:vector size="19" baseType="lpstr">
      <vt:lpstr>Arial</vt:lpstr>
      <vt:lpstr>Arial Black</vt:lpstr>
      <vt:lpstr>Bahnschrift SemiBold</vt:lpstr>
      <vt:lpstr>Berlin Sans FB Demi</vt:lpstr>
      <vt:lpstr>Times New Roman</vt:lpstr>
      <vt:lpstr>Trebuchet MS</vt:lpstr>
      <vt:lpstr>Wingdings 3</vt:lpstr>
      <vt:lpstr>Аспект</vt:lpstr>
      <vt:lpstr>Презентация PowerPoint</vt:lpstr>
      <vt:lpstr>Презентация PowerPoint</vt:lpstr>
      <vt:lpstr>        Abenteuer In Tirol Schau das Video und finde 5 Aktivitäten </vt:lpstr>
      <vt:lpstr>Презентация PowerPoint</vt:lpstr>
      <vt:lpstr>Neue Wörter</vt:lpstr>
      <vt:lpstr> Im Sommercamp</vt:lpstr>
      <vt:lpstr> Die SuS arbeiten in 3 Gruppen, finden eigene Ideen     zum Sommercamp und am Ende präsentieren.  </vt:lpstr>
      <vt:lpstr>Презентация PowerPoint</vt:lpstr>
      <vt:lpstr>Презентация PowerPoint</vt:lpstr>
      <vt:lpstr>Презентация PowerPoint</vt:lpstr>
      <vt:lpstr> Vielen Dank für Ihre Aufmerksamkeit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Samuel Zaidov</dc:creator>
  <cp:lastModifiedBy>Admin</cp:lastModifiedBy>
  <cp:revision>18</cp:revision>
  <dcterms:created xsi:type="dcterms:W3CDTF">2022-12-05T15:35:44Z</dcterms:created>
  <dcterms:modified xsi:type="dcterms:W3CDTF">2023-01-31T08:54:15Z</dcterms:modified>
</cp:coreProperties>
</file>