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5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Лист1!$G$195</c:f>
              <c:strCache>
                <c:ptCount val="1"/>
                <c:pt idx="0">
                  <c:v>ОТКГ №69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Лист1!$D$196:$D$204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 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Лист1!$G$196:$G$204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B-4820-AE24-AEE738151278}"/>
            </c:ext>
          </c:extLst>
        </c:ser>
        <c:ser>
          <c:idx val="3"/>
          <c:order val="3"/>
          <c:tx>
            <c:strRef>
              <c:f>Лист1!$H$195</c:f>
              <c:strCache>
                <c:ptCount val="1"/>
                <c:pt idx="0">
                  <c:v>Кофуций Институт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Лист1!$D$196:$D$204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 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Лист1!$H$196:$H$204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B-4820-AE24-AEE738151278}"/>
            </c:ext>
          </c:extLst>
        </c:ser>
        <c:ser>
          <c:idx val="5"/>
          <c:order val="5"/>
          <c:tx>
            <c:strRef>
              <c:f>Лист1!$J$195</c:f>
              <c:strCache>
                <c:ptCount val="1"/>
                <c:pt idx="0">
                  <c:v>КНУ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Лист1!$D$196:$D$204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 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Лист1!$J$196:$J$204</c:f>
              <c:numCache>
                <c:formatCode>General</c:formatCode>
                <c:ptCount val="9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8B-4820-AE24-AEE738151278}"/>
            </c:ext>
          </c:extLst>
        </c:ser>
        <c:ser>
          <c:idx val="6"/>
          <c:order val="6"/>
          <c:tx>
            <c:strRef>
              <c:f>Лист1!$K$195</c:f>
              <c:strCache>
                <c:ptCount val="1"/>
                <c:pt idx="0">
                  <c:v>Коерй Билим берүү борбору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Лист1!$D$196:$D$204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 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Лист1!$K$196:$K$204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8B-4820-AE24-AEE738151278}"/>
            </c:ext>
          </c:extLst>
        </c:ser>
        <c:ser>
          <c:idx val="9"/>
          <c:order val="9"/>
          <c:tx>
            <c:strRef>
              <c:f>Лист1!$N$195</c:f>
              <c:strCache>
                <c:ptCount val="1"/>
                <c:pt idx="0">
                  <c:v>Биринчи май райондук билим берүү борбору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Лист1!$D$196:$D$204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 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Лист1!$N$196:$N$204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8B-4820-AE24-AEE738151278}"/>
            </c:ext>
          </c:extLst>
        </c:ser>
        <c:ser>
          <c:idx val="14"/>
          <c:order val="14"/>
          <c:tx>
            <c:strRef>
              <c:f>Лист1!$S$195</c:f>
              <c:strCache>
                <c:ptCount val="1"/>
                <c:pt idx="0">
                  <c:v>Мерия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Лист1!$D$196:$D$204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 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Лист1!$S$196:$S$204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8B-4820-AE24-AEE73815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468616"/>
        <c:axId val="6075372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Лист1!$E$195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Лист1!$E$196:$E$204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28B-4820-AE24-AEE73815127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Лист1!$F$196:$F$204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28B-4820-AE24-AEE73815127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Лист1!$I$196:$I$204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28B-4820-AE24-AEE73815127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Лист1!$L$196:$L$204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28B-4820-AE24-AEE73815127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Лист1!$M$196:$M$204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28B-4820-AE24-AEE73815127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Лист1!$O$196:$O$204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28B-4820-AE24-AEE73815127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Лист1!$P$196:$P$204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28B-4820-AE24-AEE73815127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Лист1!$Q$196:$Q$204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28B-4820-AE24-AEE738151278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Лист1!$D$196:$D$204</c15:sqref>
                        </c15:formulaRef>
                      </c:ext>
                    </c:extLst>
                    <c:strCache>
                      <c:ptCount val="9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  <c:pt idx="5">
                        <c:v>Чынтемир кызы Гульбара</c:v>
                      </c:pt>
                      <c:pt idx="6">
                        <c:v>Өмүралиева Алина</c:v>
                      </c:pt>
                      <c:pt idx="7">
                        <c:v>Алмасова Алина </c:v>
                      </c:pt>
                      <c:pt idx="8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Лист1!$R$196:$R$204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28B-4820-AE24-AEE738151278}"/>
                  </c:ext>
                </c:extLst>
              </c15:ser>
            </c15:filteredBarSeries>
          </c:ext>
        </c:extLst>
      </c:barChart>
      <c:catAx>
        <c:axId val="62346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7537224"/>
        <c:crosses val="autoZero"/>
        <c:auto val="1"/>
        <c:lblAlgn val="ctr"/>
        <c:lblOffset val="100"/>
        <c:noMultiLvlLbl val="0"/>
      </c:catAx>
      <c:valAx>
        <c:axId val="60753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346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Лист1!$G$195</c:f>
              <c:strCache>
                <c:ptCount val="1"/>
                <c:pt idx="0">
                  <c:v>ОТКГ №69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Лист1!$D$196:$D$206</c:f>
              <c:strCache>
                <c:ptCount val="10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Абдыкадыр Таалайкүл</c:v>
                </c:pt>
                <c:pt idx="5">
                  <c:v>Чынтемир кызы Гульбара</c:v>
                </c:pt>
                <c:pt idx="6">
                  <c:v>Аскарбекова Айжамал</c:v>
                </c:pt>
                <c:pt idx="7">
                  <c:v>Өмүралиева Алина</c:v>
                </c:pt>
                <c:pt idx="8">
                  <c:v>Алмасова Алина Алмасовна</c:v>
                </c:pt>
                <c:pt idx="9">
                  <c:v>Темиралиева Перизат</c:v>
                </c:pt>
              </c:strCache>
            </c:strRef>
          </c:cat>
          <c:val>
            <c:numRef>
              <c:f>Лист1!$G$196:$G$206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B-4BF0-A1FC-C1B348574AA4}"/>
            </c:ext>
          </c:extLst>
        </c:ser>
        <c:ser>
          <c:idx val="3"/>
          <c:order val="3"/>
          <c:tx>
            <c:strRef>
              <c:f>Лист1!$H$195</c:f>
              <c:strCache>
                <c:ptCount val="1"/>
                <c:pt idx="0">
                  <c:v>Кофуций Институт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Лист1!$D$196:$D$206</c:f>
              <c:strCache>
                <c:ptCount val="10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Абдыкадыр Таалайкүл</c:v>
                </c:pt>
                <c:pt idx="5">
                  <c:v>Чынтемир кызы Гульбара</c:v>
                </c:pt>
                <c:pt idx="6">
                  <c:v>Аскарбекова Айжамал</c:v>
                </c:pt>
                <c:pt idx="7">
                  <c:v>Өмүралиева Алина</c:v>
                </c:pt>
                <c:pt idx="8">
                  <c:v>Алмасова Алина Алмасовна</c:v>
                </c:pt>
                <c:pt idx="9">
                  <c:v>Темиралиева Перизат</c:v>
                </c:pt>
              </c:strCache>
            </c:strRef>
          </c:cat>
          <c:val>
            <c:numRef>
              <c:f>Лист1!$H$196:$H$206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B-4BF0-A1FC-C1B348574AA4}"/>
            </c:ext>
          </c:extLst>
        </c:ser>
        <c:ser>
          <c:idx val="5"/>
          <c:order val="5"/>
          <c:tx>
            <c:strRef>
              <c:f>Лист1!$J$195</c:f>
              <c:strCache>
                <c:ptCount val="1"/>
                <c:pt idx="0">
                  <c:v>КНУ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Лист1!$D$196:$D$206</c:f>
              <c:strCache>
                <c:ptCount val="10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Абдыкадыр Таалайкүл</c:v>
                </c:pt>
                <c:pt idx="5">
                  <c:v>Чынтемир кызы Гульбара</c:v>
                </c:pt>
                <c:pt idx="6">
                  <c:v>Аскарбекова Айжамал</c:v>
                </c:pt>
                <c:pt idx="7">
                  <c:v>Өмүралиева Алина</c:v>
                </c:pt>
                <c:pt idx="8">
                  <c:v>Алмасова Алина Алмасовна</c:v>
                </c:pt>
                <c:pt idx="9">
                  <c:v>Темиралиева Перизат</c:v>
                </c:pt>
              </c:strCache>
            </c:strRef>
          </c:cat>
          <c:val>
            <c:numRef>
              <c:f>Лист1!$J$196:$J$206</c:f>
              <c:numCache>
                <c:formatCode>General</c:formatCode>
                <c:ptCount val="11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B-4BF0-A1FC-C1B348574AA4}"/>
            </c:ext>
          </c:extLst>
        </c:ser>
        <c:ser>
          <c:idx val="6"/>
          <c:order val="6"/>
          <c:tx>
            <c:strRef>
              <c:f>Лист1!$K$195</c:f>
              <c:strCache>
                <c:ptCount val="1"/>
                <c:pt idx="0">
                  <c:v>Коерй Билим берүү борбору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Лист1!$D$196:$D$206</c:f>
              <c:strCache>
                <c:ptCount val="10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Абдыкадыр Таалайкүл</c:v>
                </c:pt>
                <c:pt idx="5">
                  <c:v>Чынтемир кызы Гульбара</c:v>
                </c:pt>
                <c:pt idx="6">
                  <c:v>Аскарбекова Айжамал</c:v>
                </c:pt>
                <c:pt idx="7">
                  <c:v>Өмүралиева Алина</c:v>
                </c:pt>
                <c:pt idx="8">
                  <c:v>Алмасова Алина Алмасовна</c:v>
                </c:pt>
                <c:pt idx="9">
                  <c:v>Темиралиева Перизат</c:v>
                </c:pt>
              </c:strCache>
            </c:strRef>
          </c:cat>
          <c:val>
            <c:numRef>
              <c:f>Лист1!$K$196:$K$206</c:f>
              <c:numCache>
                <c:formatCode>General</c:formatCode>
                <c:ptCount val="11"/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FB-4BF0-A1FC-C1B348574AA4}"/>
            </c:ext>
          </c:extLst>
        </c:ser>
        <c:ser>
          <c:idx val="9"/>
          <c:order val="9"/>
          <c:tx>
            <c:strRef>
              <c:f>Лист1!$N$195</c:f>
              <c:strCache>
                <c:ptCount val="1"/>
                <c:pt idx="0">
                  <c:v>Биринчи май райондук билим берүү борбору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Лист1!$D$196:$D$206</c:f>
              <c:strCache>
                <c:ptCount val="10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Абдыкадыр Таалайкүл</c:v>
                </c:pt>
                <c:pt idx="5">
                  <c:v>Чынтемир кызы Гульбара</c:v>
                </c:pt>
                <c:pt idx="6">
                  <c:v>Аскарбекова Айжамал</c:v>
                </c:pt>
                <c:pt idx="7">
                  <c:v>Өмүралиева Алина</c:v>
                </c:pt>
                <c:pt idx="8">
                  <c:v>Алмасова Алина Алмасовна</c:v>
                </c:pt>
                <c:pt idx="9">
                  <c:v>Темиралиева Перизат</c:v>
                </c:pt>
              </c:strCache>
            </c:strRef>
          </c:cat>
          <c:val>
            <c:numRef>
              <c:f>Лист1!$N$196:$N$206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FB-4BF0-A1FC-C1B348574AA4}"/>
            </c:ext>
          </c:extLst>
        </c:ser>
        <c:ser>
          <c:idx val="14"/>
          <c:order val="14"/>
          <c:tx>
            <c:strRef>
              <c:f>Лист1!$S$195</c:f>
              <c:strCache>
                <c:ptCount val="1"/>
                <c:pt idx="0">
                  <c:v>Мерия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Лист1!$D$196:$D$206</c:f>
              <c:strCache>
                <c:ptCount val="10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Абдыкадыр Таалайкүл</c:v>
                </c:pt>
                <c:pt idx="5">
                  <c:v>Чынтемир кызы Гульбара</c:v>
                </c:pt>
                <c:pt idx="6">
                  <c:v>Аскарбекова Айжамал</c:v>
                </c:pt>
                <c:pt idx="7">
                  <c:v>Өмүралиева Алина</c:v>
                </c:pt>
                <c:pt idx="8">
                  <c:v>Алмасова Алина Алмасовна</c:v>
                </c:pt>
                <c:pt idx="9">
                  <c:v>Темиралиева Перизат</c:v>
                </c:pt>
              </c:strCache>
            </c:strRef>
          </c:cat>
          <c:val>
            <c:numRef>
              <c:f>Лист1!$S$196:$S$206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FB-4BF0-A1FC-C1B348574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853800"/>
        <c:axId val="464850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Лист1!$E$195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Лист1!$E$196:$E$206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5FB-4BF0-A1FC-C1B348574AA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Лист1!$F$196:$F$206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5FB-4BF0-A1FC-C1B348574AA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Лист1!$I$196:$I$206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5FB-4BF0-A1FC-C1B348574AA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Лист1!$L$196:$L$206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5FB-4BF0-A1FC-C1B348574AA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Лист1!$M$196:$M$206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5FB-4BF0-A1FC-C1B348574AA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Лист1!$O$196:$O$206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5FB-4BF0-A1FC-C1B348574AA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Лист1!$P$196:$P$206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5FB-4BF0-A1FC-C1B348574AA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Лист1!$Q$196:$Q$206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5FB-4BF0-A1FC-C1B348574AA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Лист1!$D$196:$D$206</c15:sqref>
                        </c15:formulaRef>
                      </c:ext>
                    </c:extLst>
                    <c:strCache>
                      <c:ptCount val="10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Абдыкадыр Таалайкүл</c:v>
                      </c:pt>
                      <c:pt idx="5">
                        <c:v>Чынтемир кызы Гульбара</c:v>
                      </c:pt>
                      <c:pt idx="6">
                        <c:v>Аскарбекова Айжамал</c:v>
                      </c:pt>
                      <c:pt idx="7">
                        <c:v>Өмүралиева Алина</c:v>
                      </c:pt>
                      <c:pt idx="8">
                        <c:v>Алмасова Алина Алмасовна</c:v>
                      </c:pt>
                      <c:pt idx="9">
                        <c:v>Темиралиева Перизат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Лист1!$R$196:$R$206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5FB-4BF0-A1FC-C1B348574AA4}"/>
                  </c:ext>
                </c:extLst>
              </c15:ser>
            </c15:filteredBarSeries>
          </c:ext>
        </c:extLst>
      </c:barChart>
      <c:catAx>
        <c:axId val="46485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4850520"/>
        <c:crosses val="autoZero"/>
        <c:auto val="1"/>
        <c:lblAlgn val="ctr"/>
        <c:lblOffset val="100"/>
        <c:noMultiLvlLbl val="0"/>
      </c:catAx>
      <c:valAx>
        <c:axId val="46485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485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Лист2!$G$102</c:f>
              <c:strCache>
                <c:ptCount val="1"/>
                <c:pt idx="0">
                  <c:v>1-чейрек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Лист2!$D$103:$F$111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Лист2!$G$103:$G$111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E-4656-89E9-424B7A1838EE}"/>
            </c:ext>
          </c:extLst>
        </c:ser>
        <c:ser>
          <c:idx val="1"/>
          <c:order val="1"/>
          <c:tx>
            <c:strRef>
              <c:f>Лист2!$H$102</c:f>
              <c:strCache>
                <c:ptCount val="1"/>
                <c:pt idx="0">
                  <c:v>2-чейрек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Лист2!$D$103:$F$111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Лист2!$H$103:$H$111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E-4656-89E9-424B7A1838EE}"/>
            </c:ext>
          </c:extLst>
        </c:ser>
        <c:ser>
          <c:idx val="2"/>
          <c:order val="2"/>
          <c:tx>
            <c:strRef>
              <c:f>Лист2!$I$102</c:f>
              <c:strCache>
                <c:ptCount val="1"/>
                <c:pt idx="0">
                  <c:v>3-чейрек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Лист2!$D$103:$F$111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Лист2!$I$103:$I$111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E-4656-89E9-424B7A1838EE}"/>
            </c:ext>
          </c:extLst>
        </c:ser>
        <c:ser>
          <c:idx val="3"/>
          <c:order val="3"/>
          <c:tx>
            <c:strRef>
              <c:f>Лист2!$J$102</c:f>
              <c:strCache>
                <c:ptCount val="1"/>
                <c:pt idx="0">
                  <c:v>4-чейрек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Лист2!$D$103:$F$111</c:f>
              <c:strCache>
                <c:ptCount val="9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Өмүралиева Алина</c:v>
                </c:pt>
                <c:pt idx="7">
                  <c:v>Алмасова Алина</c:v>
                </c:pt>
                <c:pt idx="8">
                  <c:v>Темиралиева Перизат</c:v>
                </c:pt>
              </c:strCache>
            </c:strRef>
          </c:cat>
          <c:val>
            <c:numRef>
              <c:f>Лист2!$J$103:$J$111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7E-4656-89E9-424B7A183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009208"/>
        <c:axId val="456014784"/>
      </c:barChart>
      <c:catAx>
        <c:axId val="45600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6014784"/>
        <c:crosses val="autoZero"/>
        <c:auto val="1"/>
        <c:lblAlgn val="ctr"/>
        <c:lblOffset val="100"/>
        <c:noMultiLvlLbl val="0"/>
      </c:catAx>
      <c:valAx>
        <c:axId val="4560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600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Лист2!$H$5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Лист2!$E$6:$G$12</c:f>
              <c:strCache>
                <c:ptCount val="7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Темиралиева Перизат</c:v>
                </c:pt>
              </c:strCache>
            </c:strRef>
          </c:cat>
          <c:val>
            <c:numRef>
              <c:f>Лист2!$H$6:$H$12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3-44DC-B3AE-205083B2B6FA}"/>
            </c:ext>
          </c:extLst>
        </c:ser>
        <c:ser>
          <c:idx val="1"/>
          <c:order val="1"/>
          <c:tx>
            <c:strRef>
              <c:f>Лист2!$I$5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Лист2!$E$6:$G$12</c:f>
              <c:strCache>
                <c:ptCount val="7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Темиралиева Перизат</c:v>
                </c:pt>
              </c:strCache>
            </c:strRef>
          </c:cat>
          <c:val>
            <c:numRef>
              <c:f>Лист2!$I$6:$I$12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4663-44DC-B3AE-205083B2B6FA}"/>
            </c:ext>
          </c:extLst>
        </c:ser>
        <c:ser>
          <c:idx val="2"/>
          <c:order val="2"/>
          <c:tx>
            <c:strRef>
              <c:f>Лист2!$J$5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Лист2!$E$6:$G$12</c:f>
              <c:strCache>
                <c:ptCount val="7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Темиралиева Перизат</c:v>
                </c:pt>
              </c:strCache>
            </c:strRef>
          </c:cat>
          <c:val>
            <c:numRef>
              <c:f>Лист2!$J$6:$J$12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3-44DC-B3AE-205083B2B6FA}"/>
            </c:ext>
          </c:extLst>
        </c:ser>
        <c:ser>
          <c:idx val="3"/>
          <c:order val="3"/>
          <c:tx>
            <c:strRef>
              <c:f>Лист2!$K$5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Лист2!$E$6:$G$12</c:f>
              <c:strCache>
                <c:ptCount val="7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Темиралиева Перизат</c:v>
                </c:pt>
              </c:strCache>
            </c:strRef>
          </c:cat>
          <c:val>
            <c:numRef>
              <c:f>Лист2!$K$6:$K$12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63-44DC-B3AE-205083B2B6FA}"/>
            </c:ext>
          </c:extLst>
        </c:ser>
        <c:ser>
          <c:idx val="4"/>
          <c:order val="4"/>
          <c:tx>
            <c:strRef>
              <c:f>Лист2!$L$5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Лист2!$E$6:$G$12</c:f>
              <c:strCache>
                <c:ptCount val="7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  <c:pt idx="6">
                  <c:v>Темиралиева Перизат</c:v>
                </c:pt>
              </c:strCache>
            </c:strRef>
          </c:cat>
          <c:val>
            <c:numRef>
              <c:f>Лист2!$L$6:$L$12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4663-44DC-B3AE-205083B2B6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8935504"/>
        <c:axId val="518927304"/>
      </c:barChart>
      <c:catAx>
        <c:axId val="5189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8927304"/>
        <c:crosses val="autoZero"/>
        <c:auto val="1"/>
        <c:lblAlgn val="ctr"/>
        <c:lblOffset val="100"/>
        <c:noMultiLvlLbl val="0"/>
      </c:catAx>
      <c:valAx>
        <c:axId val="5189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893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Лист2!$E$23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Лист2!$D$24:$D$29</c:f>
              <c:strCache>
                <c:ptCount val="6"/>
                <c:pt idx="0">
                  <c:v>HSK-1</c:v>
                </c:pt>
                <c:pt idx="1">
                  <c:v>HSK-2</c:v>
                </c:pt>
                <c:pt idx="2">
                  <c:v>HSK-3</c:v>
                </c:pt>
                <c:pt idx="3">
                  <c:v>HSK-4</c:v>
                </c:pt>
                <c:pt idx="4">
                  <c:v>HSK-5</c:v>
                </c:pt>
                <c:pt idx="5">
                  <c:v>HSK-6</c:v>
                </c:pt>
              </c:strCache>
            </c:strRef>
          </c:cat>
          <c:val>
            <c:numRef>
              <c:f>Лист2!$E$24:$E$29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60</c:v>
                </c:pt>
                <c:pt idx="3">
                  <c:v>15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B-4796-9596-CFE31ED589F9}"/>
            </c:ext>
          </c:extLst>
        </c:ser>
        <c:ser>
          <c:idx val="1"/>
          <c:order val="1"/>
          <c:tx>
            <c:strRef>
              <c:f>Лист2!$F$23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Лист2!$D$24:$D$29</c:f>
              <c:strCache>
                <c:ptCount val="6"/>
                <c:pt idx="0">
                  <c:v>HSK-1</c:v>
                </c:pt>
                <c:pt idx="1">
                  <c:v>HSK-2</c:v>
                </c:pt>
                <c:pt idx="2">
                  <c:v>HSK-3</c:v>
                </c:pt>
                <c:pt idx="3">
                  <c:v>HSK-4</c:v>
                </c:pt>
                <c:pt idx="4">
                  <c:v>HSK-5</c:v>
                </c:pt>
                <c:pt idx="5">
                  <c:v>HSK-6</c:v>
                </c:pt>
              </c:strCache>
            </c:strRef>
          </c:cat>
          <c:val>
            <c:numRef>
              <c:f>Лист2!$F$24:$F$29</c:f>
              <c:numCache>
                <c:formatCode>General</c:formatCode>
                <c:ptCount val="6"/>
                <c:pt idx="0">
                  <c:v>25</c:v>
                </c:pt>
                <c:pt idx="1">
                  <c:v>97</c:v>
                </c:pt>
                <c:pt idx="2">
                  <c:v>67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B-4796-9596-CFE31ED589F9}"/>
            </c:ext>
          </c:extLst>
        </c:ser>
        <c:ser>
          <c:idx val="2"/>
          <c:order val="2"/>
          <c:tx>
            <c:strRef>
              <c:f>Лист2!$G$23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Лист2!$D$24:$D$29</c:f>
              <c:strCache>
                <c:ptCount val="6"/>
                <c:pt idx="0">
                  <c:v>HSK-1</c:v>
                </c:pt>
                <c:pt idx="1">
                  <c:v>HSK-2</c:v>
                </c:pt>
                <c:pt idx="2">
                  <c:v>HSK-3</c:v>
                </c:pt>
                <c:pt idx="3">
                  <c:v>HSK-4</c:v>
                </c:pt>
                <c:pt idx="4">
                  <c:v>HSK-5</c:v>
                </c:pt>
                <c:pt idx="5">
                  <c:v>HSK-6</c:v>
                </c:pt>
              </c:strCache>
            </c:strRef>
          </c:cat>
          <c:val>
            <c:numRef>
              <c:f>Лист2!$G$24:$G$29</c:f>
              <c:numCache>
                <c:formatCode>General</c:formatCode>
                <c:ptCount val="6"/>
                <c:pt idx="2">
                  <c:v>10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9B-4796-9596-CFE31ED589F9}"/>
            </c:ext>
          </c:extLst>
        </c:ser>
        <c:ser>
          <c:idx val="3"/>
          <c:order val="3"/>
          <c:tx>
            <c:strRef>
              <c:f>Лист2!$H$23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Лист2!$D$24:$D$29</c:f>
              <c:strCache>
                <c:ptCount val="6"/>
                <c:pt idx="0">
                  <c:v>HSK-1</c:v>
                </c:pt>
                <c:pt idx="1">
                  <c:v>HSK-2</c:v>
                </c:pt>
                <c:pt idx="2">
                  <c:v>HSK-3</c:v>
                </c:pt>
                <c:pt idx="3">
                  <c:v>HSK-4</c:v>
                </c:pt>
                <c:pt idx="4">
                  <c:v>HSK-5</c:v>
                </c:pt>
                <c:pt idx="5">
                  <c:v>HSK-6</c:v>
                </c:pt>
              </c:strCache>
            </c:strRef>
          </c:cat>
          <c:val>
            <c:numRef>
              <c:f>Лист2!$H$24:$H$29</c:f>
              <c:numCache>
                <c:formatCode>General</c:formatCode>
                <c:ptCount val="6"/>
                <c:pt idx="2">
                  <c:v>24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9B-4796-9596-CFE31ED589F9}"/>
            </c:ext>
          </c:extLst>
        </c:ser>
        <c:ser>
          <c:idx val="4"/>
          <c:order val="4"/>
          <c:tx>
            <c:strRef>
              <c:f>Лист2!$I$23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Лист2!$D$24:$D$29</c:f>
              <c:strCache>
                <c:ptCount val="6"/>
                <c:pt idx="0">
                  <c:v>HSK-1</c:v>
                </c:pt>
                <c:pt idx="1">
                  <c:v>HSK-2</c:v>
                </c:pt>
                <c:pt idx="2">
                  <c:v>HSK-3</c:v>
                </c:pt>
                <c:pt idx="3">
                  <c:v>HSK-4</c:v>
                </c:pt>
                <c:pt idx="4">
                  <c:v>HSK-5</c:v>
                </c:pt>
                <c:pt idx="5">
                  <c:v>HSK-6</c:v>
                </c:pt>
              </c:strCache>
            </c:strRef>
          </c:cat>
          <c:val>
            <c:numRef>
              <c:f>Лист2!$I$24:$I$29</c:f>
              <c:numCache>
                <c:formatCode>General</c:formatCode>
                <c:ptCount val="6"/>
                <c:pt idx="2">
                  <c:v>35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B-4796-9596-CFE31ED589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3810208"/>
        <c:axId val="523803320"/>
      </c:barChart>
      <c:catAx>
        <c:axId val="5238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3803320"/>
        <c:crosses val="autoZero"/>
        <c:auto val="1"/>
        <c:lblAlgn val="ctr"/>
        <c:lblOffset val="100"/>
        <c:noMultiLvlLbl val="0"/>
      </c:catAx>
      <c:valAx>
        <c:axId val="52380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38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Лист2!$E$33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7C-4CA0-8807-6B8E91411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Лист2!$B$34:$D$39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Лист2!$E$34:$E$39</c:f>
              <c:numCache>
                <c:formatCode>General</c:formatCode>
                <c:ptCount val="6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C-4CA0-8807-6B8E914118BA}"/>
            </c:ext>
          </c:extLst>
        </c:ser>
        <c:ser>
          <c:idx val="1"/>
          <c:order val="1"/>
          <c:tx>
            <c:strRef>
              <c:f>Лист2!$F$33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Лист2!$B$34:$D$39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Лист2!$F$34:$F$39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47C-4CA0-8807-6B8E914118BA}"/>
            </c:ext>
          </c:extLst>
        </c:ser>
        <c:ser>
          <c:idx val="2"/>
          <c:order val="2"/>
          <c:tx>
            <c:strRef>
              <c:f>Лист2!$G$33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7C-4CA0-8807-6B8E91411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Лист2!$B$34:$D$39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Лист2!$G$34:$G$39</c:f>
              <c:numCache>
                <c:formatCode>General</c:formatCode>
                <c:ptCount val="6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7C-4CA0-8807-6B8E914118BA}"/>
            </c:ext>
          </c:extLst>
        </c:ser>
        <c:ser>
          <c:idx val="3"/>
          <c:order val="3"/>
          <c:tx>
            <c:strRef>
              <c:f>Лист2!$H$33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III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47C-4CA0-8807-6B8E914118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III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47C-4CA0-8807-6B8E91411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Лист2!$B$34:$D$39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Лист2!$H$34:$H$39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7C-4CA0-8807-6B8E914118BA}"/>
            </c:ext>
          </c:extLst>
        </c:ser>
        <c:ser>
          <c:idx val="4"/>
          <c:order val="4"/>
          <c:tx>
            <c:strRef>
              <c:f>Лист2!$I$33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Лист2!$B$34:$D$39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Лист2!$I$34:$I$39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47C-4CA0-8807-6B8E914118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4234800"/>
        <c:axId val="634235128"/>
      </c:barChart>
      <c:catAx>
        <c:axId val="6342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235128"/>
        <c:crosses val="autoZero"/>
        <c:auto val="1"/>
        <c:lblAlgn val="ctr"/>
        <c:lblOffset val="100"/>
        <c:noMultiLvlLbl val="0"/>
      </c:catAx>
      <c:valAx>
        <c:axId val="63423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23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Лист2!$F$48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Лист2!$F$49:$F$54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C03-4A44-AC13-B91D9FF1281D}"/>
            </c:ext>
          </c:extLst>
        </c:ser>
        <c:ser>
          <c:idx val="1"/>
          <c:order val="1"/>
          <c:tx>
            <c:strRef>
              <c:f>Лист2!$G$48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Лист2!$G$49:$G$54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C03-4A44-AC13-B91D9FF1281D}"/>
            </c:ext>
          </c:extLst>
        </c:ser>
        <c:ser>
          <c:idx val="2"/>
          <c:order val="2"/>
          <c:tx>
            <c:strRef>
              <c:f>Лист2!$H$48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03-4A44-AC13-B91D9FF12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Лист2!$H$49:$H$54</c:f>
              <c:numCache>
                <c:formatCode>General</c:formatCode>
                <c:ptCount val="6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3-4A44-AC13-B91D9FF1281D}"/>
            </c:ext>
          </c:extLst>
        </c:ser>
        <c:ser>
          <c:idx val="3"/>
          <c:order val="3"/>
          <c:tx>
            <c:strRef>
              <c:f>Лист2!$I$48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III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03-4A44-AC13-B91D9FF12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Лист2!$I$49:$I$54</c:f>
              <c:numCache>
                <c:formatCode>General</c:formatCode>
                <c:ptCount val="6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03-4A44-AC13-B91D9FF1281D}"/>
            </c:ext>
          </c:extLst>
        </c:ser>
        <c:ser>
          <c:idx val="4"/>
          <c:order val="4"/>
          <c:tx>
            <c:strRef>
              <c:f>Лист2!$J$48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Лист2!$J$49:$J$54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FC03-4A44-AC13-B91D9FF128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3165552"/>
        <c:axId val="603165880"/>
      </c:barChart>
      <c:catAx>
        <c:axId val="6031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3165880"/>
        <c:crosses val="autoZero"/>
        <c:auto val="1"/>
        <c:lblAlgn val="ctr"/>
        <c:lblOffset val="100"/>
        <c:noMultiLvlLbl val="0"/>
      </c:catAx>
      <c:valAx>
        <c:axId val="60316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316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Лист2!$F$48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Лист2!$F$49:$F$54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1-49E3-9544-DEF514E236CD}"/>
            </c:ext>
          </c:extLst>
        </c:ser>
        <c:ser>
          <c:idx val="1"/>
          <c:order val="1"/>
          <c:tx>
            <c:strRef>
              <c:f>Лист2!$G$48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Лист2!$G$49:$G$54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1-49E3-9544-DEF514E236CD}"/>
            </c:ext>
          </c:extLst>
        </c:ser>
        <c:ser>
          <c:idx val="2"/>
          <c:order val="2"/>
          <c:tx>
            <c:strRef>
              <c:f>Лист2!$H$48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Лист2!$H$49:$H$54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1-49E3-9544-DEF514E236CD}"/>
            </c:ext>
          </c:extLst>
        </c:ser>
        <c:ser>
          <c:idx val="3"/>
          <c:order val="3"/>
          <c:tx>
            <c:strRef>
              <c:f>Лист2!$I$48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Лист2!$I$49:$I$54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1-49E3-9544-DEF514E236CD}"/>
            </c:ext>
          </c:extLst>
        </c:ser>
        <c:ser>
          <c:idx val="4"/>
          <c:order val="4"/>
          <c:tx>
            <c:strRef>
              <c:f>Лист2!$J$48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Лист2!$C$49:$E$54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Лист2!$J$49:$J$54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1-49E3-9544-DEF514E23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5523328"/>
        <c:axId val="625520704"/>
      </c:barChart>
      <c:catAx>
        <c:axId val="6255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5520704"/>
        <c:crosses val="autoZero"/>
        <c:auto val="1"/>
        <c:lblAlgn val="ctr"/>
        <c:lblOffset val="100"/>
        <c:noMultiLvlLbl val="0"/>
      </c:catAx>
      <c:valAx>
        <c:axId val="62552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55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Лист1!$D$349</c:f>
              <c:strCache>
                <c:ptCount val="1"/>
                <c:pt idx="0">
                  <c:v>5-б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Лист1!$E$348:$G$348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Лист1!$E$349:$G$349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0-476B-956F-11CF1050D3CA}"/>
            </c:ext>
          </c:extLst>
        </c:ser>
        <c:ser>
          <c:idx val="1"/>
          <c:order val="1"/>
          <c:tx>
            <c:strRef>
              <c:f>Лист1!$D$350</c:f>
              <c:strCache>
                <c:ptCount val="1"/>
                <c:pt idx="0">
                  <c:v>6-б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Лист1!$E$348:$G$348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Лист1!$E$350:$G$350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0-476B-956F-11CF1050D3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561864"/>
        <c:axId val="602560552"/>
      </c:barChart>
      <c:catAx>
        <c:axId val="60256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560552"/>
        <c:crosses val="autoZero"/>
        <c:auto val="1"/>
        <c:lblAlgn val="ctr"/>
        <c:lblOffset val="100"/>
        <c:noMultiLvlLbl val="0"/>
      </c:catAx>
      <c:valAx>
        <c:axId val="60256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56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Лист2!$F$60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Лист2!$C$61:$C$65</c:f>
              <c:strCache>
                <c:ptCount val="5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</c:strCache>
            </c:strRef>
          </c:cat>
          <c:val>
            <c:numRef>
              <c:f>Лист2!$F$61:$F$65</c:f>
              <c:numCache>
                <c:formatCode>General</c:formatCode>
                <c:ptCount val="5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5-40F0-AB9C-E8AD6FF5B9B9}"/>
            </c:ext>
          </c:extLst>
        </c:ser>
        <c:ser>
          <c:idx val="3"/>
          <c:order val="3"/>
          <c:tx>
            <c:strRef>
              <c:f>Лист2!$G$60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Лист2!$C$61:$C$65</c:f>
              <c:strCache>
                <c:ptCount val="5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</c:strCache>
            </c:strRef>
          </c:cat>
          <c:val>
            <c:numRef>
              <c:f>Лист2!$G$61:$G$65</c:f>
              <c:numCache>
                <c:formatCode>General</c:formatCode>
                <c:ptCount val="5"/>
                <c:pt idx="1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5-40F0-AB9C-E8AD6FF5B9B9}"/>
            </c:ext>
          </c:extLst>
        </c:ser>
        <c:ser>
          <c:idx val="4"/>
          <c:order val="4"/>
          <c:tx>
            <c:strRef>
              <c:f>Лист2!$H$60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Лист2!$C$61:$C$65</c:f>
              <c:strCache>
                <c:ptCount val="5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</c:strCache>
            </c:strRef>
          </c:cat>
          <c:val>
            <c:numRef>
              <c:f>Лист2!$H$61:$H$65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5-40F0-AB9C-E8AD6FF5B9B9}"/>
            </c:ext>
          </c:extLst>
        </c:ser>
        <c:ser>
          <c:idx val="5"/>
          <c:order val="5"/>
          <c:tx>
            <c:strRef>
              <c:f>Лист2!$I$60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Лист2!$C$61:$C$65</c:f>
              <c:strCache>
                <c:ptCount val="5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</c:strCache>
            </c:strRef>
          </c:cat>
          <c:val>
            <c:numRef>
              <c:f>Лист2!$I$61:$I$65</c:f>
              <c:numCache>
                <c:formatCode>General</c:formatCode>
                <c:ptCount val="5"/>
                <c:pt idx="1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95-40F0-AB9C-E8AD6FF5B9B9}"/>
            </c:ext>
          </c:extLst>
        </c:ser>
        <c:ser>
          <c:idx val="6"/>
          <c:order val="6"/>
          <c:tx>
            <c:strRef>
              <c:f>Лист2!$J$60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Лист2!$C$61:$C$65</c:f>
              <c:strCache>
                <c:ptCount val="5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</c:strCache>
            </c:strRef>
          </c:cat>
          <c:val>
            <c:numRef>
              <c:f>Лист2!$J$61:$J$65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3A95-40F0-AB9C-E8AD6FF5B9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892320"/>
        <c:axId val="218892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Лист2!$D$60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Лист2!$C$61:$C$65</c15:sqref>
                        </c15:formulaRef>
                      </c:ext>
                    </c:extLst>
                    <c:strCache>
                      <c:ptCount val="5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Лист2!$D$61:$D$65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A95-40F0-AB9C-E8AD6FF5B9B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Лист2!$E$60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Лист2!$C$61:$C$65</c15:sqref>
                        </c15:formulaRef>
                      </c:ext>
                    </c:extLst>
                    <c:strCache>
                      <c:ptCount val="5"/>
                      <c:pt idx="0">
                        <c:v>Көчөрбаева Нуриза</c:v>
                      </c:pt>
                      <c:pt idx="1">
                        <c:v>Кыдырбек кызы Айкерим</c:v>
                      </c:pt>
                      <c:pt idx="2">
                        <c:v>Жолдошбекова Толгонай</c:v>
                      </c:pt>
                      <c:pt idx="3">
                        <c:v>Тойгожоева Венера</c:v>
                      </c:pt>
                      <c:pt idx="4">
                        <c:v>Аскарбекова Айжамал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Лист2!$E$61:$E$65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A95-40F0-AB9C-E8AD6FF5B9B9}"/>
                  </c:ext>
                </c:extLst>
              </c15:ser>
            </c15:filteredBarSeries>
          </c:ext>
        </c:extLst>
      </c:barChart>
      <c:catAx>
        <c:axId val="2188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892648"/>
        <c:crosses val="autoZero"/>
        <c:auto val="1"/>
        <c:lblAlgn val="ctr"/>
        <c:lblOffset val="100"/>
        <c:noMultiLvlLbl val="0"/>
      </c:catAx>
      <c:valAx>
        <c:axId val="21889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8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Лист2!$F$75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Лист2!$C$76:$E$81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Лист2!$F$76:$F$81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6180-443A-98EA-7879EBD6ADC5}"/>
            </c:ext>
          </c:extLst>
        </c:ser>
        <c:ser>
          <c:idx val="1"/>
          <c:order val="1"/>
          <c:tx>
            <c:strRef>
              <c:f>Лист2!$G$75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Лист2!$C$76:$E$81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Лист2!$G$76:$G$81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180-443A-98EA-7879EBD6ADC5}"/>
            </c:ext>
          </c:extLst>
        </c:ser>
        <c:ser>
          <c:idx val="2"/>
          <c:order val="2"/>
          <c:tx>
            <c:strRef>
              <c:f>Лист2!$H$75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80-443A-98EA-7879EBD6ADC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III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80-443A-98EA-7879EBD6A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Лист2!$C$76:$E$81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Лист2!$H$76:$H$81</c:f>
              <c:numCache>
                <c:formatCode>General</c:formatCode>
                <c:ptCount val="6"/>
                <c:pt idx="0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0-443A-98EA-7879EBD6ADC5}"/>
            </c:ext>
          </c:extLst>
        </c:ser>
        <c:ser>
          <c:idx val="3"/>
          <c:order val="3"/>
          <c:tx>
            <c:strRef>
              <c:f>Лист2!$I$75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Лист2!$C$76:$E$81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Лист2!$I$76:$I$81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6180-443A-98EA-7879EBD6ADC5}"/>
            </c:ext>
          </c:extLst>
        </c:ser>
        <c:ser>
          <c:idx val="4"/>
          <c:order val="4"/>
          <c:tx>
            <c:strRef>
              <c:f>Лист2!$J$75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Лист2!$C$76:$E$81</c:f>
              <c:strCache>
                <c:ptCount val="6"/>
                <c:pt idx="0">
                  <c:v>Көчөрбаева Нуриза</c:v>
                </c:pt>
                <c:pt idx="1">
                  <c:v>Кыдырбек кызы Айкерим</c:v>
                </c:pt>
                <c:pt idx="2">
                  <c:v>Жолдошбекова Толгонай</c:v>
                </c:pt>
                <c:pt idx="3">
                  <c:v>Тойгожоева Венера</c:v>
                </c:pt>
                <c:pt idx="4">
                  <c:v>Аскарбекова Айжамал</c:v>
                </c:pt>
                <c:pt idx="5">
                  <c:v>Чынтемир кызы Гульбара</c:v>
                </c:pt>
              </c:strCache>
            </c:strRef>
          </c:cat>
          <c:val>
            <c:numRef>
              <c:f>Лист2!$J$76:$J$81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6180-443A-98EA-7879EBD6A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0794344"/>
        <c:axId val="610790736"/>
      </c:barChart>
      <c:catAx>
        <c:axId val="61079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790736"/>
        <c:crosses val="autoZero"/>
        <c:auto val="1"/>
        <c:lblAlgn val="ctr"/>
        <c:lblOffset val="100"/>
        <c:noMultiLvlLbl val="0"/>
      </c:catAx>
      <c:valAx>
        <c:axId val="61079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79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572A0-06E6-4E6E-90A7-197F024E774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510DB-4421-451A-8E20-4D223F26B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8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0F0495-784E-1753-A02E-75D66D414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847023"/>
            <a:ext cx="8937118" cy="5194339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4400" dirty="0">
              <a:latin typeface="Times New Roman" panose="02020603050405020304" pitchFamily="18" charset="0"/>
              <a:ea typeface="华文行楷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4400" dirty="0">
              <a:latin typeface="Times New Roman" panose="02020603050405020304" pitchFamily="18" charset="0"/>
              <a:ea typeface="华文行楷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Кытай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жана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Корей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тили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бирикмеси</a:t>
            </a:r>
            <a:endParaRPr lang="zh-CN" altLang="en-US" sz="4400" b="1" dirty="0">
              <a:solidFill>
                <a:schemeClr val="accent2"/>
              </a:solidFill>
              <a:latin typeface="Times New Roman" panose="02020603050405020304" pitchFamily="18" charset="0"/>
              <a:ea typeface="华文行楷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18F5B075-F68F-77EF-B23F-F63D41F6C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" b="100000" l="0" r="100000">
                        <a14:foregroundMark x1="83168" y1="8477" x2="99802" y2="11146"/>
                        <a14:foregroundMark x1="10297" y1="62794" x2="15842" y2="63736"/>
                        <a14:foregroundMark x1="7327" y1="62951" x2="12277" y2="63422"/>
                        <a14:foregroundMark x1="23564" y1="58870" x2="31287" y2="59341"/>
                        <a14:foregroundMark x1="37822" y1="84615" x2="44158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95" y="0"/>
            <a:ext cx="4993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872D5-3F69-A658-E7CB-6C4E1CEA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68" y="625642"/>
            <a:ext cx="8008219" cy="13047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Кытай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жайларына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E39BCB13-F883-6092-DAD5-DA622AB5A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87"/>
            <a:ext cx="2123618" cy="1807663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290BA81-6FB5-94A4-71D5-086B024BC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851073"/>
              </p:ext>
            </p:extLst>
          </p:nvPr>
        </p:nvGraphicFramePr>
        <p:xfrm>
          <a:off x="677863" y="2160588"/>
          <a:ext cx="9236158" cy="425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图片 4">
            <a:extLst>
              <a:ext uri="{FF2B5EF4-FFF2-40B4-BE49-F238E27FC236}">
                <a16:creationId xmlns:a16="http://schemas.microsoft.com/office/drawing/2014/main" id="{9D41EBCF-AF33-9847-F748-B870B4050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634887" y="3888606"/>
            <a:ext cx="2720742" cy="2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ABD4-82DC-3BFE-7B5F-6938A0F9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181" y="539015"/>
            <a:ext cx="7223820" cy="1391385"/>
          </a:xfrm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«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Мыкты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мугалимдер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»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сынагы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44D7A441-361C-CA98-9E58-7752F05E4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2737"/>
            <a:ext cx="2123618" cy="1807663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47AE9AD-ABCF-7F9B-CB51-28F233EBB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6629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图片 10">
            <a:extLst>
              <a:ext uri="{FF2B5EF4-FFF2-40B4-BE49-F238E27FC236}">
                <a16:creationId xmlns:a16="http://schemas.microsoft.com/office/drawing/2014/main" id="{A06CE7D8-5111-6C11-82D5-36B5D18EB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39" y="4552749"/>
            <a:ext cx="2739992" cy="2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16B91-BB98-4560-065C-545F5E41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28" y="317635"/>
            <a:ext cx="7320074" cy="161276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«</a:t>
            </a:r>
            <a:r>
              <a:rPr lang="en-US" altLang="zh-CN" sz="4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Квалификацияны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жогорулатуу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» </a:t>
            </a:r>
            <a:r>
              <a:rPr lang="en-US" altLang="zh-CN" sz="4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окуу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долбоорлору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E21A74-A9CA-FFFD-A9A1-B3D8DCABA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10478"/>
              </p:ext>
            </p:extLst>
          </p:nvPr>
        </p:nvGraphicFramePr>
        <p:xfrm>
          <a:off x="677862" y="2160588"/>
          <a:ext cx="9236159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图片 26">
            <a:extLst>
              <a:ext uri="{FF2B5EF4-FFF2-40B4-BE49-F238E27FC236}">
                <a16:creationId xmlns:a16="http://schemas.microsoft.com/office/drawing/2014/main" id="{BAC21D9E-E14E-5D82-E2F5-AD7659AB2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200935"/>
            <a:ext cx="2123618" cy="1807663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9141EC35-F0DE-18C0-6E3C-2C5EBBFA49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201752" y="3927107"/>
            <a:ext cx="2990248" cy="2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AB8F1-0CB5-02FA-C4DD-51794A09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806" y="609599"/>
            <a:ext cx="7214195" cy="14166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  <a:r>
              <a:rPr lang="ru-RU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zh-CN" altLang="en-US" sz="36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6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8A70DEC9-9F78-9B81-A6D6-FB2959548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" y="180080"/>
            <a:ext cx="2004740" cy="1706472"/>
          </a:xfrm>
          <a:prstGeom prst="rect">
            <a:avLst/>
          </a:prstGeom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D1CF719-860E-0B03-6A69-EB6D9EDF0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94289"/>
              </p:ext>
            </p:extLst>
          </p:nvPr>
        </p:nvGraphicFramePr>
        <p:xfrm>
          <a:off x="904775" y="2146434"/>
          <a:ext cx="9086249" cy="44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11">
                  <a:extLst>
                    <a:ext uri="{9D8B030D-6E8A-4147-A177-3AD203B41FA5}">
                      <a16:colId xmlns:a16="http://schemas.microsoft.com/office/drawing/2014/main" val="4274045063"/>
                    </a:ext>
                  </a:extLst>
                </a:gridCol>
                <a:gridCol w="2310286">
                  <a:extLst>
                    <a:ext uri="{9D8B030D-6E8A-4147-A177-3AD203B41FA5}">
                      <a16:colId xmlns:a16="http://schemas.microsoft.com/office/drawing/2014/main" val="3187237746"/>
                    </a:ext>
                  </a:extLst>
                </a:gridCol>
                <a:gridCol w="1031295">
                  <a:extLst>
                    <a:ext uri="{9D8B030D-6E8A-4147-A177-3AD203B41FA5}">
                      <a16:colId xmlns:a16="http://schemas.microsoft.com/office/drawing/2014/main" val="428118768"/>
                    </a:ext>
                  </a:extLst>
                </a:gridCol>
                <a:gridCol w="995678">
                  <a:extLst>
                    <a:ext uri="{9D8B030D-6E8A-4147-A177-3AD203B41FA5}">
                      <a16:colId xmlns:a16="http://schemas.microsoft.com/office/drawing/2014/main" val="141864811"/>
                    </a:ext>
                  </a:extLst>
                </a:gridCol>
                <a:gridCol w="1004896">
                  <a:extLst>
                    <a:ext uri="{9D8B030D-6E8A-4147-A177-3AD203B41FA5}">
                      <a16:colId xmlns:a16="http://schemas.microsoft.com/office/drawing/2014/main" val="329225232"/>
                    </a:ext>
                  </a:extLst>
                </a:gridCol>
                <a:gridCol w="949582">
                  <a:extLst>
                    <a:ext uri="{9D8B030D-6E8A-4147-A177-3AD203B41FA5}">
                      <a16:colId xmlns:a16="http://schemas.microsoft.com/office/drawing/2014/main" val="2772282566"/>
                    </a:ext>
                  </a:extLst>
                </a:gridCol>
                <a:gridCol w="1021520">
                  <a:extLst>
                    <a:ext uri="{9D8B030D-6E8A-4147-A177-3AD203B41FA5}">
                      <a16:colId xmlns:a16="http://schemas.microsoft.com/office/drawing/2014/main" val="53183089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1694802064"/>
                    </a:ext>
                  </a:extLst>
                </a:gridCol>
              </a:tblGrid>
              <a:tr h="112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Аты-жөнү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Power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Point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Мульти урок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Ютуб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канал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Googol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Quizziz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kahut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56243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Көчөрбаева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094366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Кыдырбек кызы 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913793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Жолдошбекова 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938847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Тойгожоева 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350257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Аскарбекова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529294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Чынтемир кызы 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086936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y-KG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Алмасова Алина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546231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Өмүралиева 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316573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Темралиева 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919272"/>
                  </a:ext>
                </a:extLst>
              </a:tr>
            </a:tbl>
          </a:graphicData>
        </a:graphic>
      </p:graphicFrame>
      <p:pic>
        <p:nvPicPr>
          <p:cNvPr id="10" name="图片 10">
            <a:extLst>
              <a:ext uri="{FF2B5EF4-FFF2-40B4-BE49-F238E27FC236}">
                <a16:creationId xmlns:a16="http://schemas.microsoft.com/office/drawing/2014/main" id="{5076C9B5-8121-C0A7-E009-AF33AC597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39" y="4552749"/>
            <a:ext cx="2739992" cy="2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FB111-E26B-1F15-986F-6081A357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54" y="481263"/>
            <a:ext cx="7310447" cy="1449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Күндөлүккө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сабактарды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жүктөө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боюнча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маалымат</a:t>
            </a:r>
            <a:r>
              <a:rPr lang="zh-CN" altLang="en-US" sz="36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6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482EFA7B-34E3-DCB0-398A-ECF10E10E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3" y="122737"/>
            <a:ext cx="2123618" cy="1807663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45E7212-37FA-9251-1D5A-15ABC2866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678846"/>
              </p:ext>
            </p:extLst>
          </p:nvPr>
        </p:nvGraphicFramePr>
        <p:xfrm>
          <a:off x="677863" y="2160588"/>
          <a:ext cx="9159156" cy="428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图片 4">
            <a:extLst>
              <a:ext uri="{FF2B5EF4-FFF2-40B4-BE49-F238E27FC236}">
                <a16:creationId xmlns:a16="http://schemas.microsoft.com/office/drawing/2014/main" id="{7A0A49C4-1169-4D14-2D39-6D280EC4DE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432757" y="3888606"/>
            <a:ext cx="2845869" cy="2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5C6437-9862-BB90-3023-12A57EB8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2527"/>
            <a:ext cx="9274002" cy="5078836"/>
          </a:xfrm>
        </p:spPr>
        <p:txBody>
          <a:bodyPr/>
          <a:lstStyle/>
          <a:p>
            <a:pPr marL="0" indent="0" algn="ctr">
              <a:buNone/>
            </a:pPr>
            <a:endParaRPr lang="ky-KG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Көӊүл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бурганыӊыздар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1E37EDA1-E4DD-8DBE-4C6E-17BCE6DA7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" b="100000" l="0" r="100000">
                        <a14:foregroundMark x1="83168" y1="8477" x2="99802" y2="11146"/>
                        <a14:foregroundMark x1="10297" y1="62794" x2="15842" y2="63736"/>
                        <a14:foregroundMark x1="7327" y1="62951" x2="12277" y2="63422"/>
                        <a14:foregroundMark x1="23564" y1="58870" x2="31287" y2="59341"/>
                        <a14:foregroundMark x1="37822" y1="84615" x2="44158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52" y="716169"/>
            <a:ext cx="6647849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275BE-5DAA-C02F-ED47-E663A8C8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52" y="702644"/>
            <a:ext cx="7387450" cy="12277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Кытай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жана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ru-RU" altLang="zh-C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орей</a:t>
            </a:r>
            <a:r>
              <a:rPr lang="en-US" altLang="zh-C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тили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бирикмесинин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курамы</a:t>
            </a:r>
            <a:r>
              <a:rPr lang="zh-CN" altLang="en-US" sz="14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14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3E1590-65C7-018D-DF33-EF466FE68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69553"/>
              </p:ext>
            </p:extLst>
          </p:nvPr>
        </p:nvGraphicFramePr>
        <p:xfrm>
          <a:off x="798897" y="6089584"/>
          <a:ext cx="9163250" cy="5037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63250">
                  <a:extLst>
                    <a:ext uri="{9D8B030D-6E8A-4147-A177-3AD203B41FA5}">
                      <a16:colId xmlns:a16="http://schemas.microsoft.com/office/drawing/2014/main" val="3345894755"/>
                    </a:ext>
                  </a:extLst>
                </a:gridCol>
              </a:tblGrid>
              <a:tr h="503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98263"/>
                  </a:ext>
                </a:extLst>
              </a:tr>
            </a:tbl>
          </a:graphicData>
        </a:graphic>
      </p:graphicFrame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EE595B1C-2B88-CD05-0D6A-E0ABD5EA4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61736"/>
              </p:ext>
            </p:extLst>
          </p:nvPr>
        </p:nvGraphicFramePr>
        <p:xfrm>
          <a:off x="677862" y="2160587"/>
          <a:ext cx="9486415" cy="427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01">
                  <a:extLst>
                    <a:ext uri="{9D8B030D-6E8A-4147-A177-3AD203B41FA5}">
                      <a16:colId xmlns:a16="http://schemas.microsoft.com/office/drawing/2014/main" val="1530823300"/>
                    </a:ext>
                  </a:extLst>
                </a:gridCol>
                <a:gridCol w="3570973">
                  <a:extLst>
                    <a:ext uri="{9D8B030D-6E8A-4147-A177-3AD203B41FA5}">
                      <a16:colId xmlns:a16="http://schemas.microsoft.com/office/drawing/2014/main" val="2221870050"/>
                    </a:ext>
                  </a:extLst>
                </a:gridCol>
                <a:gridCol w="1809549">
                  <a:extLst>
                    <a:ext uri="{9D8B030D-6E8A-4147-A177-3AD203B41FA5}">
                      <a16:colId xmlns:a16="http://schemas.microsoft.com/office/drawing/2014/main" val="80640671"/>
                    </a:ext>
                  </a:extLst>
                </a:gridCol>
                <a:gridCol w="1809550">
                  <a:extLst>
                    <a:ext uri="{9D8B030D-6E8A-4147-A177-3AD203B41FA5}">
                      <a16:colId xmlns:a16="http://schemas.microsoft.com/office/drawing/2014/main" val="1004633754"/>
                    </a:ext>
                  </a:extLst>
                </a:gridCol>
                <a:gridCol w="1578542">
                  <a:extLst>
                    <a:ext uri="{9D8B030D-6E8A-4147-A177-3AD203B41FA5}">
                      <a16:colId xmlns:a16="http://schemas.microsoft.com/office/drawing/2014/main" val="1285222218"/>
                    </a:ext>
                  </a:extLst>
                </a:gridCol>
              </a:tblGrid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Мугалимдин аты-жөнү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пед.стажы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№69 стажы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жүктөмү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684852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Көчөрбаева Нуриза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8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8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25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023059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Кыдырбек кызы Айкерим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26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984550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Жолдошбекова Толгонай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25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857463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Тойгожоева Венера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24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46441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Аскарбекова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Айжамал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9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7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 12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635730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Чынтемир кызы Гульбара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084025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Өмүралиева Алина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12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12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12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270127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Алмасова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Алина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12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086196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Темралиева Перизат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8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саат</a:t>
                      </a:r>
                      <a:endParaRPr lang="ky-KG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899256"/>
                  </a:ext>
                </a:extLst>
              </a:tr>
            </a:tbl>
          </a:graphicData>
        </a:graphic>
      </p:graphicFrame>
      <p:pic>
        <p:nvPicPr>
          <p:cNvPr id="15" name="图片 26">
            <a:extLst>
              <a:ext uri="{FF2B5EF4-FFF2-40B4-BE49-F238E27FC236}">
                <a16:creationId xmlns:a16="http://schemas.microsoft.com/office/drawing/2014/main" id="{E5D9D576-2ED6-A54A-BD1F-1F1C351E1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7" y="328322"/>
            <a:ext cx="2132075" cy="1659006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C69E8299-ABA5-08F9-E0DE-1BF52F4ED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81" y="4552749"/>
            <a:ext cx="2310949" cy="2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EFD7-4675-53B8-56F8-5B39D8CD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Сыйлыктары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1" name="图片 26">
            <a:extLst>
              <a:ext uri="{FF2B5EF4-FFF2-40B4-BE49-F238E27FC236}">
                <a16:creationId xmlns:a16="http://schemas.microsoft.com/office/drawing/2014/main" id="{056331F7-AB5B-BB1C-1731-0F3B5EE5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" y="232892"/>
            <a:ext cx="2762451" cy="180766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66D8990B-2219-7979-CB4F-52C2DB9F8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037702"/>
              </p:ext>
            </p:extLst>
          </p:nvPr>
        </p:nvGraphicFramePr>
        <p:xfrm>
          <a:off x="677334" y="2160588"/>
          <a:ext cx="9352190" cy="425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图片 4">
            <a:extLst>
              <a:ext uri="{FF2B5EF4-FFF2-40B4-BE49-F238E27FC236}">
                <a16:creationId xmlns:a16="http://schemas.microsoft.com/office/drawing/2014/main" id="{E9DF85AC-D19D-EE7E-F034-22AEF3B837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432052" y="4292867"/>
            <a:ext cx="2759947" cy="26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95B35-BC1B-85DA-CDAB-D48C0A88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Олимпиада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(201</a:t>
            </a:r>
            <a:r>
              <a:rPr lang="ru-RU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8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-2022)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94AECC68-B33D-2695-4C20-84C42C993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" y="365525"/>
            <a:ext cx="1886551" cy="177057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A8E5FD46-1777-3998-56FE-939B8E1F0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09" y="4466122"/>
            <a:ext cx="2739992" cy="2230843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A2FA65A-01B4-2576-3E8F-7EB3F45A3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80105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143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1F4CD-B212-E555-4BDC-97BCFFC8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40" y="519764"/>
            <a:ext cx="7849462" cy="14106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Кытай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тили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боюнча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«HSK»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тил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сертификаттары</a:t>
            </a:r>
            <a:r>
              <a:rPr lang="zh-CN" altLang="en-US" sz="32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2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A2681C79-F3D6-E3F3-AC77-4D1B22F26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52925"/>
            <a:ext cx="2123618" cy="1807663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0531214-CAE2-24A2-25FB-97E778F48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426014"/>
              </p:ext>
            </p:extLst>
          </p:nvPr>
        </p:nvGraphicFramePr>
        <p:xfrm>
          <a:off x="677863" y="2160588"/>
          <a:ext cx="918803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图片 4">
            <a:extLst>
              <a:ext uri="{FF2B5EF4-FFF2-40B4-BE49-F238E27FC236}">
                <a16:creationId xmlns:a16="http://schemas.microsoft.com/office/drawing/2014/main" id="{046A99A7-61EF-0C91-8D1E-46891FD48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201752" y="4482319"/>
            <a:ext cx="2990248" cy="24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06600-9BF7-76B6-35E0-CBEDE183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918" y="693019"/>
            <a:ext cx="7705084" cy="122775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Республикалык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«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Кытай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достук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көпүрөсү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»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конкурсу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7B8A3CEA-B415-2803-20F1-6A30FB831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" y="213768"/>
            <a:ext cx="2123618" cy="1807663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AEC0667F-BEA2-A0E0-C592-391245569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9184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图片 10">
            <a:extLst>
              <a:ext uri="{FF2B5EF4-FFF2-40B4-BE49-F238E27FC236}">
                <a16:creationId xmlns:a16="http://schemas.microsoft.com/office/drawing/2014/main" id="{DA378EAE-0BC8-C3E5-90FB-18DD59279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13" y="4504623"/>
            <a:ext cx="2739992" cy="2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1B6D2-0E90-7300-B329-45A5DABB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6" y="609600"/>
            <a:ext cx="7926465" cy="1320800"/>
          </a:xfrm>
        </p:spPr>
        <p:txBody>
          <a:bodyPr>
            <a:noAutofit/>
          </a:bodyPr>
          <a:lstStyle/>
          <a:p>
            <a:pPr algn="ctr"/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Республикалык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«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Кытай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достук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көпүрөсү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»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конкурсу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(14жашка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чейинки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007F9D1-0725-4988-B169-6FDB55FF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6" y="456197"/>
            <a:ext cx="1559292" cy="1565109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23B375E-B274-0D3E-45F2-5B0173C2D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35393"/>
              </p:ext>
            </p:extLst>
          </p:nvPr>
        </p:nvGraphicFramePr>
        <p:xfrm>
          <a:off x="677862" y="2160588"/>
          <a:ext cx="9091779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图片 4">
            <a:extLst>
              <a:ext uri="{FF2B5EF4-FFF2-40B4-BE49-F238E27FC236}">
                <a16:creationId xmlns:a16="http://schemas.microsoft.com/office/drawing/2014/main" id="{4130D828-48A0-7E16-B72E-26E5612FAD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201752" y="4215865"/>
            <a:ext cx="2990248" cy="26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0ACE0-8C4C-ACA1-EAC8-C1722204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46" y="609600"/>
            <a:ext cx="757995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«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Кытай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маданятын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таанып</a:t>
            </a:r>
            <a:r>
              <a:rPr lang="ru-RU" altLang="zh-CN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-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билүү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»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>конкурсу</a:t>
            </a:r>
            <a:r>
              <a:rPr lang="zh-CN" altLang="en-US" sz="36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  <a:t/>
            </a:r>
            <a:br>
              <a:rPr lang="zh-CN" altLang="en-US" sz="3600" dirty="0">
                <a:latin typeface="Times New Roman" panose="02020603050405020304" pitchFamily="18" charset="0"/>
                <a:ea typeface="华文行楷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1AA2FC1F-CCEC-47EE-1034-A5B43F226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6" y="436947"/>
            <a:ext cx="1925052" cy="1565109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0A052A6-3AF3-E306-907E-91FE48C44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84762"/>
              </p:ext>
            </p:extLst>
          </p:nvPr>
        </p:nvGraphicFramePr>
        <p:xfrm>
          <a:off x="677862" y="2160588"/>
          <a:ext cx="904365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图片 4">
            <a:extLst>
              <a:ext uri="{FF2B5EF4-FFF2-40B4-BE49-F238E27FC236}">
                <a16:creationId xmlns:a16="http://schemas.microsoft.com/office/drawing/2014/main" id="{54C7E24B-09FA-D144-BAC1-44635AF1A6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1" b="100000" l="34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>
            <a:fillRect/>
          </a:stretch>
        </p:blipFill>
        <p:spPr>
          <a:xfrm>
            <a:off x="9201752" y="3927107"/>
            <a:ext cx="2990248" cy="2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D9D1D-3238-30C3-A630-26E1802A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Корей оратор </a:t>
            </a:r>
            <a:r>
              <a:rPr lang="ru-RU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C59C887A-79FC-44D9-9EE9-9654217EF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5108">
                        <a14:foregroundMark x1="79843" y1="29667" x2="77886" y2="33333"/>
                        <a14:foregroundMark x1="73190" y1="37000" x2="73581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103486"/>
            <a:ext cx="2123618" cy="1807663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34AF27E-610B-A64C-5C31-5903FA1D6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3130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图片 10">
            <a:extLst>
              <a:ext uri="{FF2B5EF4-FFF2-40B4-BE49-F238E27FC236}">
                <a16:creationId xmlns:a16="http://schemas.microsoft.com/office/drawing/2014/main" id="{8DD3DF67-4EDB-7732-0EA2-9910469B1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39" y="4552749"/>
            <a:ext cx="2739992" cy="2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23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176</Words>
  <Application>Microsoft Office PowerPoint</Application>
  <PresentationFormat>Широкоэкранный</PresentationFormat>
  <Paragraphs>164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DengXian</vt:lpstr>
      <vt:lpstr>华文行楷</vt:lpstr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Кытай жана корей тили бирикмесинин курамы </vt:lpstr>
      <vt:lpstr>Сыйлыктары </vt:lpstr>
      <vt:lpstr>Олимпиада (2018-2022) </vt:lpstr>
      <vt:lpstr>Кытай тили боюнча «HSK» тил сертификаттары </vt:lpstr>
      <vt:lpstr>Республикалык «Кытай достук көпүрөсү» конкурсу </vt:lpstr>
      <vt:lpstr>Республикалык «Кытай достук көпүрөсү» конкурсу(14жашка чейинки) </vt:lpstr>
      <vt:lpstr>«Кытай маданятын таанып-билүү» конкурсу </vt:lpstr>
      <vt:lpstr>Корей оратор искусствасы </vt:lpstr>
      <vt:lpstr>Кытай Эл Республикасынын жогорку окуу жайларына өткөн окуучулар  </vt:lpstr>
      <vt:lpstr>«Мыкты мугалимдер» сынагы  </vt:lpstr>
      <vt:lpstr>«Квалификацияны жогорулатуу» окуу долбоорлору   </vt:lpstr>
      <vt:lpstr>ИКТ колдонуу боюнча маалымат </vt:lpstr>
      <vt:lpstr>Күндөлүккө сабактарды жүктөө боюнча маалымат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 Тойгожоева</dc:creator>
  <cp:lastModifiedBy>Пользователь</cp:lastModifiedBy>
  <cp:revision>5</cp:revision>
  <dcterms:created xsi:type="dcterms:W3CDTF">2023-01-14T11:07:31Z</dcterms:created>
  <dcterms:modified xsi:type="dcterms:W3CDTF">2023-01-16T04:07:36Z</dcterms:modified>
</cp:coreProperties>
</file>