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1"/>
  </p:notesMasterIdLst>
  <p:sldIdLst>
    <p:sldId id="257" r:id="rId2"/>
    <p:sldId id="276" r:id="rId3"/>
    <p:sldId id="277" r:id="rId4"/>
    <p:sldId id="272" r:id="rId5"/>
    <p:sldId id="273" r:id="rId6"/>
    <p:sldId id="281" r:id="rId7"/>
    <p:sldId id="282" r:id="rId8"/>
    <p:sldId id="278" r:id="rId9"/>
    <p:sldId id="261" r:id="rId10"/>
    <p:sldId id="263" r:id="rId11"/>
    <p:sldId id="264" r:id="rId12"/>
    <p:sldId id="279" r:id="rId13"/>
    <p:sldId id="283" r:id="rId14"/>
    <p:sldId id="258" r:id="rId15"/>
    <p:sldId id="284" r:id="rId16"/>
    <p:sldId id="260" r:id="rId17"/>
    <p:sldId id="285" r:id="rId18"/>
    <p:sldId id="262" r:id="rId19"/>
    <p:sldId id="286" r:id="rId20"/>
    <p:sldId id="265" r:id="rId21"/>
    <p:sldId id="280" r:id="rId22"/>
    <p:sldId id="266" r:id="rId23"/>
    <p:sldId id="267" r:id="rId24"/>
    <p:sldId id="268" r:id="rId25"/>
    <p:sldId id="269" r:id="rId26"/>
    <p:sldId id="275" r:id="rId27"/>
    <p:sldId id="270" r:id="rId28"/>
    <p:sldId id="271" r:id="rId29"/>
    <p:sldId id="274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3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083383770014804"/>
          <c:y val="0"/>
          <c:w val="0.96766562974484316"/>
          <c:h val="0.78712702556858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окуучулар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2018-ж. Абдыкеримова С.</c:v>
                </c:pt>
                <c:pt idx="1">
                  <c:v>2019-ж. Чымылдакова Г.</c:v>
                </c:pt>
                <c:pt idx="2">
                  <c:v>2020-ж. Абдыкеримова С.</c:v>
                </c:pt>
                <c:pt idx="3">
                  <c:v>2021-ж. Ибираева С.</c:v>
                </c:pt>
                <c:pt idx="4">
                  <c:v>2022- Абдыкеримова С.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10</c:v>
                </c:pt>
                <c:pt idx="1">
                  <c:v>7</c:v>
                </c:pt>
                <c:pt idx="2">
                  <c:v>10</c:v>
                </c:pt>
                <c:pt idx="3">
                  <c:v>7</c:v>
                </c:pt>
                <c:pt idx="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DE-4CB0-A3A6-DAC6C41394F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355"/>
        <c:overlap val="-70"/>
        <c:axId val="380882096"/>
        <c:axId val="380884720"/>
      </c:barChart>
      <c:catAx>
        <c:axId val="38088209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80884720"/>
        <c:crosses val="autoZero"/>
        <c:auto val="1"/>
        <c:lblAlgn val="ctr"/>
        <c:lblOffset val="100"/>
        <c:noMultiLvlLbl val="0"/>
      </c:catAx>
      <c:valAx>
        <c:axId val="3808847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8088209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В1</c:v>
                </c:pt>
              </c:strCache>
            </c:strRef>
          </c:tx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Чымылдакова Г.</c:v>
                </c:pt>
                <c:pt idx="1">
                  <c:v>Алыкулова Д.</c:v>
                </c:pt>
                <c:pt idx="2">
                  <c:v>Эсенканова Б.</c:v>
                </c:pt>
                <c:pt idx="3">
                  <c:v>Ибираева С.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</c:v>
                </c:pt>
                <c:pt idx="1">
                  <c:v>6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A6-4E6A-AAC5-A69BBC07CD4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А2</c:v>
                </c:pt>
              </c:strCache>
            </c:strRef>
          </c:tx>
          <c:spPr>
            <a:gradFill flip="none" rotWithShape="1">
              <a:gsLst>
                <a:gs pos="0">
                  <a:schemeClr val="accent2"/>
                </a:gs>
                <a:gs pos="75000">
                  <a:schemeClr val="accent2">
                    <a:lumMod val="60000"/>
                    <a:lumOff val="40000"/>
                  </a:schemeClr>
                </a:gs>
                <a:gs pos="51000">
                  <a:schemeClr val="accent2">
                    <a:alpha val="75000"/>
                  </a:schemeClr>
                </a:gs>
                <a:gs pos="100000">
                  <a:schemeClr val="accent2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Чымылдакова Г.</c:v>
                </c:pt>
                <c:pt idx="1">
                  <c:v>Алыкулова Д.</c:v>
                </c:pt>
                <c:pt idx="2">
                  <c:v>Эсенканова Б.</c:v>
                </c:pt>
                <c:pt idx="3">
                  <c:v>Ибираева С.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4</c:v>
                </c:pt>
                <c:pt idx="2">
                  <c:v>3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CA6-4E6A-AAC5-A69BBC07CD4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355"/>
        <c:overlap val="-70"/>
        <c:axId val="297769464"/>
        <c:axId val="297769792"/>
      </c:barChart>
      <c:catAx>
        <c:axId val="29776946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97769792"/>
        <c:crosses val="autoZero"/>
        <c:auto val="1"/>
        <c:lblAlgn val="ctr"/>
        <c:lblOffset val="100"/>
        <c:noMultiLvlLbl val="0"/>
      </c:catAx>
      <c:valAx>
        <c:axId val="2977697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9776946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339013257786171E-2"/>
          <c:y val="6.5021708034808473E-2"/>
          <c:w val="0.9161450811020998"/>
          <c:h val="0.793985944913892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В1</c:v>
                </c:pt>
              </c:strCache>
            </c:strRef>
          </c:tx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3"/>
                <c:pt idx="0">
                  <c:v>Акынбекоав Р.</c:v>
                </c:pt>
                <c:pt idx="1">
                  <c:v>Эсенканова Б.</c:v>
                </c:pt>
                <c:pt idx="2">
                  <c:v>Алыкулова Д.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</c:v>
                </c:pt>
                <c:pt idx="1">
                  <c:v>4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87-4E6C-9289-8E87BD03760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А2</c:v>
                </c:pt>
              </c:strCache>
            </c:strRef>
          </c:tx>
          <c:spPr>
            <a:gradFill flip="none" rotWithShape="1">
              <a:gsLst>
                <a:gs pos="0">
                  <a:schemeClr val="accent2"/>
                </a:gs>
                <a:gs pos="75000">
                  <a:schemeClr val="accent2">
                    <a:lumMod val="60000"/>
                    <a:lumOff val="40000"/>
                  </a:schemeClr>
                </a:gs>
                <a:gs pos="51000">
                  <a:schemeClr val="accent2">
                    <a:alpha val="75000"/>
                  </a:schemeClr>
                </a:gs>
                <a:gs pos="100000">
                  <a:schemeClr val="accent2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3"/>
                <c:pt idx="0">
                  <c:v>Акынбекоав Р.</c:v>
                </c:pt>
                <c:pt idx="1">
                  <c:v>Эсенканова Б.</c:v>
                </c:pt>
                <c:pt idx="2">
                  <c:v>Алыкулова Д.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</c:v>
                </c:pt>
                <c:pt idx="1">
                  <c:v>7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87-4E6C-9289-8E87BD03760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355"/>
        <c:overlap val="-70"/>
        <c:axId val="386015128"/>
        <c:axId val="290707528"/>
      </c:barChart>
      <c:catAx>
        <c:axId val="38601512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90707528"/>
        <c:crosses val="autoZero"/>
        <c:auto val="1"/>
        <c:lblAlgn val="ctr"/>
        <c:lblOffset val="100"/>
        <c:noMultiLvlLbl val="0"/>
      </c:catAx>
      <c:valAx>
        <c:axId val="29070752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8601512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419549168866294E-2"/>
          <c:y val="0"/>
          <c:w val="0.86103439367611379"/>
          <c:h val="0.768366316786057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В1</c:v>
                </c:pt>
              </c:strCache>
            </c:strRef>
          </c:tx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Абдыкеримова С.</c:v>
                </c:pt>
                <c:pt idx="1">
                  <c:v>Эсенканова Б. </c:v>
                </c:pt>
                <c:pt idx="2">
                  <c:v>Ибираева С.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11</c:v>
                </c:pt>
                <c:pt idx="1">
                  <c:v>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D7-4615-A151-CF1F70A54A4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А2</c:v>
                </c:pt>
              </c:strCache>
            </c:strRef>
          </c:tx>
          <c:spPr>
            <a:gradFill flip="none" rotWithShape="1">
              <a:gsLst>
                <a:gs pos="0">
                  <a:schemeClr val="accent2"/>
                </a:gs>
                <a:gs pos="75000">
                  <a:schemeClr val="accent2">
                    <a:lumMod val="60000"/>
                    <a:lumOff val="40000"/>
                  </a:schemeClr>
                </a:gs>
                <a:gs pos="51000">
                  <a:schemeClr val="accent2">
                    <a:alpha val="75000"/>
                  </a:schemeClr>
                </a:gs>
                <a:gs pos="100000">
                  <a:schemeClr val="accent2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Абдыкеримова С.</c:v>
                </c:pt>
                <c:pt idx="1">
                  <c:v>Эсенканова Б. </c:v>
                </c:pt>
                <c:pt idx="2">
                  <c:v>Ибираева С.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9</c:v>
                </c:pt>
                <c:pt idx="1">
                  <c:v>2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4D7-4615-A151-CF1F70A54A4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355"/>
        <c:overlap val="-70"/>
        <c:axId val="209817032"/>
        <c:axId val="209818016"/>
      </c:barChart>
      <c:catAx>
        <c:axId val="2098170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09818016"/>
        <c:crosses val="autoZero"/>
        <c:auto val="1"/>
        <c:lblAlgn val="ctr"/>
        <c:lblOffset val="100"/>
        <c:noMultiLvlLbl val="0"/>
      </c:catAx>
      <c:valAx>
        <c:axId val="20981801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0981703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В1</c:v>
                </c:pt>
              </c:strCache>
            </c:strRef>
          </c:tx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Абдыкеримова С.</c:v>
                </c:pt>
                <c:pt idx="1">
                  <c:v>Акынбекова Р.</c:v>
                </c:pt>
                <c:pt idx="2">
                  <c:v>Чымылдакова Г.</c:v>
                </c:pt>
                <c:pt idx="3">
                  <c:v>Эсенканова Б.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6E-420E-B9C6-D5B6E19BCBB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А2</c:v>
                </c:pt>
              </c:strCache>
            </c:strRef>
          </c:tx>
          <c:spPr>
            <a:gradFill flip="none" rotWithShape="1">
              <a:gsLst>
                <a:gs pos="0">
                  <a:schemeClr val="accent2"/>
                </a:gs>
                <a:gs pos="75000">
                  <a:schemeClr val="accent2">
                    <a:lumMod val="60000"/>
                    <a:lumOff val="40000"/>
                  </a:schemeClr>
                </a:gs>
                <a:gs pos="51000">
                  <a:schemeClr val="accent2">
                    <a:alpha val="75000"/>
                  </a:schemeClr>
                </a:gs>
                <a:gs pos="100000">
                  <a:schemeClr val="accent2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Абдыкеримова С.</c:v>
                </c:pt>
                <c:pt idx="1">
                  <c:v>Акынбекова Р.</c:v>
                </c:pt>
                <c:pt idx="2">
                  <c:v>Чымылдакова Г.</c:v>
                </c:pt>
                <c:pt idx="3">
                  <c:v>Эсенканова Б.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</c:v>
                </c:pt>
                <c:pt idx="1">
                  <c:v>5</c:v>
                </c:pt>
                <c:pt idx="2">
                  <c:v>3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6E-420E-B9C6-D5B6E19BCBB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355"/>
        <c:overlap val="-70"/>
        <c:axId val="492537224"/>
        <c:axId val="492540176"/>
      </c:barChart>
      <c:catAx>
        <c:axId val="4925372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92540176"/>
        <c:crosses val="autoZero"/>
        <c:auto val="1"/>
        <c:lblAlgn val="ctr"/>
        <c:lblOffset val="100"/>
        <c:noMultiLvlLbl val="0"/>
      </c:catAx>
      <c:valAx>
        <c:axId val="4925401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9253722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5000"/>
                <a:lumOff val="95000"/>
              </a:schemeClr>
            </a:gs>
            <a:gs pos="0">
              <a:schemeClr val="tx1">
                <a:lumMod val="25000"/>
                <a:lumOff val="7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5000"/>
                <a:lumOff val="95000"/>
              </a:schemeClr>
            </a:gs>
            <a:gs pos="0">
              <a:schemeClr val="tx1">
                <a:lumMod val="25000"/>
                <a:lumOff val="7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5000"/>
                <a:lumOff val="95000"/>
              </a:schemeClr>
            </a:gs>
            <a:gs pos="0">
              <a:schemeClr val="tx1">
                <a:lumMod val="25000"/>
                <a:lumOff val="7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5000"/>
                <a:lumOff val="95000"/>
              </a:schemeClr>
            </a:gs>
            <a:gs pos="0">
              <a:schemeClr val="tx1">
                <a:lumMod val="25000"/>
                <a:lumOff val="7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5000"/>
                <a:lumOff val="95000"/>
              </a:schemeClr>
            </a:gs>
            <a:gs pos="0">
              <a:schemeClr val="tx1">
                <a:lumMod val="25000"/>
                <a:lumOff val="7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5000"/>
                <a:lumOff val="95000"/>
              </a:schemeClr>
            </a:gs>
            <a:gs pos="0">
              <a:schemeClr val="tx1">
                <a:lumMod val="25000"/>
                <a:lumOff val="7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5000"/>
                <a:lumOff val="95000"/>
              </a:schemeClr>
            </a:gs>
            <a:gs pos="0">
              <a:schemeClr val="tx1">
                <a:lumMod val="25000"/>
                <a:lumOff val="7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5000"/>
                <a:lumOff val="95000"/>
              </a:schemeClr>
            </a:gs>
            <a:gs pos="0">
              <a:schemeClr val="tx1">
                <a:lumMod val="25000"/>
                <a:lumOff val="7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5000"/>
                <a:lumOff val="95000"/>
              </a:schemeClr>
            </a:gs>
            <a:gs pos="0">
              <a:schemeClr val="tx1">
                <a:lumMod val="25000"/>
                <a:lumOff val="7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5000"/>
                <a:lumOff val="95000"/>
              </a:schemeClr>
            </a:gs>
            <a:gs pos="0">
              <a:schemeClr val="tx1">
                <a:lumMod val="25000"/>
                <a:lumOff val="7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572401-5264-44B9-9D1E-C8E0FA354A32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CEFED-72AA-46A9-9D61-93F9D27434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652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CEFED-72AA-46A9-9D61-93F9D274348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4878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8A1EC-13B8-4667-A35E-70C96D3628A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3D7D-0EDA-4AEC-8D9E-0D227E2AA0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8A1EC-13B8-4667-A35E-70C96D3628A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3D7D-0EDA-4AEC-8D9E-0D227E2AA0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8A1EC-13B8-4667-A35E-70C96D3628A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3D7D-0EDA-4AEC-8D9E-0D227E2AA034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8A1EC-13B8-4667-A35E-70C96D3628A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3D7D-0EDA-4AEC-8D9E-0D227E2AA03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8A1EC-13B8-4667-A35E-70C96D3628A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3D7D-0EDA-4AEC-8D9E-0D227E2AA0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8A1EC-13B8-4667-A35E-70C96D3628A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3D7D-0EDA-4AEC-8D9E-0D227E2AA03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8A1EC-13B8-4667-A35E-70C96D3628A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3D7D-0EDA-4AEC-8D9E-0D227E2AA0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8A1EC-13B8-4667-A35E-70C96D3628A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3D7D-0EDA-4AEC-8D9E-0D227E2AA0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8A1EC-13B8-4667-A35E-70C96D3628A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3D7D-0EDA-4AEC-8D9E-0D227E2AA0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8A1EC-13B8-4667-A35E-70C96D3628A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3D7D-0EDA-4AEC-8D9E-0D227E2AA034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8A1EC-13B8-4667-A35E-70C96D3628A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3D7D-0EDA-4AEC-8D9E-0D227E2AA03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8E8A1EC-13B8-4667-A35E-70C96D3628A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15E3D7D-0EDA-4AEC-8D9E-0D227E2AA03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59" cy="4896544"/>
          </a:xfrm>
        </p:spPr>
        <p:txBody>
          <a:bodyPr>
            <a:normAutofit lnSpcReduction="10000"/>
          </a:bodyPr>
          <a:lstStyle/>
          <a:p>
            <a:pPr algn="ctr"/>
            <a:endParaRPr lang="ky-KG" sz="4000" dirty="0" smtClean="0"/>
          </a:p>
          <a:p>
            <a:pPr algn="ctr"/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2018-2019,</a:t>
            </a:r>
            <a:r>
              <a:rPr lang="ky-KG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2019-2020,  2020-2021,    </a:t>
            </a:r>
          </a:p>
          <a:p>
            <a:pPr algn="ctr"/>
            <a:r>
              <a:rPr lang="ky-KG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2021-2022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,2022-2023</a:t>
            </a:r>
            <a:r>
              <a:rPr lang="ky-KG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-окуу жылындагы немец тили бирикмесинин  жетишкендиктери жөнүндө  маалымат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y-KG" sz="6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Немец тили бирикмеси</a:t>
            </a:r>
            <a:endParaRPr lang="ru-RU" sz="6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79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/>
          <a:lstStyle/>
          <a:p>
            <a:r>
              <a:rPr lang="ky-KG" b="1" dirty="0">
                <a:latin typeface="Times New Roman" pitchFamily="18" charset="0"/>
                <a:cs typeface="Times New Roman" pitchFamily="18" charset="0"/>
              </a:rPr>
              <a:t>11-Г класс  </a:t>
            </a:r>
            <a:r>
              <a:rPr lang="de-DE" b="1" dirty="0">
                <a:latin typeface="Times New Roman" pitchFamily="18" charset="0"/>
                <a:cs typeface="Times New Roman" pitchFamily="18" charset="0"/>
              </a:rPr>
              <a:t>DSD II</a:t>
            </a:r>
            <a:r>
              <a:rPr lang="ky-KG" b="1" dirty="0">
                <a:latin typeface="Times New Roman" pitchFamily="18" charset="0"/>
                <a:cs typeface="Times New Roman" pitchFamily="18" charset="0"/>
              </a:rPr>
              <a:t> тил дипломун </a:t>
            </a: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24.11.2020 </a:t>
            </a:r>
            <a:r>
              <a:rPr lang="ky-KG" b="1" dirty="0">
                <a:latin typeface="Times New Roman" pitchFamily="18" charset="0"/>
                <a:cs typeface="Times New Roman" pitchFamily="18" charset="0"/>
              </a:rPr>
              <a:t>жалпы </a:t>
            </a: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ky-KG" b="1" dirty="0">
                <a:latin typeface="Times New Roman" pitchFamily="18" charset="0"/>
                <a:cs typeface="Times New Roman" pitchFamily="18" charset="0"/>
              </a:rPr>
              <a:t>окуучу тапшырган; </a:t>
            </a:r>
          </a:p>
          <a:p>
            <a:r>
              <a:rPr lang="ky-KG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С1 </a:t>
            </a:r>
            <a:r>
              <a:rPr lang="ky-KG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-3 </a:t>
            </a:r>
            <a:r>
              <a:rPr lang="ky-KG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окуучу;</a:t>
            </a:r>
          </a:p>
          <a:p>
            <a:r>
              <a:rPr lang="ky-KG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В2- </a:t>
            </a:r>
            <a:r>
              <a:rPr lang="ky-KG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ky-KG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окуучу;</a:t>
            </a:r>
          </a:p>
          <a:p>
            <a:r>
              <a:rPr lang="ky-KG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Өтпөгөндөр </a:t>
            </a:r>
            <a:r>
              <a:rPr lang="ky-KG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ky-KG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окуучу;</a:t>
            </a:r>
          </a:p>
          <a:p>
            <a:r>
              <a:rPr lang="ky-KG" b="1" dirty="0">
                <a:latin typeface="Times New Roman" pitchFamily="18" charset="0"/>
                <a:cs typeface="Times New Roman" pitchFamily="18" charset="0"/>
              </a:rPr>
              <a:t>Мугалимдери:  Абдыкеримова С.А</a:t>
            </a:r>
          </a:p>
          <a:p>
            <a:r>
              <a:rPr lang="ky-KG" b="1" dirty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Юлия Швирц </a:t>
            </a:r>
            <a:r>
              <a:rPr lang="ky-KG" b="1" dirty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1 жума калганда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y-KG" b="1" dirty="0" smtClean="0">
                <a:solidFill>
                  <a:schemeClr val="tx2"/>
                </a:solidFill>
              </a:rPr>
              <a:t>2021-2022-окуу </a:t>
            </a:r>
            <a:r>
              <a:rPr lang="ky-KG" b="1" dirty="0">
                <a:solidFill>
                  <a:schemeClr val="tx2"/>
                </a:solidFill>
              </a:rPr>
              <a:t>жылы </a:t>
            </a:r>
            <a:br>
              <a:rPr lang="ky-KG" b="1" dirty="0">
                <a:solidFill>
                  <a:schemeClr val="tx2"/>
                </a:solidFill>
              </a:rPr>
            </a:br>
            <a:r>
              <a:rPr lang="de-DE" b="1" dirty="0">
                <a:solidFill>
                  <a:schemeClr val="tx2"/>
                </a:solidFill>
              </a:rPr>
              <a:t>DSD II   </a:t>
            </a:r>
            <a:r>
              <a:rPr lang="ky-KG" b="1" dirty="0">
                <a:solidFill>
                  <a:schemeClr val="tx2"/>
                </a:solidFill>
              </a:rPr>
              <a:t>тил диплому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74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3993307"/>
          </a:xfrm>
        </p:spPr>
        <p:txBody>
          <a:bodyPr/>
          <a:lstStyle/>
          <a:p>
            <a:r>
              <a:rPr lang="ky-KG" b="1" dirty="0">
                <a:latin typeface="Times New Roman" pitchFamily="18" charset="0"/>
                <a:cs typeface="Times New Roman" pitchFamily="18" charset="0"/>
              </a:rPr>
              <a:t>11-Г класс  </a:t>
            </a:r>
            <a:r>
              <a:rPr lang="de-DE" b="1" dirty="0">
                <a:latin typeface="Times New Roman" pitchFamily="18" charset="0"/>
                <a:cs typeface="Times New Roman" pitchFamily="18" charset="0"/>
              </a:rPr>
              <a:t>DSD II</a:t>
            </a:r>
            <a:r>
              <a:rPr lang="ky-KG" b="1" dirty="0">
                <a:latin typeface="Times New Roman" pitchFamily="18" charset="0"/>
                <a:cs typeface="Times New Roman" pitchFamily="18" charset="0"/>
              </a:rPr>
              <a:t> тил дипломун </a:t>
            </a: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24.11.2021 </a:t>
            </a:r>
            <a:r>
              <a:rPr lang="ky-KG" b="1" dirty="0">
                <a:latin typeface="Times New Roman" pitchFamily="18" charset="0"/>
                <a:cs typeface="Times New Roman" pitchFamily="18" charset="0"/>
              </a:rPr>
              <a:t>жалпы 9</a:t>
            </a: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y-KG" b="1" dirty="0">
                <a:latin typeface="Times New Roman" pitchFamily="18" charset="0"/>
                <a:cs typeface="Times New Roman" pitchFamily="18" charset="0"/>
              </a:rPr>
              <a:t>окуучу тапшырган; </a:t>
            </a:r>
          </a:p>
          <a:p>
            <a:endParaRPr lang="ky-KG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y-KG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В2- 7 окуучу;</a:t>
            </a:r>
          </a:p>
          <a:p>
            <a:r>
              <a:rPr lang="ky-KG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Өтпөгөндөр </a:t>
            </a:r>
            <a:r>
              <a:rPr lang="ky-KG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ky-KG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окуучу;</a:t>
            </a:r>
          </a:p>
          <a:p>
            <a:r>
              <a:rPr lang="ky-KG" b="1" dirty="0">
                <a:latin typeface="Times New Roman" pitchFamily="18" charset="0"/>
                <a:cs typeface="Times New Roman" pitchFamily="18" charset="0"/>
              </a:rPr>
              <a:t>Мугалимдери:   </a:t>
            </a: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Ибираева С.А</a:t>
            </a:r>
            <a:endParaRPr lang="ky-KG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ky-KG" b="1" dirty="0">
                <a:latin typeface="Times New Roman" pitchFamily="18" charset="0"/>
                <a:cs typeface="Times New Roman" pitchFamily="18" charset="0"/>
              </a:rPr>
              <a:t>                             Юлия Швирц ( 1 жума калганда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y-KG" b="1" dirty="0" smtClean="0">
                <a:solidFill>
                  <a:schemeClr val="tx2"/>
                </a:solidFill>
              </a:rPr>
              <a:t>2021-2022-окуу </a:t>
            </a:r>
            <a:r>
              <a:rPr lang="ky-KG" b="1" dirty="0">
                <a:solidFill>
                  <a:schemeClr val="tx2"/>
                </a:solidFill>
              </a:rPr>
              <a:t>жылы </a:t>
            </a:r>
            <a:br>
              <a:rPr lang="ky-KG" b="1" dirty="0">
                <a:solidFill>
                  <a:schemeClr val="tx2"/>
                </a:solidFill>
              </a:rPr>
            </a:br>
            <a:r>
              <a:rPr lang="de-DE" b="1" dirty="0">
                <a:solidFill>
                  <a:schemeClr val="tx2"/>
                </a:solidFill>
              </a:rPr>
              <a:t>DSD II   </a:t>
            </a:r>
            <a:r>
              <a:rPr lang="ky-KG" b="1" dirty="0">
                <a:solidFill>
                  <a:schemeClr val="tx2"/>
                </a:solidFill>
              </a:rPr>
              <a:t>тил диплому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474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/>
          <a:lstStyle/>
          <a:p>
            <a:r>
              <a:rPr lang="ky-KG" b="1" dirty="0">
                <a:latin typeface="Times New Roman" pitchFamily="18" charset="0"/>
                <a:cs typeface="Times New Roman" pitchFamily="18" charset="0"/>
              </a:rPr>
              <a:t>11-Г класс  </a:t>
            </a:r>
            <a:r>
              <a:rPr lang="de-DE" b="1" dirty="0">
                <a:latin typeface="Times New Roman" pitchFamily="18" charset="0"/>
                <a:cs typeface="Times New Roman" pitchFamily="18" charset="0"/>
              </a:rPr>
              <a:t>DSD II</a:t>
            </a:r>
            <a:r>
              <a:rPr lang="ky-KG" b="1" dirty="0">
                <a:latin typeface="Times New Roman" pitchFamily="18" charset="0"/>
                <a:cs typeface="Times New Roman" pitchFamily="18" charset="0"/>
              </a:rPr>
              <a:t> тил дипломун </a:t>
            </a: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24.11.2022 жалпы 11 </a:t>
            </a:r>
            <a:r>
              <a:rPr lang="ky-KG" b="1" dirty="0">
                <a:latin typeface="Times New Roman" pitchFamily="18" charset="0"/>
                <a:cs typeface="Times New Roman" pitchFamily="18" charset="0"/>
              </a:rPr>
              <a:t>окуучу тапшырган; </a:t>
            </a:r>
          </a:p>
          <a:p>
            <a:r>
              <a:rPr lang="ky-KG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С1-</a:t>
            </a:r>
            <a:endParaRPr lang="ky-KG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y-KG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В2- </a:t>
            </a:r>
          </a:p>
          <a:p>
            <a:r>
              <a:rPr lang="ky-KG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Өтпөгөндөр:</a:t>
            </a:r>
            <a:endParaRPr lang="ky-KG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y-KG" b="1" dirty="0">
                <a:latin typeface="Times New Roman" pitchFamily="18" charset="0"/>
                <a:cs typeface="Times New Roman" pitchFamily="18" charset="0"/>
              </a:rPr>
              <a:t>Мугалимдери:   </a:t>
            </a: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Абдыкеримова С</a:t>
            </a:r>
            <a:endParaRPr lang="ky-KG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ky-KG" b="1" dirty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Изабел Дреш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y-KG" b="1" dirty="0" smtClean="0">
                <a:solidFill>
                  <a:schemeClr val="tx2"/>
                </a:solidFill>
              </a:rPr>
              <a:t>2022-2023-окуу </a:t>
            </a:r>
            <a:r>
              <a:rPr lang="ky-KG" b="1" dirty="0">
                <a:solidFill>
                  <a:schemeClr val="tx2"/>
                </a:solidFill>
              </a:rPr>
              <a:t>жылы </a:t>
            </a:r>
            <a:br>
              <a:rPr lang="ky-KG" b="1" dirty="0">
                <a:solidFill>
                  <a:schemeClr val="tx2"/>
                </a:solidFill>
              </a:rPr>
            </a:br>
            <a:r>
              <a:rPr lang="de-DE" b="1" dirty="0">
                <a:solidFill>
                  <a:schemeClr val="tx2"/>
                </a:solidFill>
              </a:rPr>
              <a:t>DSD II   </a:t>
            </a:r>
            <a:r>
              <a:rPr lang="ky-KG" b="1" dirty="0">
                <a:solidFill>
                  <a:schemeClr val="tx2"/>
                </a:solidFill>
              </a:rPr>
              <a:t>тил диплому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12871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2991515"/>
              </p:ext>
            </p:extLst>
          </p:nvPr>
        </p:nvGraphicFramePr>
        <p:xfrm>
          <a:off x="395536" y="1484784"/>
          <a:ext cx="849694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 smtClean="0"/>
              <a:t>A</a:t>
            </a:r>
            <a:r>
              <a:rPr lang="ky-KG" sz="3200" dirty="0" smtClean="0"/>
              <a:t>2-</a:t>
            </a:r>
            <a:r>
              <a:rPr lang="de-DE" sz="3200" dirty="0" smtClean="0"/>
              <a:t>B</a:t>
            </a:r>
            <a:r>
              <a:rPr lang="ky-KG" sz="3200" dirty="0" smtClean="0"/>
              <a:t>1 </a:t>
            </a:r>
            <a:r>
              <a:rPr lang="ky-KG" sz="3200" dirty="0"/>
              <a:t>тил дипломун алган окуучулар</a:t>
            </a:r>
            <a:br>
              <a:rPr lang="ky-KG" sz="3200" dirty="0"/>
            </a:br>
            <a:r>
              <a:rPr lang="ky-KG" sz="3200" dirty="0" smtClean="0"/>
              <a:t>201</a:t>
            </a:r>
            <a:r>
              <a:rPr lang="de-DE" sz="3200" dirty="0" smtClean="0"/>
              <a:t>9</a:t>
            </a:r>
            <a:r>
              <a:rPr lang="ky-KG" sz="3200" dirty="0" smtClean="0"/>
              <a:t>-ж</a:t>
            </a:r>
            <a:r>
              <a:rPr lang="ky-KG" sz="3200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73161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556792"/>
            <a:ext cx="7408333" cy="4896544"/>
          </a:xfrm>
        </p:spPr>
        <p:txBody>
          <a:bodyPr/>
          <a:lstStyle/>
          <a:p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9-Г,Д,Е 10-Г класстары </a:t>
            </a:r>
            <a:r>
              <a:rPr lang="de-DE" b="1" dirty="0" smtClean="0">
                <a:latin typeface="Times New Roman" pitchFamily="18" charset="0"/>
                <a:cs typeface="Times New Roman" pitchFamily="18" charset="0"/>
              </a:rPr>
              <a:t>DSD I</a:t>
            </a:r>
            <a:r>
              <a:rPr lang="ky-KG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 тил дипломун </a:t>
            </a:r>
            <a:r>
              <a:rPr lang="ky-KG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09.03.2019  25 окуучу тапшырган;</a:t>
            </a:r>
          </a:p>
          <a:p>
            <a:pPr marL="0" indent="0">
              <a:buNone/>
            </a:pPr>
            <a:r>
              <a:rPr lang="ky-K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ky-KG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9-Г   класс- жалпы 6 окуучу; </a:t>
            </a:r>
          </a:p>
          <a:p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В1 4 окуучу , 2 окуучу өткөн жок; Мугалими: Чымылдакова Г.А</a:t>
            </a:r>
          </a:p>
          <a:p>
            <a:r>
              <a:rPr lang="ky-KG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9-Д   класс- жалпы 10 окуучу; </a:t>
            </a: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В1</a:t>
            </a:r>
            <a:r>
              <a:rPr lang="ky-KG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6 окуучу , А2 4 окуучу ; Мугалими : Алыкулова Д.А </a:t>
            </a:r>
          </a:p>
          <a:p>
            <a:r>
              <a:rPr lang="ky-KG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9-Е   класс- жалпы 6 окуучу;  </a:t>
            </a: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В1</a:t>
            </a:r>
            <a:r>
              <a:rPr lang="ky-KG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3 окуучу, А2  3 окуучу А2; Мугалими : Эсенканова Б.Э</a:t>
            </a:r>
          </a:p>
          <a:p>
            <a:r>
              <a:rPr lang="ky-KG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10-Г класс-жалпы 3 окуучу; </a:t>
            </a: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В1</a:t>
            </a:r>
            <a:r>
              <a:rPr lang="ky-KG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1окуучу , 2 окуучу А2 Мугалими: Ибираева С.А</a:t>
            </a:r>
          </a:p>
          <a:p>
            <a:pPr marL="0" indent="0">
              <a:buNone/>
            </a:pP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y-KG" b="1" dirty="0" smtClean="0">
                <a:solidFill>
                  <a:schemeClr val="tx2"/>
                </a:solidFill>
              </a:rPr>
              <a:t>2019-2020-окуу жылы </a:t>
            </a:r>
            <a:br>
              <a:rPr lang="ky-KG" b="1" dirty="0" smtClean="0">
                <a:solidFill>
                  <a:schemeClr val="tx2"/>
                </a:solidFill>
              </a:rPr>
            </a:br>
            <a:r>
              <a:rPr lang="de-DE" b="1" dirty="0" smtClean="0">
                <a:solidFill>
                  <a:schemeClr val="tx2"/>
                </a:solidFill>
              </a:rPr>
              <a:t>DSD I   </a:t>
            </a:r>
            <a:r>
              <a:rPr lang="ky-KG" b="1" dirty="0" smtClean="0">
                <a:solidFill>
                  <a:schemeClr val="tx2"/>
                </a:solidFill>
              </a:rPr>
              <a:t>тил диплому </a:t>
            </a:r>
            <a:endParaRPr lang="ru-RU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13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8807263"/>
              </p:ext>
            </p:extLst>
          </p:nvPr>
        </p:nvGraphicFramePr>
        <p:xfrm>
          <a:off x="323528" y="1591056"/>
          <a:ext cx="8640960" cy="4862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/>
              <a:t>A</a:t>
            </a:r>
            <a:r>
              <a:rPr lang="ky-KG" sz="3200" dirty="0"/>
              <a:t>2-</a:t>
            </a:r>
            <a:r>
              <a:rPr lang="de-DE" sz="3200" dirty="0"/>
              <a:t>B</a:t>
            </a:r>
            <a:r>
              <a:rPr lang="ky-KG" sz="3200" dirty="0"/>
              <a:t>1 тил дипломун алган окуучулар</a:t>
            </a:r>
            <a:br>
              <a:rPr lang="ky-KG" sz="3200" dirty="0"/>
            </a:br>
            <a:r>
              <a:rPr lang="ky-KG" sz="3200" dirty="0" smtClean="0"/>
              <a:t>2020-ж</a:t>
            </a:r>
            <a:r>
              <a:rPr lang="ky-KG" sz="3200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235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752528"/>
          </a:xfrm>
        </p:spPr>
        <p:txBody>
          <a:bodyPr>
            <a:normAutofit/>
          </a:bodyPr>
          <a:lstStyle/>
          <a:p>
            <a:r>
              <a:rPr lang="ky-KG" b="1" dirty="0">
                <a:latin typeface="Times New Roman" pitchFamily="18" charset="0"/>
                <a:cs typeface="Times New Roman" pitchFamily="18" charset="0"/>
              </a:rPr>
              <a:t>9-Г,Д</a:t>
            </a: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, 10-Д </a:t>
            </a:r>
            <a:r>
              <a:rPr lang="ky-KG" b="1" dirty="0">
                <a:latin typeface="Times New Roman" pitchFamily="18" charset="0"/>
                <a:cs typeface="Times New Roman" pitchFamily="18" charset="0"/>
              </a:rPr>
              <a:t>класстары </a:t>
            </a:r>
            <a:r>
              <a:rPr lang="de-DE" b="1" dirty="0">
                <a:latin typeface="Times New Roman" pitchFamily="18" charset="0"/>
                <a:cs typeface="Times New Roman" pitchFamily="18" charset="0"/>
              </a:rPr>
              <a:t>DSD I</a:t>
            </a:r>
            <a:r>
              <a:rPr lang="ky-KG" b="1" dirty="0">
                <a:latin typeface="Times New Roman" pitchFamily="18" charset="0"/>
                <a:cs typeface="Times New Roman" pitchFamily="18" charset="0"/>
              </a:rPr>
              <a:t>  тил дипломун </a:t>
            </a:r>
            <a:r>
              <a:rPr lang="ky-KG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09.03.2020    26 </a:t>
            </a:r>
            <a:r>
              <a:rPr lang="ky-KG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окуучу тапшырган;</a:t>
            </a:r>
          </a:p>
          <a:p>
            <a:pPr marL="0" indent="0">
              <a:buNone/>
            </a:pPr>
            <a:r>
              <a:rPr lang="ky-KG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9-Г   </a:t>
            </a:r>
            <a:r>
              <a:rPr lang="ky-KG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класс- жалпы </a:t>
            </a:r>
            <a:r>
              <a:rPr lang="ky-KG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ky-KG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окуучу; </a:t>
            </a:r>
          </a:p>
          <a:p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В1 -5 окуучу,  А2- 2 окуучу , 2 </a:t>
            </a:r>
            <a:r>
              <a:rPr lang="ky-KG" b="1" dirty="0">
                <a:latin typeface="Times New Roman" pitchFamily="18" charset="0"/>
                <a:cs typeface="Times New Roman" pitchFamily="18" charset="0"/>
              </a:rPr>
              <a:t>окуучу өткөн жок; Мугалими: </a:t>
            </a: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Акынбекова Р.К</a:t>
            </a:r>
            <a:endParaRPr lang="ky-KG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ky-KG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9-Д   класс- жалпы </a:t>
            </a:r>
            <a:r>
              <a:rPr lang="ky-KG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ky-KG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окуучу</a:t>
            </a:r>
            <a:r>
              <a:rPr lang="ky-KG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В1-</a:t>
            </a:r>
            <a:r>
              <a:rPr lang="ky-KG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y-KG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 окуучу, </a:t>
            </a:r>
          </a:p>
          <a:p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А2 -7 окуучу </a:t>
            </a:r>
            <a:r>
              <a:rPr lang="ky-KG" b="1" dirty="0">
                <a:latin typeface="Times New Roman" pitchFamily="18" charset="0"/>
                <a:cs typeface="Times New Roman" pitchFamily="18" charset="0"/>
              </a:rPr>
              <a:t>; Мугалими : </a:t>
            </a: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Эсенканова Б.Э</a:t>
            </a:r>
            <a:endParaRPr lang="ky-KG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ky-KG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10-Д </a:t>
            </a:r>
            <a:r>
              <a:rPr lang="ky-KG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класс-жалпы </a:t>
            </a:r>
            <a:r>
              <a:rPr lang="ky-KG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ky-KG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окуучу</a:t>
            </a:r>
            <a:r>
              <a:rPr lang="ky-KG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  </a:t>
            </a: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В1-5 окуучу ,</a:t>
            </a:r>
          </a:p>
          <a:p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 А2 1 окуучу;   </a:t>
            </a:r>
            <a:r>
              <a:rPr lang="ky-KG" b="1" dirty="0">
                <a:latin typeface="Times New Roman" pitchFamily="18" charset="0"/>
                <a:cs typeface="Times New Roman" pitchFamily="18" charset="0"/>
              </a:rPr>
              <a:t>Мугалими: </a:t>
            </a: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Алыкулова Д.А</a:t>
            </a:r>
            <a:endParaRPr lang="ky-KG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y-KG" b="1" dirty="0" smtClean="0">
                <a:solidFill>
                  <a:schemeClr val="tx2"/>
                </a:solidFill>
              </a:rPr>
              <a:t>2020-2021-окуу </a:t>
            </a:r>
            <a:r>
              <a:rPr lang="ky-KG" b="1" dirty="0">
                <a:solidFill>
                  <a:schemeClr val="tx2"/>
                </a:solidFill>
              </a:rPr>
              <a:t>жылы </a:t>
            </a:r>
            <a:br>
              <a:rPr lang="ky-KG" b="1" dirty="0">
                <a:solidFill>
                  <a:schemeClr val="tx2"/>
                </a:solidFill>
              </a:rPr>
            </a:br>
            <a:r>
              <a:rPr lang="de-DE" b="1" dirty="0">
                <a:solidFill>
                  <a:schemeClr val="tx2"/>
                </a:solidFill>
              </a:rPr>
              <a:t>DSD I   </a:t>
            </a:r>
            <a:r>
              <a:rPr lang="ky-KG" b="1" dirty="0">
                <a:solidFill>
                  <a:schemeClr val="tx2"/>
                </a:solidFill>
              </a:rPr>
              <a:t>тил диплому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328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1616264"/>
              </p:ext>
            </p:extLst>
          </p:nvPr>
        </p:nvGraphicFramePr>
        <p:xfrm>
          <a:off x="539552" y="1628800"/>
          <a:ext cx="8352928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/>
              <a:t>A</a:t>
            </a:r>
            <a:r>
              <a:rPr lang="ky-KG" sz="3200" dirty="0"/>
              <a:t>2-</a:t>
            </a:r>
            <a:r>
              <a:rPr lang="de-DE" sz="3200" dirty="0"/>
              <a:t>B</a:t>
            </a:r>
            <a:r>
              <a:rPr lang="ky-KG" sz="3200" dirty="0"/>
              <a:t>1 тил дипломун алган окуучулар</a:t>
            </a:r>
            <a:br>
              <a:rPr lang="ky-KG" sz="3200" dirty="0"/>
            </a:br>
            <a:r>
              <a:rPr lang="ky-KG" sz="3200" dirty="0" smtClean="0"/>
              <a:t>2021-ж</a:t>
            </a:r>
            <a:r>
              <a:rPr lang="ky-KG" sz="3200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6163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>
            <a:normAutofit fontScale="92500" lnSpcReduction="10000"/>
          </a:bodyPr>
          <a:lstStyle/>
          <a:p>
            <a:r>
              <a:rPr lang="ky-KG" b="1" dirty="0">
                <a:latin typeface="Times New Roman" pitchFamily="18" charset="0"/>
                <a:cs typeface="Times New Roman" pitchFamily="18" charset="0"/>
              </a:rPr>
              <a:t>9-Г,Д, 10-Д класстары </a:t>
            </a:r>
            <a:r>
              <a:rPr lang="de-DE" b="1" dirty="0">
                <a:latin typeface="Times New Roman" pitchFamily="18" charset="0"/>
                <a:cs typeface="Times New Roman" pitchFamily="18" charset="0"/>
              </a:rPr>
              <a:t>DSD I</a:t>
            </a:r>
            <a:r>
              <a:rPr lang="ky-KG" b="1" dirty="0">
                <a:latin typeface="Times New Roman" pitchFamily="18" charset="0"/>
                <a:cs typeface="Times New Roman" pitchFamily="18" charset="0"/>
              </a:rPr>
              <a:t>  тил дипломун </a:t>
            </a:r>
            <a:r>
              <a:rPr lang="ky-KG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09.03.2021  32 </a:t>
            </a:r>
            <a:r>
              <a:rPr lang="ky-KG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окуучу тапшырган;</a:t>
            </a:r>
          </a:p>
          <a:p>
            <a:pPr marL="0" indent="0">
              <a:buNone/>
            </a:pPr>
            <a:r>
              <a:rPr lang="ky-KG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ky-KG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9-Г,Д   </a:t>
            </a:r>
            <a:r>
              <a:rPr lang="ky-KG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класс- жалпы </a:t>
            </a:r>
            <a:r>
              <a:rPr lang="ky-KG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21 окуучу</a:t>
            </a:r>
            <a:r>
              <a:rPr lang="ky-KG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ky-KG" b="1" dirty="0">
                <a:latin typeface="Times New Roman" pitchFamily="18" charset="0"/>
                <a:cs typeface="Times New Roman" pitchFamily="18" charset="0"/>
              </a:rPr>
              <a:t>В1 </a:t>
            </a: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- 11 </a:t>
            </a:r>
            <a:r>
              <a:rPr lang="ky-KG" b="1" dirty="0">
                <a:latin typeface="Times New Roman" pitchFamily="18" charset="0"/>
                <a:cs typeface="Times New Roman" pitchFamily="18" charset="0"/>
              </a:rPr>
              <a:t>окуучу,  А2- 9</a:t>
            </a: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y-KG" b="1" dirty="0">
                <a:latin typeface="Times New Roman" pitchFamily="18" charset="0"/>
                <a:cs typeface="Times New Roman" pitchFamily="18" charset="0"/>
              </a:rPr>
              <a:t>окуучу , </a:t>
            </a: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ky-KG" b="1" dirty="0">
                <a:latin typeface="Times New Roman" pitchFamily="18" charset="0"/>
                <a:cs typeface="Times New Roman" pitchFamily="18" charset="0"/>
              </a:rPr>
              <a:t>окуучу өткөн жок; Мугалими: </a:t>
            </a: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Абдыкеримова С.А</a:t>
            </a:r>
            <a:endParaRPr lang="ky-KG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ky-KG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10-Г  </a:t>
            </a:r>
            <a:r>
              <a:rPr lang="ky-KG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класс- жалпы  </a:t>
            </a:r>
            <a:r>
              <a:rPr lang="ky-KG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окуучу</a:t>
            </a:r>
            <a:r>
              <a:rPr lang="ky-KG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ky-KG" b="1" dirty="0">
                <a:latin typeface="Times New Roman" pitchFamily="18" charset="0"/>
                <a:cs typeface="Times New Roman" pitchFamily="18" charset="0"/>
              </a:rPr>
              <a:t>В1-</a:t>
            </a:r>
            <a:r>
              <a:rPr lang="ky-KG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ky-KG" b="1" dirty="0">
                <a:latin typeface="Times New Roman" pitchFamily="18" charset="0"/>
                <a:cs typeface="Times New Roman" pitchFamily="18" charset="0"/>
              </a:rPr>
              <a:t>окуучу, </a:t>
            </a:r>
          </a:p>
          <a:p>
            <a:r>
              <a:rPr lang="ky-KG" b="1" dirty="0">
                <a:latin typeface="Times New Roman" pitchFamily="18" charset="0"/>
                <a:cs typeface="Times New Roman" pitchFamily="18" charset="0"/>
              </a:rPr>
              <a:t>А2 </a:t>
            </a: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-2 окуучу 1-окуучу өткөн жок </a:t>
            </a:r>
            <a:r>
              <a:rPr lang="ky-KG" b="1" dirty="0">
                <a:latin typeface="Times New Roman" pitchFamily="18" charset="0"/>
                <a:cs typeface="Times New Roman" pitchFamily="18" charset="0"/>
              </a:rPr>
              <a:t>; Мугалими : Эсенканова Б.Э</a:t>
            </a:r>
          </a:p>
          <a:p>
            <a:r>
              <a:rPr lang="ky-KG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10-Г </a:t>
            </a:r>
            <a:r>
              <a:rPr lang="ky-KG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класс-жалпы </a:t>
            </a:r>
            <a:r>
              <a:rPr lang="ky-KG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 окуучу</a:t>
            </a:r>
            <a:r>
              <a:rPr lang="ky-KG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  </a:t>
            </a: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В1-2 </a:t>
            </a:r>
            <a:r>
              <a:rPr lang="ky-KG" b="1" dirty="0">
                <a:latin typeface="Times New Roman" pitchFamily="18" charset="0"/>
                <a:cs typeface="Times New Roman" pitchFamily="18" charset="0"/>
              </a:rPr>
              <a:t>окуучу ,</a:t>
            </a:r>
          </a:p>
          <a:p>
            <a:r>
              <a:rPr lang="ky-KG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А2-2 </a:t>
            </a:r>
            <a:r>
              <a:rPr lang="ky-KG" b="1" dirty="0">
                <a:latin typeface="Times New Roman" pitchFamily="18" charset="0"/>
                <a:cs typeface="Times New Roman" pitchFamily="18" charset="0"/>
              </a:rPr>
              <a:t>окуучу;   Мугалими: </a:t>
            </a: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Ибираева С.А</a:t>
            </a:r>
          </a:p>
          <a:p>
            <a:r>
              <a:rPr lang="ky-KG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11-Г класс- жалпы 3 окуучу; </a:t>
            </a: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В1-1 окуучу  А2-2 окуучу</a:t>
            </a:r>
          </a:p>
          <a:p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Мугалими: Алыкулова Д.А</a:t>
            </a:r>
          </a:p>
          <a:p>
            <a:endParaRPr lang="ky-KG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y-KG" b="1" dirty="0">
                <a:solidFill>
                  <a:schemeClr val="tx2"/>
                </a:solidFill>
              </a:rPr>
              <a:t>2020-2021-окуу жылы </a:t>
            </a:r>
            <a:br>
              <a:rPr lang="ky-KG" b="1" dirty="0">
                <a:solidFill>
                  <a:schemeClr val="tx2"/>
                </a:solidFill>
              </a:rPr>
            </a:br>
            <a:r>
              <a:rPr lang="de-DE" b="1" dirty="0">
                <a:solidFill>
                  <a:schemeClr val="tx2"/>
                </a:solidFill>
              </a:rPr>
              <a:t>DSD I   </a:t>
            </a:r>
            <a:r>
              <a:rPr lang="ky-KG" b="1" dirty="0">
                <a:solidFill>
                  <a:schemeClr val="tx2"/>
                </a:solidFill>
              </a:rPr>
              <a:t>тил диплому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796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92157"/>
              </p:ext>
            </p:extLst>
          </p:nvPr>
        </p:nvGraphicFramePr>
        <p:xfrm>
          <a:off x="323528" y="1555343"/>
          <a:ext cx="828092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/>
              <a:t>A</a:t>
            </a:r>
            <a:r>
              <a:rPr lang="ky-KG" sz="3200" dirty="0"/>
              <a:t>2-</a:t>
            </a:r>
            <a:r>
              <a:rPr lang="de-DE" sz="3200" dirty="0"/>
              <a:t>B</a:t>
            </a:r>
            <a:r>
              <a:rPr lang="ky-KG" sz="3200" dirty="0"/>
              <a:t>1 тил дипломун алган окуучулар</a:t>
            </a:r>
            <a:br>
              <a:rPr lang="ky-KG" sz="3200" dirty="0"/>
            </a:br>
            <a:r>
              <a:rPr lang="ky-KG" sz="3200" dirty="0" smtClean="0"/>
              <a:t>2022-ж</a:t>
            </a:r>
            <a:r>
              <a:rPr lang="ky-KG" sz="3200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1473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rmAutofit/>
          </a:bodyPr>
          <a:lstStyle/>
          <a:p>
            <a:r>
              <a:rPr lang="ky-KG" sz="3600" dirty="0" smtClean="0"/>
              <a:t>Немец тили предметин тереңдетип окутуунун  негизинде туруктуу өнүгүүнүн максаттарына таянып окуучулардын логикалык ой жүгүртүүсүн өстүрүү жана билимин билгичтигин жогорулатуу;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1433" y="332656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ky-KG" sz="4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Немец тили бирикмесинин  темасы:</a:t>
            </a:r>
            <a:endParaRPr lang="ru-RU" sz="4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8780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 lnSpcReduction="10000"/>
          </a:bodyPr>
          <a:lstStyle/>
          <a:p>
            <a:r>
              <a:rPr lang="ky-KG" b="1" dirty="0">
                <a:latin typeface="Times New Roman" pitchFamily="18" charset="0"/>
                <a:cs typeface="Times New Roman" pitchFamily="18" charset="0"/>
              </a:rPr>
              <a:t>9-Г,Д, </a:t>
            </a: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10-Г, 11-Г </a:t>
            </a:r>
            <a:r>
              <a:rPr lang="ky-KG" b="1" dirty="0">
                <a:latin typeface="Times New Roman" pitchFamily="18" charset="0"/>
                <a:cs typeface="Times New Roman" pitchFamily="18" charset="0"/>
              </a:rPr>
              <a:t>класстары </a:t>
            </a:r>
            <a:r>
              <a:rPr lang="de-DE" b="1" dirty="0">
                <a:latin typeface="Times New Roman" pitchFamily="18" charset="0"/>
                <a:cs typeface="Times New Roman" pitchFamily="18" charset="0"/>
              </a:rPr>
              <a:t>DSD I</a:t>
            </a:r>
            <a:r>
              <a:rPr lang="ky-KG" b="1" dirty="0">
                <a:latin typeface="Times New Roman" pitchFamily="18" charset="0"/>
                <a:cs typeface="Times New Roman" pitchFamily="18" charset="0"/>
              </a:rPr>
              <a:t>  тил дипломун </a:t>
            </a:r>
            <a:r>
              <a:rPr lang="ky-KG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09.03.2022     47-окуучу тапшырган, жыйынтыгы келе элек;</a:t>
            </a:r>
            <a:endParaRPr lang="ky-KG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y-KG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ky-KG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9-Г,Е   </a:t>
            </a:r>
            <a:r>
              <a:rPr lang="ky-KG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класс- жалпы </a:t>
            </a:r>
            <a:r>
              <a:rPr lang="ky-KG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17 </a:t>
            </a:r>
            <a:r>
              <a:rPr lang="ky-KG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окуучу; </a:t>
            </a:r>
            <a:endParaRPr lang="ky-KG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y-KG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y-KG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Мугалими: Акынбекова Р.К</a:t>
            </a:r>
            <a:endParaRPr lang="ky-KG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ky-KG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ky-KG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-Г  </a:t>
            </a:r>
            <a:r>
              <a:rPr lang="ky-KG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класс- жалпы  </a:t>
            </a:r>
            <a:r>
              <a:rPr lang="ky-KG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 окуучу</a:t>
            </a:r>
            <a:r>
              <a:rPr lang="ky-KG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 Мугалими:      Чымылдакова Г.А </a:t>
            </a:r>
            <a:endParaRPr lang="ky-KG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ky-KG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9-Д </a:t>
            </a:r>
            <a:r>
              <a:rPr lang="ky-KG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класс-жалпы  </a:t>
            </a:r>
            <a:r>
              <a:rPr lang="ky-KG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ky-KG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окуучу; </a:t>
            </a: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     Мугалими</a:t>
            </a:r>
            <a:r>
              <a:rPr lang="ky-KG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Эсенканова Б.Э</a:t>
            </a:r>
            <a:endParaRPr lang="ky-KG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ky-KG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10-Г, 11-Г-класс- </a:t>
            </a:r>
            <a:r>
              <a:rPr lang="ky-KG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жалпы </a:t>
            </a:r>
            <a:r>
              <a:rPr lang="ky-KG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 окуучу;</a:t>
            </a:r>
            <a:endParaRPr lang="ky-KG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ky-KG" b="1" dirty="0">
                <a:latin typeface="Times New Roman" pitchFamily="18" charset="0"/>
                <a:cs typeface="Times New Roman" pitchFamily="18" charset="0"/>
              </a:rPr>
              <a:t>Мугалими: </a:t>
            </a: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Абдыкеримова С.А</a:t>
            </a:r>
            <a:endParaRPr lang="ky-KG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y-KG" b="1" dirty="0" smtClean="0">
                <a:solidFill>
                  <a:schemeClr val="tx2"/>
                </a:solidFill>
              </a:rPr>
              <a:t>202</a:t>
            </a:r>
            <a:r>
              <a:rPr lang="de-DE" b="1" dirty="0" smtClean="0">
                <a:solidFill>
                  <a:schemeClr val="tx2"/>
                </a:solidFill>
              </a:rPr>
              <a:t>1</a:t>
            </a:r>
            <a:r>
              <a:rPr lang="ky-KG" b="1" dirty="0" smtClean="0">
                <a:solidFill>
                  <a:schemeClr val="tx2"/>
                </a:solidFill>
              </a:rPr>
              <a:t>-202</a:t>
            </a:r>
            <a:r>
              <a:rPr lang="de-DE" b="1" dirty="0" smtClean="0">
                <a:solidFill>
                  <a:schemeClr val="tx2"/>
                </a:solidFill>
              </a:rPr>
              <a:t>2</a:t>
            </a:r>
            <a:r>
              <a:rPr lang="ky-KG" b="1" dirty="0" smtClean="0">
                <a:solidFill>
                  <a:schemeClr val="tx2"/>
                </a:solidFill>
              </a:rPr>
              <a:t>-окуу </a:t>
            </a:r>
            <a:r>
              <a:rPr lang="ky-KG" b="1" dirty="0">
                <a:solidFill>
                  <a:schemeClr val="tx2"/>
                </a:solidFill>
              </a:rPr>
              <a:t>жылы </a:t>
            </a:r>
            <a:br>
              <a:rPr lang="ky-KG" b="1" dirty="0">
                <a:solidFill>
                  <a:schemeClr val="tx2"/>
                </a:solidFill>
              </a:rPr>
            </a:br>
            <a:r>
              <a:rPr lang="de-DE" b="1" dirty="0">
                <a:solidFill>
                  <a:schemeClr val="tx2"/>
                </a:solidFill>
              </a:rPr>
              <a:t>DSD I   </a:t>
            </a:r>
            <a:r>
              <a:rPr lang="ky-KG" b="1" dirty="0">
                <a:solidFill>
                  <a:schemeClr val="tx2"/>
                </a:solidFill>
              </a:rPr>
              <a:t>тил диплому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775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/>
          <a:lstStyle/>
          <a:p>
            <a:r>
              <a:rPr lang="ky-KG" b="1" dirty="0">
                <a:latin typeface="Times New Roman" pitchFamily="18" charset="0"/>
                <a:cs typeface="Times New Roman" pitchFamily="18" charset="0"/>
              </a:rPr>
              <a:t>9-Г,Д, 10-Г, 11-Г класстары </a:t>
            </a:r>
            <a:r>
              <a:rPr lang="de-DE" b="1" dirty="0">
                <a:latin typeface="Times New Roman" pitchFamily="18" charset="0"/>
                <a:cs typeface="Times New Roman" pitchFamily="18" charset="0"/>
              </a:rPr>
              <a:t>DSD I</a:t>
            </a:r>
            <a:r>
              <a:rPr lang="ky-KG" b="1" dirty="0">
                <a:latin typeface="Times New Roman" pitchFamily="18" charset="0"/>
                <a:cs typeface="Times New Roman" pitchFamily="18" charset="0"/>
              </a:rPr>
              <a:t>  тил дипломун </a:t>
            </a:r>
            <a:r>
              <a:rPr lang="ky-KG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09.03.2023     50-окуучу тапшырат;</a:t>
            </a:r>
            <a:endParaRPr lang="ky-KG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y-KG" b="1" dirty="0" smtClean="0">
                <a:solidFill>
                  <a:schemeClr val="tx2"/>
                </a:solidFill>
              </a:rPr>
              <a:t>2022-2023-окуу </a:t>
            </a:r>
            <a:r>
              <a:rPr lang="ky-KG" b="1" dirty="0">
                <a:solidFill>
                  <a:schemeClr val="tx2"/>
                </a:solidFill>
              </a:rPr>
              <a:t>жылы </a:t>
            </a:r>
            <a:br>
              <a:rPr lang="ky-KG" b="1" dirty="0">
                <a:solidFill>
                  <a:schemeClr val="tx2"/>
                </a:solidFill>
              </a:rPr>
            </a:br>
            <a:r>
              <a:rPr lang="de-DE" b="1" dirty="0">
                <a:solidFill>
                  <a:schemeClr val="tx2"/>
                </a:solidFill>
              </a:rPr>
              <a:t>DSD I   </a:t>
            </a:r>
            <a:r>
              <a:rPr lang="ky-KG" b="1" dirty="0">
                <a:solidFill>
                  <a:schemeClr val="tx2"/>
                </a:solidFill>
              </a:rPr>
              <a:t>тил диплому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48994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412776"/>
            <a:ext cx="7372341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y-KG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7-Г,Д,Е </a:t>
            </a:r>
            <a:r>
              <a:rPr lang="ky-KG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класстары  </a:t>
            </a:r>
            <a:r>
              <a:rPr lang="ky-KG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А1  </a:t>
            </a:r>
            <a:r>
              <a:rPr lang="ky-KG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тил дипломун </a:t>
            </a:r>
            <a:r>
              <a:rPr lang="ky-KG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10-15.05.2021   53 окуучу </a:t>
            </a:r>
            <a:r>
              <a:rPr lang="ky-KG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тапшырган;</a:t>
            </a:r>
          </a:p>
          <a:p>
            <a:pPr marL="0" indent="0">
              <a:buNone/>
            </a:pP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7-Г,Д,Е – А1 тил дипломуна 24 окуучу ээ болушту.</a:t>
            </a:r>
          </a:p>
          <a:p>
            <a:pPr marL="0" indent="0">
              <a:buNone/>
            </a:pPr>
            <a:r>
              <a:rPr lang="ky-K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Мугалими: Заидова У. И</a:t>
            </a:r>
          </a:p>
          <a:p>
            <a:pPr marL="0" indent="0">
              <a:buNone/>
            </a:pP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7-Г,Д,Е -  А1 тил дипломуна 29 окуучу ээ болушту.</a:t>
            </a:r>
          </a:p>
          <a:p>
            <a:pPr marL="0" indent="0">
              <a:buNone/>
            </a:pPr>
            <a:r>
              <a:rPr lang="ky-K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Мугалими: Кененбаева Н.А</a:t>
            </a:r>
          </a:p>
          <a:p>
            <a:pPr marL="0" indent="0" algn="ctr">
              <a:buNone/>
            </a:pPr>
            <a:r>
              <a:rPr lang="ky-KG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А2- тил диплому</a:t>
            </a:r>
          </a:p>
          <a:p>
            <a:pPr marL="0" indent="0">
              <a:buNone/>
            </a:pP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8-Г,Д,Е- </a:t>
            </a:r>
            <a:r>
              <a:rPr lang="ky-KG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А2 </a:t>
            </a:r>
            <a:r>
              <a:rPr lang="ky-KG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тил дипломуна </a:t>
            </a:r>
            <a:r>
              <a:rPr lang="ky-KG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27 </a:t>
            </a:r>
            <a:r>
              <a:rPr lang="ky-KG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окуучу ээ болушту.</a:t>
            </a:r>
          </a:p>
          <a:p>
            <a:pPr marL="0" indent="0">
              <a:buNone/>
            </a:pP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8-Г –    5-окуучу  Мугалими: Чымылдакова Г.А</a:t>
            </a:r>
            <a:endParaRPr lang="de-DE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de-DE" b="1" dirty="0" smtClean="0">
                <a:latin typeface="Times New Roman" pitchFamily="18" charset="0"/>
                <a:cs typeface="Times New Roman" pitchFamily="18" charset="0"/>
              </a:rPr>
              <a:t>8-</a:t>
            </a: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Д-     12 окуучу   Мугалими: Эсенканова Б.Э</a:t>
            </a:r>
          </a:p>
          <a:p>
            <a:pPr marL="0" indent="0">
              <a:buNone/>
            </a:pP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8-Г</a:t>
            </a:r>
            <a:r>
              <a:rPr lang="ky-KG" b="1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-   10 окуучу   Мугалими: АКынбекова Р.К</a:t>
            </a:r>
            <a:endParaRPr lang="ky-KG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08112"/>
          </a:xfrm>
        </p:spPr>
        <p:txBody>
          <a:bodyPr/>
          <a:lstStyle/>
          <a:p>
            <a:r>
              <a:rPr lang="ky-K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А1 –А2 тил дипломдору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38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060848"/>
            <a:ext cx="8568951" cy="4320480"/>
          </a:xfrm>
        </p:spPr>
        <p:txBody>
          <a:bodyPr/>
          <a:lstStyle/>
          <a:p>
            <a:r>
              <a:rPr lang="ky-KG" dirty="0" smtClean="0">
                <a:solidFill>
                  <a:srgbClr val="FF0000"/>
                </a:solidFill>
              </a:rPr>
              <a:t>20.02.2020 </a:t>
            </a:r>
          </a:p>
          <a:p>
            <a:r>
              <a:rPr lang="ky-KG" b="1" dirty="0" smtClean="0">
                <a:solidFill>
                  <a:srgbClr val="FF0000"/>
                </a:solidFill>
              </a:rPr>
              <a:t>10-Г класс   Кадыр кызы Алия  </a:t>
            </a:r>
            <a:r>
              <a:rPr lang="de-DE" b="1" dirty="0" smtClean="0">
                <a:solidFill>
                  <a:srgbClr val="FF0000"/>
                </a:solidFill>
              </a:rPr>
              <a:t>I-</a:t>
            </a:r>
            <a:r>
              <a:rPr lang="ky-KG" b="1" dirty="0" smtClean="0">
                <a:solidFill>
                  <a:srgbClr val="FF0000"/>
                </a:solidFill>
              </a:rPr>
              <a:t>орун </a:t>
            </a:r>
            <a:r>
              <a:rPr lang="ky-KG" dirty="0" smtClean="0"/>
              <a:t>(Германияга жолдомо)</a:t>
            </a:r>
          </a:p>
          <a:p>
            <a:r>
              <a:rPr lang="ky-KG" dirty="0" smtClean="0"/>
              <a:t>Мугалими: Абдыкеримова С.А</a:t>
            </a:r>
          </a:p>
          <a:p>
            <a:r>
              <a:rPr lang="ky-KG" dirty="0" smtClean="0">
                <a:solidFill>
                  <a:srgbClr val="FF0000"/>
                </a:solidFill>
              </a:rPr>
              <a:t>24.02.2021</a:t>
            </a:r>
          </a:p>
          <a:p>
            <a:r>
              <a:rPr lang="ky-KG" b="1" dirty="0" smtClean="0">
                <a:solidFill>
                  <a:srgbClr val="FF0000"/>
                </a:solidFill>
              </a:rPr>
              <a:t>10-Г класс  Тулекова М  2-орун</a:t>
            </a:r>
          </a:p>
          <a:p>
            <a:r>
              <a:rPr lang="ky-KG" dirty="0" smtClean="0"/>
              <a:t>Мугалими: Ибираева С.А</a:t>
            </a:r>
          </a:p>
          <a:p>
            <a:r>
              <a:rPr lang="ky-KG" dirty="0" smtClean="0">
                <a:solidFill>
                  <a:srgbClr val="FF0000"/>
                </a:solidFill>
              </a:rPr>
              <a:t>26.02.2022</a:t>
            </a:r>
            <a:r>
              <a:rPr lang="ky-KG" b="1" dirty="0" smtClean="0">
                <a:solidFill>
                  <a:srgbClr val="FF0000"/>
                </a:solidFill>
              </a:rPr>
              <a:t> 10-Г Аширалиев Нурсултан </a:t>
            </a:r>
            <a:r>
              <a:rPr lang="de-DE" b="1" dirty="0" smtClean="0">
                <a:solidFill>
                  <a:srgbClr val="FF0000"/>
                </a:solidFill>
              </a:rPr>
              <a:t>I</a:t>
            </a:r>
            <a:r>
              <a:rPr lang="ky-KG" b="1" dirty="0" smtClean="0">
                <a:solidFill>
                  <a:srgbClr val="FF0000"/>
                </a:solidFill>
              </a:rPr>
              <a:t>-орун </a:t>
            </a:r>
            <a:r>
              <a:rPr lang="ky-KG" b="1" dirty="0" smtClean="0"/>
              <a:t>(</a:t>
            </a:r>
            <a:r>
              <a:rPr lang="ky-KG" dirty="0" smtClean="0"/>
              <a:t>Германияга жолдомо)</a:t>
            </a:r>
          </a:p>
          <a:p>
            <a:r>
              <a:rPr lang="ky-KG" dirty="0" smtClean="0"/>
              <a:t>Мугалими: Абдыкеримова С.А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1944216"/>
          </a:xfrm>
        </p:spPr>
        <p:txBody>
          <a:bodyPr>
            <a:normAutofit fontScale="90000"/>
          </a:bodyPr>
          <a:lstStyle/>
          <a:p>
            <a:r>
              <a:rPr lang="ky-K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y-K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y-K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y-K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de-DE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PAD-WETTBEWERB</a:t>
            </a:r>
            <a:r>
              <a:rPr lang="ky-K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ky-K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y-K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Республикалык деңгээлдеги китеп конкурсу</a:t>
            </a:r>
            <a:br>
              <a:rPr lang="ky-K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y-KG" dirty="0" smtClean="0">
                <a:solidFill>
                  <a:schemeClr val="tx2"/>
                </a:solidFill>
              </a:rPr>
              <a:t> </a:t>
            </a:r>
            <a:r>
              <a:rPr lang="ru-RU" dirty="0">
                <a:solidFill>
                  <a:schemeClr val="tx2"/>
                </a:solidFill>
              </a:rPr>
              <a:t/>
            </a:r>
            <a:br>
              <a:rPr lang="ru-RU" dirty="0">
                <a:solidFill>
                  <a:schemeClr val="tx2"/>
                </a:solidFill>
              </a:rPr>
            </a:b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91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16833"/>
            <a:ext cx="7408333" cy="3600400"/>
          </a:xfrm>
        </p:spPr>
        <p:txBody>
          <a:bodyPr/>
          <a:lstStyle/>
          <a:p>
            <a:r>
              <a:rPr lang="ky-KG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2021-окуу жылы </a:t>
            </a:r>
          </a:p>
          <a:p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11-Г класс  Насирдинова А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III-</a:t>
            </a: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орун</a:t>
            </a:r>
          </a:p>
          <a:p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Мугалими: Абдыкеримова С.А</a:t>
            </a:r>
          </a:p>
          <a:p>
            <a:pPr marL="0" indent="0">
              <a:buNone/>
            </a:pPr>
            <a:endParaRPr lang="ky-KG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ky-KG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2022-окуу жылы</a:t>
            </a:r>
          </a:p>
          <a:p>
            <a:r>
              <a:rPr lang="ky-KG" dirty="0" smtClean="0">
                <a:latin typeface="Times New Roman" pitchFamily="18" charset="0"/>
                <a:cs typeface="Times New Roman" pitchFamily="18" charset="0"/>
              </a:rPr>
              <a:t>10-Г класс  Аширалиев Н  </a:t>
            </a:r>
            <a:r>
              <a:rPr lang="de-DE" dirty="0">
                <a:latin typeface="Times New Roman" pitchFamily="18" charset="0"/>
                <a:cs typeface="Times New Roman" pitchFamily="18" charset="0"/>
              </a:rPr>
              <a:t>III-</a:t>
            </a:r>
            <a:r>
              <a:rPr lang="ky-KG" dirty="0">
                <a:latin typeface="Times New Roman" pitchFamily="18" charset="0"/>
                <a:cs typeface="Times New Roman" pitchFamily="18" charset="0"/>
              </a:rPr>
              <a:t>орун</a:t>
            </a:r>
          </a:p>
          <a:p>
            <a:r>
              <a:rPr lang="ky-KG" dirty="0">
                <a:latin typeface="Times New Roman" pitchFamily="18" charset="0"/>
                <a:cs typeface="Times New Roman" pitchFamily="18" charset="0"/>
              </a:rPr>
              <a:t>Мугалими: Абдыкеримова С.А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ky-KG" dirty="0" smtClean="0"/>
              <a:t>Немец тили боюнча олимпиада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367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268760"/>
            <a:ext cx="7408333" cy="4857403"/>
          </a:xfrm>
        </p:spPr>
        <p:txBody>
          <a:bodyPr/>
          <a:lstStyle/>
          <a:p>
            <a:r>
              <a:rPr lang="ky-KG" dirty="0" smtClean="0"/>
              <a:t>1-жылдык </a:t>
            </a:r>
            <a:r>
              <a:rPr lang="de-DE" dirty="0" smtClean="0"/>
              <a:t>PAD-</a:t>
            </a:r>
            <a:r>
              <a:rPr lang="ky-KG" dirty="0" smtClean="0"/>
              <a:t>программасы боюнча билимин өркүндөтүүчү курстан өткөн мугалимдер:</a:t>
            </a:r>
          </a:p>
          <a:p>
            <a:r>
              <a:rPr lang="ky-KG" b="1" dirty="0" smtClean="0">
                <a:solidFill>
                  <a:srgbClr val="C00000"/>
                </a:solidFill>
              </a:rPr>
              <a:t>2019-2020-окуу жылы </a:t>
            </a:r>
          </a:p>
          <a:p>
            <a:r>
              <a:rPr lang="ky-KG" b="1" dirty="0" smtClean="0">
                <a:solidFill>
                  <a:srgbClr val="C00000"/>
                </a:solidFill>
              </a:rPr>
              <a:t>Ибираева С.А</a:t>
            </a:r>
          </a:p>
          <a:p>
            <a:pPr marL="0" indent="0">
              <a:buNone/>
            </a:pPr>
            <a:r>
              <a:rPr lang="ky-KG" dirty="0" smtClean="0"/>
              <a:t>    </a:t>
            </a:r>
            <a:r>
              <a:rPr lang="ky-KG" b="1" dirty="0" smtClean="0">
                <a:solidFill>
                  <a:srgbClr val="C00000"/>
                </a:solidFill>
              </a:rPr>
              <a:t>2020-2021-окуу жылы</a:t>
            </a:r>
          </a:p>
          <a:p>
            <a:r>
              <a:rPr lang="ky-KG" b="1" dirty="0" smtClean="0">
                <a:solidFill>
                  <a:srgbClr val="C00000"/>
                </a:solidFill>
              </a:rPr>
              <a:t>Акынбекова Р.К</a:t>
            </a:r>
          </a:p>
          <a:p>
            <a:r>
              <a:rPr lang="ky-KG" dirty="0" smtClean="0"/>
              <a:t>3-жумалык пандемияга байланыштуу акыркы 2-жылда болгон жок.</a:t>
            </a:r>
          </a:p>
          <a:p>
            <a:r>
              <a:rPr lang="ky-KG" dirty="0" smtClean="0"/>
              <a:t>Быйылкы жылга кандидаттар: Айтымбетова З, Чымылдакова Г, Бообекова А, Орособек у У</a:t>
            </a:r>
          </a:p>
          <a:p>
            <a:r>
              <a:rPr lang="ky-KG" dirty="0" smtClean="0"/>
              <a:t>1- жылга кандидат:  Алыкулова Д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PAD-STIPENDIEN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787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484784"/>
            <a:ext cx="7408333" cy="4641379"/>
          </a:xfrm>
        </p:spPr>
        <p:txBody>
          <a:bodyPr>
            <a:normAutofit fontScale="92500"/>
          </a:bodyPr>
          <a:lstStyle/>
          <a:p>
            <a:r>
              <a:rPr lang="de-DE" b="1" dirty="0" smtClean="0">
                <a:solidFill>
                  <a:srgbClr val="C00000"/>
                </a:solidFill>
              </a:rPr>
              <a:t>2019- </a:t>
            </a:r>
            <a:r>
              <a:rPr lang="ky-KG" b="1" dirty="0" smtClean="0">
                <a:solidFill>
                  <a:srgbClr val="C00000"/>
                </a:solidFill>
              </a:rPr>
              <a:t>катышкандар </a:t>
            </a:r>
            <a:r>
              <a:rPr lang="ky-KG" b="1" smtClean="0">
                <a:solidFill>
                  <a:srgbClr val="C00000"/>
                </a:solidFill>
              </a:rPr>
              <a:t>жана сертификатка </a:t>
            </a:r>
            <a:r>
              <a:rPr lang="ky-KG" b="1" dirty="0" smtClean="0">
                <a:solidFill>
                  <a:srgbClr val="C00000"/>
                </a:solidFill>
              </a:rPr>
              <a:t>ээ болгондор:</a:t>
            </a:r>
          </a:p>
          <a:p>
            <a:r>
              <a:rPr lang="ky-KG" b="1" dirty="0" smtClean="0"/>
              <a:t>1. Абдыкеримова С.А</a:t>
            </a:r>
          </a:p>
          <a:p>
            <a:r>
              <a:rPr lang="ky-KG" b="1" dirty="0" smtClean="0"/>
              <a:t>2.Алыкулова Д.А</a:t>
            </a:r>
          </a:p>
          <a:p>
            <a:r>
              <a:rPr lang="ky-KG" b="1" dirty="0" smtClean="0"/>
              <a:t>3.Ибираева С.А</a:t>
            </a:r>
          </a:p>
          <a:p>
            <a:r>
              <a:rPr lang="ky-KG" b="1" dirty="0" smtClean="0"/>
              <a:t>4. Заидова У.И</a:t>
            </a:r>
          </a:p>
          <a:p>
            <a:r>
              <a:rPr lang="ky-KG" b="1" dirty="0" smtClean="0"/>
              <a:t>5.Эсенканова Б.Э</a:t>
            </a:r>
          </a:p>
          <a:p>
            <a:r>
              <a:rPr lang="ky-KG" b="1" dirty="0" smtClean="0"/>
              <a:t>7.Чымылдакова Г.А</a:t>
            </a:r>
          </a:p>
          <a:p>
            <a:r>
              <a:rPr lang="ky-KG" b="1" dirty="0" smtClean="0">
                <a:solidFill>
                  <a:srgbClr val="C00000"/>
                </a:solidFill>
              </a:rPr>
              <a:t>2020-жылы</a:t>
            </a:r>
          </a:p>
          <a:p>
            <a:r>
              <a:rPr lang="ky-KG" b="1" dirty="0" smtClean="0"/>
              <a:t>1. Айтымбетова З.Н</a:t>
            </a:r>
          </a:p>
          <a:p>
            <a:r>
              <a:rPr lang="ky-KG" b="1" dirty="0" smtClean="0"/>
              <a:t>2. Акынбекова Р.К</a:t>
            </a:r>
          </a:p>
          <a:p>
            <a:r>
              <a:rPr lang="ky-KG" b="1" dirty="0" smtClean="0"/>
              <a:t>3. Кененбаева Н.А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DSD-Gold DSD I ONLINE SEMINAR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113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340768"/>
            <a:ext cx="7408333" cy="5040560"/>
          </a:xfrm>
        </p:spPr>
        <p:txBody>
          <a:bodyPr/>
          <a:lstStyle/>
          <a:p>
            <a:r>
              <a:rPr lang="ky-KG" b="1" dirty="0" smtClean="0"/>
              <a:t>2020-2021 </a:t>
            </a:r>
          </a:p>
          <a:p>
            <a:r>
              <a:rPr lang="ky-KG" b="1" dirty="0" smtClean="0"/>
              <a:t>« Немец тили предметинин методикасы» </a:t>
            </a:r>
          </a:p>
          <a:p>
            <a:r>
              <a:rPr lang="ky-KG" b="1" dirty="0" smtClean="0"/>
              <a:t> Абдыкеримова С.</a:t>
            </a:r>
          </a:p>
          <a:p>
            <a:r>
              <a:rPr lang="ky-KG" b="1" dirty="0" smtClean="0"/>
              <a:t> Заидова У</a:t>
            </a:r>
          </a:p>
          <a:p>
            <a:r>
              <a:rPr lang="ky-KG" b="1" dirty="0" smtClean="0"/>
              <a:t>Ибираева С</a:t>
            </a:r>
          </a:p>
          <a:p>
            <a:r>
              <a:rPr lang="ky-KG" b="1" dirty="0" smtClean="0"/>
              <a:t>Чымылдакова Г</a:t>
            </a:r>
          </a:p>
          <a:p>
            <a:r>
              <a:rPr lang="ky-KG" b="1" dirty="0" smtClean="0"/>
              <a:t>Жыйынтыгында </a:t>
            </a:r>
            <a:r>
              <a:rPr lang="de-DE" b="1" dirty="0" smtClean="0"/>
              <a:t>DSD Gold</a:t>
            </a:r>
            <a:r>
              <a:rPr lang="ky-KG" b="1" dirty="0" smtClean="0"/>
              <a:t> сертификатына ээ болот</a:t>
            </a:r>
          </a:p>
          <a:p>
            <a:endParaRPr lang="ky-KG" b="1" dirty="0"/>
          </a:p>
          <a:p>
            <a:r>
              <a:rPr lang="ky-KG" b="1" dirty="0" smtClean="0"/>
              <a:t>2022-2023 </a:t>
            </a:r>
            <a:r>
              <a:rPr lang="de-DE" b="1" dirty="0" smtClean="0"/>
              <a:t> DSD II</a:t>
            </a:r>
            <a:r>
              <a:rPr lang="ky-KG" b="1" dirty="0" smtClean="0"/>
              <a:t> Семинар башталат.</a:t>
            </a:r>
          </a:p>
          <a:p>
            <a:pPr marL="0" indent="0">
              <a:buNone/>
            </a:pPr>
            <a:endParaRPr lang="ky-KG" b="1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ONLINE</a:t>
            </a:r>
            <a:r>
              <a:rPr lang="ky-KG" dirty="0" smtClean="0"/>
              <a:t>-Семинар </a:t>
            </a:r>
            <a:br>
              <a:rPr lang="ky-KG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744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/>
          <a:lstStyle/>
          <a:p>
            <a:r>
              <a:rPr lang="ky-KG" dirty="0" smtClean="0"/>
              <a:t>Пилот экзамендерине даярдоо жана катышуу;</a:t>
            </a:r>
          </a:p>
          <a:p>
            <a:r>
              <a:rPr lang="ky-KG" dirty="0" smtClean="0"/>
              <a:t>2020-окуу жылы;  9-класс ; </a:t>
            </a:r>
            <a:r>
              <a:rPr lang="de-DE" dirty="0" smtClean="0"/>
              <a:t> </a:t>
            </a:r>
            <a:r>
              <a:rPr lang="ky-KG" dirty="0" smtClean="0"/>
              <a:t>Абдыкеримова С.А </a:t>
            </a:r>
            <a:r>
              <a:rPr lang="de-DE" dirty="0" smtClean="0"/>
              <a:t>DSD I</a:t>
            </a:r>
            <a:endParaRPr lang="ky-KG" dirty="0" smtClean="0"/>
          </a:p>
          <a:p>
            <a:r>
              <a:rPr lang="ky-KG" dirty="0" smtClean="0"/>
              <a:t>2020-окуу жылы;  10-Г;  Ибираева С.А</a:t>
            </a:r>
            <a:r>
              <a:rPr lang="de-DE" dirty="0" smtClean="0"/>
              <a:t> DSD II</a:t>
            </a:r>
            <a:endParaRPr lang="ky-KG" dirty="0" smtClean="0"/>
          </a:p>
          <a:p>
            <a:r>
              <a:rPr lang="ky-KG" dirty="0" smtClean="0"/>
              <a:t>2021-окуу жылы 9-класс </a:t>
            </a:r>
            <a:r>
              <a:rPr lang="ky-KG" dirty="0"/>
              <a:t>Чымылдакова </a:t>
            </a:r>
            <a:r>
              <a:rPr lang="ky-KG" dirty="0" smtClean="0"/>
              <a:t>Г.А</a:t>
            </a:r>
            <a:r>
              <a:rPr lang="de-DE" dirty="0" smtClean="0"/>
              <a:t>  DSD I</a:t>
            </a:r>
            <a:endParaRPr lang="ky-KG" dirty="0"/>
          </a:p>
          <a:p>
            <a:r>
              <a:rPr lang="ky-KG" dirty="0" smtClean="0"/>
              <a:t>2021-окуу </a:t>
            </a:r>
            <a:r>
              <a:rPr lang="ky-KG" dirty="0"/>
              <a:t>жылы;  10-Г;  </a:t>
            </a:r>
            <a:r>
              <a:rPr lang="ky-KG" dirty="0" smtClean="0"/>
              <a:t>Абдыкеримова С.А</a:t>
            </a:r>
            <a:r>
              <a:rPr lang="de-DE" dirty="0" smtClean="0"/>
              <a:t>  DSD II</a:t>
            </a:r>
            <a:endParaRPr lang="ky-KG" dirty="0"/>
          </a:p>
          <a:p>
            <a:r>
              <a:rPr lang="ky-KG" dirty="0" smtClean="0"/>
              <a:t>2022-окуу жылы 8-Д ; Заидова У</a:t>
            </a:r>
            <a:r>
              <a:rPr lang="de-DE" dirty="0" smtClean="0"/>
              <a:t>  DSD I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DSD I-II </a:t>
            </a:r>
            <a:br>
              <a:rPr lang="de-DE" dirty="0" smtClean="0"/>
            </a:br>
            <a:r>
              <a:rPr lang="ky-KG" dirty="0" smtClean="0"/>
              <a:t>Мугалимдер үчүн семинар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868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4464496"/>
          </a:xfrm>
        </p:spPr>
        <p:txBody>
          <a:bodyPr>
            <a:normAutofit/>
          </a:bodyPr>
          <a:lstStyle/>
          <a:p>
            <a:r>
              <a:rPr lang="de-DE" dirty="0" smtClean="0"/>
              <a:t>10-11 </a:t>
            </a:r>
            <a:r>
              <a:rPr lang="ky-KG" dirty="0" smtClean="0"/>
              <a:t>кл  </a:t>
            </a:r>
            <a:r>
              <a:rPr lang="de-DE" dirty="0" smtClean="0"/>
              <a:t>DSD II-</a:t>
            </a:r>
            <a:r>
              <a:rPr lang="ky-KG" dirty="0" smtClean="0"/>
              <a:t> тил дипломуна даярдоо</a:t>
            </a:r>
          </a:p>
          <a:p>
            <a:r>
              <a:rPr lang="ky-KG" dirty="0" smtClean="0"/>
              <a:t>Абдыкеримова С.А</a:t>
            </a:r>
          </a:p>
          <a:p>
            <a:r>
              <a:rPr lang="ky-KG" dirty="0" smtClean="0"/>
              <a:t>АкынбековаР.К/ Чымылдакова Г.А</a:t>
            </a:r>
          </a:p>
          <a:p>
            <a:r>
              <a:rPr lang="ky-KG" dirty="0" smtClean="0"/>
              <a:t>9-10-11-класстар </a:t>
            </a:r>
            <a:r>
              <a:rPr lang="de-DE" dirty="0"/>
              <a:t>DSD </a:t>
            </a:r>
            <a:r>
              <a:rPr lang="de-DE" dirty="0" smtClean="0"/>
              <a:t>I-</a:t>
            </a:r>
            <a:r>
              <a:rPr lang="ky-KG" dirty="0" smtClean="0"/>
              <a:t> </a:t>
            </a:r>
            <a:r>
              <a:rPr lang="ky-KG" dirty="0"/>
              <a:t>тил дипломуна </a:t>
            </a:r>
            <a:r>
              <a:rPr lang="ky-KG" dirty="0" smtClean="0"/>
              <a:t>даярдоо</a:t>
            </a:r>
          </a:p>
          <a:p>
            <a:r>
              <a:rPr lang="ky-KG" dirty="0" smtClean="0"/>
              <a:t>Заидова У, Алыкулова Д, Эсенканова Б, Абдыкеримова С, Чымылдакова Г.А</a:t>
            </a:r>
          </a:p>
          <a:p>
            <a:r>
              <a:rPr lang="ky-KG" dirty="0" smtClean="0"/>
              <a:t>8-класстар А 2 тил дипломуна даярдоо</a:t>
            </a:r>
          </a:p>
          <a:p>
            <a:r>
              <a:rPr lang="ky-KG" dirty="0" smtClean="0"/>
              <a:t>Айтымбетова З, Ибираева С, Орособек у У</a:t>
            </a:r>
          </a:p>
          <a:p>
            <a:r>
              <a:rPr lang="ky-KG" dirty="0" smtClean="0"/>
              <a:t>6-7-класстар А1 тил дипломуна даярдоо</a:t>
            </a:r>
          </a:p>
          <a:p>
            <a:r>
              <a:rPr lang="ky-KG" dirty="0" smtClean="0"/>
              <a:t>Эсенканова Б, Бообекова А, Кененбаева Н</a:t>
            </a:r>
          </a:p>
          <a:p>
            <a:endParaRPr lang="ky-KG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722520"/>
          </a:xfrm>
        </p:spPr>
        <p:txBody>
          <a:bodyPr>
            <a:normAutofit fontScale="90000"/>
          </a:bodyPr>
          <a:lstStyle/>
          <a:p>
            <a:r>
              <a:rPr lang="ky-KG" dirty="0" smtClean="0">
                <a:solidFill>
                  <a:schemeClr val="tx2"/>
                </a:solidFill>
              </a:rPr>
              <a:t>2022-2023-окуу жылындагы болжолдуу  тил дипломуна даярдоочу класстардын бөлүнүшү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90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/>
          </a:bodyPr>
          <a:lstStyle/>
          <a:p>
            <a:r>
              <a:rPr lang="ky-KG" sz="3600" dirty="0" smtClean="0"/>
              <a:t>Окуучулардын логикалык ой жүгүртүүсүн өстүрүү менен бирге европалык стандарттагы орто даражадагы </a:t>
            </a:r>
            <a:r>
              <a:rPr lang="de-DE" sz="3600" dirty="0" smtClean="0"/>
              <a:t>DSD I </a:t>
            </a:r>
            <a:r>
              <a:rPr lang="ky-KG" sz="3600" dirty="0" smtClean="0"/>
              <a:t>жана жогорку даражадагы </a:t>
            </a:r>
            <a:r>
              <a:rPr lang="de-DE" sz="3600" dirty="0" smtClean="0"/>
              <a:t>DSD II</a:t>
            </a:r>
            <a:r>
              <a:rPr lang="ky-KG" sz="3600" dirty="0" smtClean="0"/>
              <a:t> тил дипломдоруна экзамен тапшыруу жана ага ээ болуу;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y-KG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Немец тили бирикмесинин </a:t>
            </a:r>
            <a:r>
              <a:rPr lang="ky-KG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максаты:</a:t>
            </a:r>
            <a:endParaRPr lang="ru-RU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709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8410274"/>
              </p:ext>
            </p:extLst>
          </p:nvPr>
        </p:nvGraphicFramePr>
        <p:xfrm>
          <a:off x="179512" y="1700808"/>
          <a:ext cx="8785229" cy="423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42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964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08474">
                <a:tc>
                  <a:txBody>
                    <a:bodyPr/>
                    <a:lstStyle/>
                    <a:p>
                      <a:r>
                        <a:rPr lang="ky-KG" b="1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b="1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Аты-жөнү</a:t>
                      </a:r>
                      <a:endParaRPr lang="ru-RU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b="1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Жалпы</a:t>
                      </a:r>
                      <a:r>
                        <a:rPr lang="ky-KG" b="1" baseline="0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пед.</a:t>
                      </a:r>
                    </a:p>
                    <a:p>
                      <a:r>
                        <a:rPr lang="ky-KG" b="1" baseline="0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стаж</a:t>
                      </a:r>
                      <a:endParaRPr lang="ru-RU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b="1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r>
                        <a:rPr lang="ky-KG" b="1" baseline="0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ОТКГ</a:t>
                      </a:r>
                      <a:endParaRPr lang="ru-RU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b="1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Сыйлыктары</a:t>
                      </a:r>
                      <a:endParaRPr lang="ru-RU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698">
                <a:tc>
                  <a:txBody>
                    <a:bodyPr/>
                    <a:lstStyle/>
                    <a:p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Абдыкеримова С.А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жыл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жыл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 агартуунун</a:t>
                      </a:r>
                      <a:r>
                        <a:rPr lang="ky-KG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отличниги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698">
                <a:tc>
                  <a:txBody>
                    <a:bodyPr/>
                    <a:lstStyle/>
                    <a:p>
                      <a:r>
                        <a:rPr lang="ky-KG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Акынбекова Р.К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жыл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жыл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 агартуунун отличниги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698">
                <a:tc>
                  <a:txBody>
                    <a:bodyPr/>
                    <a:lstStyle/>
                    <a:p>
                      <a:r>
                        <a:rPr lang="ky-KG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Алыкулова Д.А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r>
                        <a:rPr lang="ky-KG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жыл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жыл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ББМ грамотасы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1698">
                <a:tc>
                  <a:txBody>
                    <a:bodyPr/>
                    <a:lstStyle/>
                    <a:p>
                      <a:r>
                        <a:rPr lang="ky-KG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Айтымбетова З.Н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жыл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жыл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РББ грамотасы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1698">
                <a:tc>
                  <a:txBody>
                    <a:bodyPr/>
                    <a:lstStyle/>
                    <a:p>
                      <a:r>
                        <a:rPr lang="ky-KG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Бообекова А. К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жыл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жыл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РББ грамотасы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1698">
                <a:tc>
                  <a:txBody>
                    <a:bodyPr/>
                    <a:lstStyle/>
                    <a:p>
                      <a:r>
                        <a:rPr lang="ky-KG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Заидова У.И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жыл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жыл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 агартуунун отличниги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1698">
                <a:tc>
                  <a:txBody>
                    <a:bodyPr/>
                    <a:lstStyle/>
                    <a:p>
                      <a:r>
                        <a:rPr lang="ky-KG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Кененбаева Н.А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жыл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жыл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 агартуунун отличниги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y-KG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Немец тили мугалимдери жөнүндө маалымат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61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336899"/>
              </p:ext>
            </p:extLst>
          </p:nvPr>
        </p:nvGraphicFramePr>
        <p:xfrm>
          <a:off x="179512" y="260650"/>
          <a:ext cx="8784980" cy="61206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79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4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523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20113"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0113">
                <a:tc>
                  <a:txBody>
                    <a:bodyPr/>
                    <a:lstStyle/>
                    <a:p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Ибираева С.А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жыл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жыл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ШБББ грамотасы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0113">
                <a:tc>
                  <a:txBody>
                    <a:bodyPr/>
                    <a:lstStyle/>
                    <a:p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Кутманова</a:t>
                      </a:r>
                      <a:r>
                        <a:rPr lang="ky-KG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Зейнеп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жыл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жыл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0113">
                <a:tc>
                  <a:txBody>
                    <a:bodyPr/>
                    <a:lstStyle/>
                    <a:p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Орособек у Урмат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жыл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жыл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0113">
                <a:tc>
                  <a:txBody>
                    <a:bodyPr/>
                    <a:lstStyle/>
                    <a:p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Эсенканова Б.Э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жыл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жыл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 агартуунун отличниги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20113">
                <a:tc>
                  <a:txBody>
                    <a:bodyPr/>
                    <a:lstStyle/>
                    <a:p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Чымылдакова Г.А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 жыл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жыл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 агартуунун отличниги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y-KG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729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4980251"/>
              </p:ext>
            </p:extLst>
          </p:nvPr>
        </p:nvGraphicFramePr>
        <p:xfrm>
          <a:off x="251520" y="1222777"/>
          <a:ext cx="8640961" cy="5590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985">
                  <a:extLst>
                    <a:ext uri="{9D8B030D-6E8A-4147-A177-3AD203B41FA5}">
                      <a16:colId xmlns:a16="http://schemas.microsoft.com/office/drawing/2014/main" val="1042014303"/>
                    </a:ext>
                  </a:extLst>
                </a:gridCol>
                <a:gridCol w="2003861">
                  <a:extLst>
                    <a:ext uri="{9D8B030D-6E8A-4147-A177-3AD203B41FA5}">
                      <a16:colId xmlns:a16="http://schemas.microsoft.com/office/drawing/2014/main" val="2667908219"/>
                    </a:ext>
                  </a:extLst>
                </a:gridCol>
                <a:gridCol w="1234423">
                  <a:extLst>
                    <a:ext uri="{9D8B030D-6E8A-4147-A177-3AD203B41FA5}">
                      <a16:colId xmlns:a16="http://schemas.microsoft.com/office/drawing/2014/main" val="1194162458"/>
                    </a:ext>
                  </a:extLst>
                </a:gridCol>
                <a:gridCol w="1234423">
                  <a:extLst>
                    <a:ext uri="{9D8B030D-6E8A-4147-A177-3AD203B41FA5}">
                      <a16:colId xmlns:a16="http://schemas.microsoft.com/office/drawing/2014/main" val="1323246092"/>
                    </a:ext>
                  </a:extLst>
                </a:gridCol>
                <a:gridCol w="1234423">
                  <a:extLst>
                    <a:ext uri="{9D8B030D-6E8A-4147-A177-3AD203B41FA5}">
                      <a16:colId xmlns:a16="http://schemas.microsoft.com/office/drawing/2014/main" val="1313376045"/>
                    </a:ext>
                  </a:extLst>
                </a:gridCol>
                <a:gridCol w="1234423">
                  <a:extLst>
                    <a:ext uri="{9D8B030D-6E8A-4147-A177-3AD203B41FA5}">
                      <a16:colId xmlns:a16="http://schemas.microsoft.com/office/drawing/2014/main" val="3289788236"/>
                    </a:ext>
                  </a:extLst>
                </a:gridCol>
                <a:gridCol w="1234423">
                  <a:extLst>
                    <a:ext uri="{9D8B030D-6E8A-4147-A177-3AD203B41FA5}">
                      <a16:colId xmlns:a16="http://schemas.microsoft.com/office/drawing/2014/main" val="1366150562"/>
                    </a:ext>
                  </a:extLst>
                </a:gridCol>
              </a:tblGrid>
              <a:tr h="927300">
                <a:tc>
                  <a:txBody>
                    <a:bodyPr/>
                    <a:lstStyle/>
                    <a:p>
                      <a:r>
                        <a:rPr lang="ky-KG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/>
                        <a:t>Ф.А.А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Power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point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Lernapps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kahoot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Google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Meet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Zoom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369846"/>
                  </a:ext>
                </a:extLst>
              </a:tr>
              <a:tr h="610410">
                <a:tc>
                  <a:txBody>
                    <a:bodyPr/>
                    <a:lstStyle/>
                    <a:p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Абдыкеримова С.А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185862"/>
                  </a:ext>
                </a:extLst>
              </a:tr>
              <a:tr h="348806">
                <a:tc>
                  <a:txBody>
                    <a:bodyPr/>
                    <a:lstStyle/>
                    <a:p>
                      <a:r>
                        <a:rPr lang="ky-KG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Акынбекова Р.К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6125606"/>
                  </a:ext>
                </a:extLst>
              </a:tr>
              <a:tr h="348806">
                <a:tc>
                  <a:txBody>
                    <a:bodyPr/>
                    <a:lstStyle/>
                    <a:p>
                      <a:r>
                        <a:rPr lang="ky-KG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Алыкулова Д.А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2864382"/>
                  </a:ext>
                </a:extLst>
              </a:tr>
              <a:tr h="348806">
                <a:tc>
                  <a:txBody>
                    <a:bodyPr/>
                    <a:lstStyle/>
                    <a:p>
                      <a:r>
                        <a:rPr lang="ky-KG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Айтымбетова З.Н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6889504"/>
                  </a:ext>
                </a:extLst>
              </a:tr>
              <a:tr h="348806">
                <a:tc>
                  <a:txBody>
                    <a:bodyPr/>
                    <a:lstStyle/>
                    <a:p>
                      <a:r>
                        <a:rPr lang="ky-KG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Бообекова А. К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4478453"/>
                  </a:ext>
                </a:extLst>
              </a:tr>
              <a:tr h="348806">
                <a:tc>
                  <a:txBody>
                    <a:bodyPr/>
                    <a:lstStyle/>
                    <a:p>
                      <a:r>
                        <a:rPr lang="ky-KG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Заидова У.И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129888"/>
                  </a:ext>
                </a:extLst>
              </a:tr>
              <a:tr h="348806">
                <a:tc>
                  <a:txBody>
                    <a:bodyPr/>
                    <a:lstStyle/>
                    <a:p>
                      <a:r>
                        <a:rPr lang="ky-KG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Кененбаева Н.А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3716605"/>
                  </a:ext>
                </a:extLst>
              </a:tr>
              <a:tr h="348806">
                <a:tc>
                  <a:txBody>
                    <a:bodyPr/>
                    <a:lstStyle/>
                    <a:p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Ибираева С.А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4321067"/>
                  </a:ext>
                </a:extLst>
              </a:tr>
              <a:tr h="348806">
                <a:tc>
                  <a:txBody>
                    <a:bodyPr/>
                    <a:lstStyle/>
                    <a:p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Кутманова</a:t>
                      </a:r>
                      <a:r>
                        <a:rPr lang="ky-KG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Зейнеп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8012257"/>
                  </a:ext>
                </a:extLst>
              </a:tr>
              <a:tr h="348806">
                <a:tc>
                  <a:txBody>
                    <a:bodyPr/>
                    <a:lstStyle/>
                    <a:p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Орособек у Урмат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5248456"/>
                  </a:ext>
                </a:extLst>
              </a:tr>
              <a:tr h="348806">
                <a:tc>
                  <a:txBody>
                    <a:bodyPr/>
                    <a:lstStyle/>
                    <a:p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Эсенканова Б.Э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7532893"/>
                  </a:ext>
                </a:extLst>
              </a:tr>
              <a:tr h="348806">
                <a:tc>
                  <a:txBody>
                    <a:bodyPr/>
                    <a:lstStyle/>
                    <a:p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y-K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Чымылдакова Г.А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4946396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86416"/>
          </a:xfrm>
        </p:spPr>
        <p:txBody>
          <a:bodyPr>
            <a:normAutofit/>
          </a:bodyPr>
          <a:lstStyle/>
          <a:p>
            <a:r>
              <a:rPr lang="ky-KG" sz="3200" b="1" dirty="0" smtClean="0">
                <a:solidFill>
                  <a:schemeClr val="tx2"/>
                </a:solidFill>
              </a:rPr>
              <a:t>ИКТ колдонуу боюнча маалымат</a:t>
            </a:r>
            <a:endParaRPr lang="ru-RU" sz="3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440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9409317"/>
              </p:ext>
            </p:extLst>
          </p:nvPr>
        </p:nvGraphicFramePr>
        <p:xfrm>
          <a:off x="251520" y="1591056"/>
          <a:ext cx="8280920" cy="4934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y-KG" sz="3200" dirty="0" smtClean="0"/>
              <a:t>В2-С1 тил дипломун алган окуучулар</a:t>
            </a:r>
            <a:br>
              <a:rPr lang="ky-KG" sz="3200" dirty="0" smtClean="0"/>
            </a:br>
            <a:r>
              <a:rPr lang="ky-KG" sz="3200" dirty="0" smtClean="0"/>
              <a:t>2018-2022 ж.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979734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88841"/>
            <a:ext cx="7408333" cy="3744416"/>
          </a:xfrm>
        </p:spPr>
        <p:txBody>
          <a:bodyPr/>
          <a:lstStyle/>
          <a:p>
            <a:r>
              <a:rPr lang="ky-KG" b="1" dirty="0">
                <a:latin typeface="Times New Roman" pitchFamily="18" charset="0"/>
                <a:cs typeface="Times New Roman" pitchFamily="18" charset="0"/>
              </a:rPr>
              <a:t>11-Г класс  </a:t>
            </a:r>
            <a:r>
              <a:rPr lang="de-DE" b="1" dirty="0">
                <a:latin typeface="Times New Roman" pitchFamily="18" charset="0"/>
                <a:cs typeface="Times New Roman" pitchFamily="18" charset="0"/>
              </a:rPr>
              <a:t>DSD II</a:t>
            </a:r>
            <a:r>
              <a:rPr lang="ky-KG" b="1" dirty="0">
                <a:latin typeface="Times New Roman" pitchFamily="18" charset="0"/>
                <a:cs typeface="Times New Roman" pitchFamily="18" charset="0"/>
              </a:rPr>
              <a:t> тил дипломун </a:t>
            </a: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24.11.201</a:t>
            </a:r>
            <a:r>
              <a:rPr lang="de-DE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y-KG" b="1" dirty="0">
                <a:latin typeface="Times New Roman" pitchFamily="18" charset="0"/>
                <a:cs typeface="Times New Roman" pitchFamily="18" charset="0"/>
              </a:rPr>
              <a:t>жалпы </a:t>
            </a: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e-DE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y-KG" b="1" dirty="0">
                <a:latin typeface="Times New Roman" pitchFamily="18" charset="0"/>
                <a:cs typeface="Times New Roman" pitchFamily="18" charset="0"/>
              </a:rPr>
              <a:t>окуучу тапшырган; </a:t>
            </a:r>
          </a:p>
          <a:p>
            <a:r>
              <a:rPr lang="ky-KG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С1 </a:t>
            </a:r>
            <a:r>
              <a:rPr lang="ky-KG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de-DE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ky-KG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y-KG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окуучу;</a:t>
            </a:r>
          </a:p>
          <a:p>
            <a:r>
              <a:rPr lang="ky-KG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В2- </a:t>
            </a:r>
            <a:r>
              <a:rPr lang="de-DE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ky-KG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y-KG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окуучу;</a:t>
            </a:r>
          </a:p>
          <a:p>
            <a:r>
              <a:rPr lang="ky-KG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Өтпөгөндөр </a:t>
            </a:r>
            <a:r>
              <a:rPr lang="de-DE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ky-KG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окуучу</a:t>
            </a:r>
            <a:r>
              <a:rPr lang="ky-KG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ky-KG" b="1" dirty="0">
                <a:latin typeface="Times New Roman" pitchFamily="18" charset="0"/>
                <a:cs typeface="Times New Roman" pitchFamily="18" charset="0"/>
              </a:rPr>
              <a:t>Мугалимдери:   </a:t>
            </a: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Абдыкеримова С</a:t>
            </a:r>
            <a:endParaRPr lang="ky-KG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ky-KG" b="1" dirty="0">
                <a:latin typeface="Times New Roman" pitchFamily="18" charset="0"/>
                <a:cs typeface="Times New Roman" pitchFamily="18" charset="0"/>
              </a:rPr>
              <a:t>                             Йоханнес Хойцерот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y-KG" b="1" dirty="0" smtClean="0">
                <a:solidFill>
                  <a:schemeClr val="tx2"/>
                </a:solidFill>
              </a:rPr>
              <a:t>2018-2019-окуу </a:t>
            </a:r>
            <a:r>
              <a:rPr lang="ky-KG" b="1" dirty="0">
                <a:solidFill>
                  <a:schemeClr val="tx2"/>
                </a:solidFill>
              </a:rPr>
              <a:t>жылы </a:t>
            </a:r>
            <a:br>
              <a:rPr lang="ky-KG" b="1" dirty="0">
                <a:solidFill>
                  <a:schemeClr val="tx2"/>
                </a:solidFill>
              </a:rPr>
            </a:br>
            <a:r>
              <a:rPr lang="de-DE" b="1" dirty="0">
                <a:solidFill>
                  <a:schemeClr val="tx2"/>
                </a:solidFill>
              </a:rPr>
              <a:t>DSD I </a:t>
            </a:r>
            <a:r>
              <a:rPr lang="de-DE" b="1" dirty="0" err="1" smtClean="0">
                <a:solidFill>
                  <a:schemeClr val="tx2"/>
                </a:solidFill>
              </a:rPr>
              <a:t>I</a:t>
            </a:r>
            <a:r>
              <a:rPr lang="de-DE" b="1" dirty="0" smtClean="0">
                <a:solidFill>
                  <a:schemeClr val="tx2"/>
                </a:solidFill>
              </a:rPr>
              <a:t>  </a:t>
            </a:r>
            <a:r>
              <a:rPr lang="ky-KG" b="1" dirty="0">
                <a:solidFill>
                  <a:schemeClr val="tx2"/>
                </a:solidFill>
              </a:rPr>
              <a:t>тил диплому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119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/>
          <a:lstStyle/>
          <a:p>
            <a:r>
              <a:rPr lang="ky-KG" b="1" dirty="0">
                <a:latin typeface="Times New Roman" pitchFamily="18" charset="0"/>
                <a:cs typeface="Times New Roman" pitchFamily="18" charset="0"/>
              </a:rPr>
              <a:t>11-Г класс  </a:t>
            </a:r>
            <a:r>
              <a:rPr lang="de-DE" b="1" dirty="0">
                <a:latin typeface="Times New Roman" pitchFamily="18" charset="0"/>
                <a:cs typeface="Times New Roman" pitchFamily="18" charset="0"/>
              </a:rPr>
              <a:t>DSD II</a:t>
            </a:r>
            <a:r>
              <a:rPr lang="ky-KG" b="1" dirty="0">
                <a:latin typeface="Times New Roman" pitchFamily="18" charset="0"/>
                <a:cs typeface="Times New Roman" pitchFamily="18" charset="0"/>
              </a:rPr>
              <a:t> тил дипломун </a:t>
            </a: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24.11.2019 </a:t>
            </a:r>
            <a:r>
              <a:rPr lang="ky-KG" b="1" dirty="0">
                <a:latin typeface="Times New Roman" pitchFamily="18" charset="0"/>
                <a:cs typeface="Times New Roman" pitchFamily="18" charset="0"/>
              </a:rPr>
              <a:t>жалпы </a:t>
            </a: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ky-KG" b="1" dirty="0">
                <a:latin typeface="Times New Roman" pitchFamily="18" charset="0"/>
                <a:cs typeface="Times New Roman" pitchFamily="18" charset="0"/>
              </a:rPr>
              <a:t>окуучу тапшырган; </a:t>
            </a:r>
          </a:p>
          <a:p>
            <a:r>
              <a:rPr lang="ky-KG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С1 </a:t>
            </a:r>
            <a:r>
              <a:rPr lang="ky-KG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-2 </a:t>
            </a:r>
            <a:r>
              <a:rPr lang="ky-KG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окуучу;</a:t>
            </a:r>
          </a:p>
          <a:p>
            <a:r>
              <a:rPr lang="ky-KG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В2- </a:t>
            </a:r>
            <a:r>
              <a:rPr lang="ky-KG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ky-KG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окуучу;</a:t>
            </a:r>
          </a:p>
          <a:p>
            <a:r>
              <a:rPr lang="ky-KG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Өтпөгөндөр </a:t>
            </a:r>
            <a:r>
              <a:rPr lang="ky-KG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ky-KG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окуучу;</a:t>
            </a:r>
          </a:p>
          <a:p>
            <a:r>
              <a:rPr lang="ky-KG" b="1" dirty="0">
                <a:latin typeface="Times New Roman" pitchFamily="18" charset="0"/>
                <a:cs typeface="Times New Roman" pitchFamily="18" charset="0"/>
              </a:rPr>
              <a:t>Мугалимдери:   </a:t>
            </a: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Чымылдакова Г.А</a:t>
            </a:r>
            <a:endParaRPr lang="ky-KG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ky-KG" b="1" dirty="0">
                <a:latin typeface="Times New Roman" pitchFamily="18" charset="0"/>
                <a:cs typeface="Times New Roman" pitchFamily="18" charset="0"/>
              </a:rPr>
              <a:t>                             Йоханнес Хойцерот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y-KG" b="1" dirty="0" smtClean="0">
                <a:solidFill>
                  <a:schemeClr val="tx2"/>
                </a:solidFill>
              </a:rPr>
              <a:t>2020-2021-окуу </a:t>
            </a:r>
            <a:r>
              <a:rPr lang="ky-KG" b="1" dirty="0">
                <a:solidFill>
                  <a:schemeClr val="tx2"/>
                </a:solidFill>
              </a:rPr>
              <a:t>жылы </a:t>
            </a:r>
            <a:br>
              <a:rPr lang="ky-KG" b="1" dirty="0">
                <a:solidFill>
                  <a:schemeClr val="tx2"/>
                </a:solidFill>
              </a:rPr>
            </a:br>
            <a:r>
              <a:rPr lang="de-DE" b="1" dirty="0">
                <a:solidFill>
                  <a:schemeClr val="tx2"/>
                </a:solidFill>
              </a:rPr>
              <a:t>DSD II   </a:t>
            </a:r>
            <a:r>
              <a:rPr lang="ky-KG" b="1" dirty="0">
                <a:solidFill>
                  <a:schemeClr val="tx2"/>
                </a:solidFill>
              </a:rPr>
              <a:t>тил диплому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533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648</TotalTime>
  <Words>1254</Words>
  <Application>Microsoft Office PowerPoint</Application>
  <PresentationFormat>Экран (4:3)</PresentationFormat>
  <Paragraphs>321</Paragraphs>
  <Slides>29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4" baseType="lpstr">
      <vt:lpstr>Calibri</vt:lpstr>
      <vt:lpstr>Candara</vt:lpstr>
      <vt:lpstr>Symbol</vt:lpstr>
      <vt:lpstr>Times New Roman</vt:lpstr>
      <vt:lpstr>Волна</vt:lpstr>
      <vt:lpstr>Немец тили бирикмеси</vt:lpstr>
      <vt:lpstr>Немец тили бирикмесинин  темасы:</vt:lpstr>
      <vt:lpstr>Немец тили бирикмесинин максаты:</vt:lpstr>
      <vt:lpstr>Немец тили мугалимдери жөнүндө маалымат</vt:lpstr>
      <vt:lpstr> </vt:lpstr>
      <vt:lpstr>ИКТ колдонуу боюнча маалымат</vt:lpstr>
      <vt:lpstr>В2-С1 тил дипломун алган окуучулар 2018-2022 ж.</vt:lpstr>
      <vt:lpstr>2018-2019-окуу жылы  DSD I I  тил диплому </vt:lpstr>
      <vt:lpstr>2020-2021-окуу жылы  DSD II   тил диплому </vt:lpstr>
      <vt:lpstr>2021-2022-окуу жылы  DSD II   тил диплому </vt:lpstr>
      <vt:lpstr>2021-2022-окуу жылы  DSD II   тил диплому </vt:lpstr>
      <vt:lpstr>2022-2023-окуу жылы  DSD II   тил диплому </vt:lpstr>
      <vt:lpstr>A2-B1 тил дипломун алган окуучулар 2019-ж.</vt:lpstr>
      <vt:lpstr>2019-2020-окуу жылы  DSD I   тил диплому </vt:lpstr>
      <vt:lpstr>A2-B1 тил дипломун алган окуучулар 2020-ж.</vt:lpstr>
      <vt:lpstr>2020-2021-окуу жылы  DSD I   тил диплому </vt:lpstr>
      <vt:lpstr>A2-B1 тил дипломун алган окуучулар 2021-ж.</vt:lpstr>
      <vt:lpstr>2020-2021-окуу жылы  DSD I   тил диплому </vt:lpstr>
      <vt:lpstr>A2-B1 тил дипломун алган окуучулар 2022-ж.</vt:lpstr>
      <vt:lpstr>2021-2022-окуу жылы  DSD I   тил диплому </vt:lpstr>
      <vt:lpstr>2022-2023-окуу жылы  DSD I   тил диплому </vt:lpstr>
      <vt:lpstr>А1 –А2 тил дипломдору</vt:lpstr>
      <vt:lpstr>  PAD-WETTBEWERB  Республикалык деңгээлдеги китеп конкурсу   </vt:lpstr>
      <vt:lpstr>Немец тили боюнча олимпиада</vt:lpstr>
      <vt:lpstr>PAD-STIPENDIEN</vt:lpstr>
      <vt:lpstr>DSD-Gold DSD I ONLINE SEMINAR</vt:lpstr>
      <vt:lpstr>ONLINE-Семинар  </vt:lpstr>
      <vt:lpstr>DSD I-II  Мугалимдер үчүн семинар </vt:lpstr>
      <vt:lpstr>2022-2023-окуу жылындагы болжолдуу  тил дипломуна даярдоочу класстардын бөлүнүшү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Немец тили бирикмеси</dc:title>
  <dc:creator>admin</dc:creator>
  <cp:lastModifiedBy>Admin</cp:lastModifiedBy>
  <cp:revision>58</cp:revision>
  <dcterms:created xsi:type="dcterms:W3CDTF">2022-04-05T08:06:59Z</dcterms:created>
  <dcterms:modified xsi:type="dcterms:W3CDTF">2023-02-08T08:29:50Z</dcterms:modified>
</cp:coreProperties>
</file>