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7" r:id="rId2"/>
    <p:sldId id="275" r:id="rId3"/>
    <p:sldId id="258" r:id="rId4"/>
    <p:sldId id="259" r:id="rId5"/>
    <p:sldId id="260" r:id="rId6"/>
    <p:sldId id="261" r:id="rId7"/>
    <p:sldId id="262" r:id="rId8"/>
    <p:sldId id="264" r:id="rId9"/>
    <p:sldId id="265" r:id="rId10"/>
    <p:sldId id="266" r:id="rId11"/>
    <p:sldId id="267" r:id="rId12"/>
    <p:sldId id="268" r:id="rId13"/>
    <p:sldId id="269" r:id="rId14"/>
    <p:sldId id="270" r:id="rId15"/>
    <p:sldId id="271" r:id="rId16"/>
    <p:sldId id="272" r:id="rId17"/>
    <p:sldId id="273" r:id="rId18"/>
    <p:sldId id="276" r:id="rId19"/>
    <p:sldId id="274" r:id="rId20"/>
    <p:sldId id="278" r:id="rId21"/>
    <p:sldId id="277" r:id="rId22"/>
    <p:sldId id="279" r:id="rId23"/>
    <p:sldId id="280" r:id="rId24"/>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3" d="100"/>
          <a:sy n="73" d="100"/>
        </p:scale>
        <p:origin x="-1296" y="18"/>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bg>
      <p:bgRef idx="1001">
        <a:schemeClr val="bg1"/>
      </p:bgRef>
    </p:bg>
    <p:spTree>
      <p:nvGrpSpPr>
        <p:cNvPr id="1" name=""/>
        <p:cNvGrpSpPr/>
        <p:nvPr/>
      </p:nvGrpSpPr>
      <p:grpSpPr>
        <a:xfrm>
          <a:off x="0" y="0"/>
          <a:ext cx="0" cy="0"/>
          <a:chOff x="0" y="0"/>
          <a:chExt cx="0" cy="0"/>
        </a:xfrm>
      </p:grpSpPr>
      <p:sp>
        <p:nvSpPr>
          <p:cNvPr id="8" name="Заголовок 7"/>
          <p:cNvSpPr>
            <a:spLocks noGrp="1"/>
          </p:cNvSpPr>
          <p:nvPr>
            <p:ph type="ctrTitle"/>
          </p:nvPr>
        </p:nvSpPr>
        <p:spPr>
          <a:xfrm>
            <a:off x="2286000" y="3124200"/>
            <a:ext cx="6172200" cy="1894362"/>
          </a:xfrm>
        </p:spPr>
        <p:txBody>
          <a:bodyPr/>
          <a:lstStyle>
            <a:lvl1pPr>
              <a:defRPr b="1"/>
            </a:lvl1pPr>
          </a:lstStyle>
          <a:p>
            <a:r>
              <a:rPr kumimoji="0" lang="ru-RU" smtClean="0"/>
              <a:t>Образец заголовка</a:t>
            </a:r>
            <a:endParaRPr kumimoji="0" lang="en-US"/>
          </a:p>
        </p:txBody>
      </p:sp>
      <p:sp>
        <p:nvSpPr>
          <p:cNvPr id="9" name="Подзаголовок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28" name="Дата 27"/>
          <p:cNvSpPr>
            <a:spLocks noGrp="1"/>
          </p:cNvSpPr>
          <p:nvPr>
            <p:ph type="dt" sz="half" idx="10"/>
          </p:nvPr>
        </p:nvSpPr>
        <p:spPr bwMode="auto">
          <a:xfrm rot="5400000">
            <a:off x="7764621" y="1174097"/>
            <a:ext cx="2286000" cy="381000"/>
          </a:xfrm>
        </p:spPr>
        <p:txBody>
          <a:bodyPr/>
          <a:lstStyle/>
          <a:p>
            <a:fld id="{B4C71EC6-210F-42DE-9C53-41977AD35B3D}" type="datetimeFigureOut">
              <a:rPr lang="ru-RU" smtClean="0"/>
              <a:t>04.03.2023</a:t>
            </a:fld>
            <a:endParaRPr lang="ru-RU"/>
          </a:p>
        </p:txBody>
      </p:sp>
      <p:sp>
        <p:nvSpPr>
          <p:cNvPr id="17" name="Нижний колонтитул 16"/>
          <p:cNvSpPr>
            <a:spLocks noGrp="1"/>
          </p:cNvSpPr>
          <p:nvPr>
            <p:ph type="ftr" sz="quarter" idx="11"/>
          </p:nvPr>
        </p:nvSpPr>
        <p:spPr bwMode="auto">
          <a:xfrm rot="5400000">
            <a:off x="7077269" y="4181669"/>
            <a:ext cx="3657600" cy="384048"/>
          </a:xfrm>
        </p:spPr>
        <p:txBody>
          <a:bodyPr/>
          <a:lstStyle/>
          <a:p>
            <a:endParaRPr lang="ru-RU"/>
          </a:p>
        </p:txBody>
      </p:sp>
      <p:sp>
        <p:nvSpPr>
          <p:cNvPr id="10" name="Прямоугольник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Прямоугольник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Прямоугольник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Прямоугольник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ая соединительная линия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Прямая соединительная линия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Прямая соединительная линия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Прямая соединительная линия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Прямая соединительная линия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Прямая соединительная линия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Прямоугольник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Овал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Овал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Овал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Овал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Овал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Номер слайда 28"/>
          <p:cNvSpPr>
            <a:spLocks noGrp="1"/>
          </p:cNvSpPr>
          <p:nvPr>
            <p:ph type="sldNum" sz="quarter" idx="12"/>
          </p:nvPr>
        </p:nvSpPr>
        <p:spPr bwMode="auto">
          <a:xfrm>
            <a:off x="1325544" y="4928702"/>
            <a:ext cx="609600" cy="517524"/>
          </a:xfrm>
        </p:spPr>
        <p:txBody>
          <a:bodyPr/>
          <a:lstStyle/>
          <a:p>
            <a:fld id="{B19B0651-EE4F-4900-A07F-96A6BFA9D0F0}" type="slidenum">
              <a:rPr lang="ru-RU" smtClean="0"/>
              <a:t>‹#›</a:t>
            </a:fld>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B4C71EC6-210F-42DE-9C53-41977AD35B3D}" type="datetimeFigureOut">
              <a:rPr lang="ru-RU" smtClean="0"/>
              <a:t>04.03.2023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9"/>
            <a:ext cx="1676400" cy="5851525"/>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B4C71EC6-210F-42DE-9C53-41977AD35B3D}" type="datetimeFigureOut">
              <a:rPr lang="ru-RU" smtClean="0"/>
              <a:t>04.03.2023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8" name="Объект 7"/>
          <p:cNvSpPr>
            <a:spLocks noGrp="1"/>
          </p:cNvSpPr>
          <p:nvPr>
            <p:ph sz="quarter" idx="1"/>
          </p:nvPr>
        </p:nvSpPr>
        <p:spPr>
          <a:xfrm>
            <a:off x="457200" y="1600200"/>
            <a:ext cx="7467600" cy="4873752"/>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4"/>
          </p:nvPr>
        </p:nvSpPr>
        <p:spPr/>
        <p:txBody>
          <a:bodyPr rtlCol="0"/>
          <a:lstStyle/>
          <a:p>
            <a:fld id="{B4C71EC6-210F-42DE-9C53-41977AD35B3D}" type="datetimeFigureOut">
              <a:rPr lang="ru-RU" smtClean="0"/>
              <a:t>04.03.2023</a:t>
            </a:fld>
            <a:endParaRPr lang="ru-RU"/>
          </a:p>
        </p:txBody>
      </p:sp>
      <p:sp>
        <p:nvSpPr>
          <p:cNvPr id="9" name="Номер слайда 8"/>
          <p:cNvSpPr>
            <a:spLocks noGrp="1"/>
          </p:cNvSpPr>
          <p:nvPr>
            <p:ph type="sldNum" sz="quarter" idx="15"/>
          </p:nvPr>
        </p:nvSpPr>
        <p:spPr/>
        <p:txBody>
          <a:bodyPr rtlCol="0"/>
          <a:lstStyle/>
          <a:p>
            <a:fld id="{B19B0651-EE4F-4900-A07F-96A6BFA9D0F0}" type="slidenum">
              <a:rPr lang="ru-RU" smtClean="0"/>
              <a:t>‹#›</a:t>
            </a:fld>
            <a:endParaRPr lang="ru-RU"/>
          </a:p>
        </p:txBody>
      </p:sp>
      <p:sp>
        <p:nvSpPr>
          <p:cNvPr id="10" name="Нижний колонтитул 9"/>
          <p:cNvSpPr>
            <a:spLocks noGrp="1"/>
          </p:cNvSpPr>
          <p:nvPr>
            <p:ph type="ftr" sz="quarter" idx="16"/>
          </p:nvPr>
        </p:nvSpPr>
        <p:spPr/>
        <p:txBody>
          <a:bodyPr rtlCol="0"/>
          <a:lstStyle/>
          <a:p>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1">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286000" y="2895600"/>
            <a:ext cx="6172200" cy="2053590"/>
          </a:xfrm>
        </p:spPr>
        <p:txBody>
          <a:bodyPr/>
          <a:lstStyle>
            <a:lvl1pPr algn="l">
              <a:buNone/>
              <a:defRPr sz="3000" b="1" cap="small" baseline="0"/>
            </a:lvl1pPr>
          </a:lstStyle>
          <a:p>
            <a:r>
              <a:rPr kumimoji="0" lang="ru-RU" smtClean="0"/>
              <a:t>Образец заголовка</a:t>
            </a:r>
            <a:endParaRPr kumimoji="0" lang="en-US"/>
          </a:p>
        </p:txBody>
      </p:sp>
      <p:sp>
        <p:nvSpPr>
          <p:cNvPr id="3" name="Текст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Дата 3"/>
          <p:cNvSpPr>
            <a:spLocks noGrp="1"/>
          </p:cNvSpPr>
          <p:nvPr>
            <p:ph type="dt" sz="half" idx="10"/>
          </p:nvPr>
        </p:nvSpPr>
        <p:spPr bwMode="auto">
          <a:xfrm rot="5400000">
            <a:off x="7763256" y="1170432"/>
            <a:ext cx="2286000" cy="381000"/>
          </a:xfrm>
        </p:spPr>
        <p:txBody>
          <a:bodyPr/>
          <a:lstStyle/>
          <a:p>
            <a:fld id="{B4C71EC6-210F-42DE-9C53-41977AD35B3D}" type="datetimeFigureOut">
              <a:rPr lang="ru-RU" smtClean="0"/>
              <a:t>04.03.2023</a:t>
            </a:fld>
            <a:endParaRPr lang="ru-RU"/>
          </a:p>
        </p:txBody>
      </p:sp>
      <p:sp>
        <p:nvSpPr>
          <p:cNvPr id="5" name="Нижний колонтитул 4"/>
          <p:cNvSpPr>
            <a:spLocks noGrp="1"/>
          </p:cNvSpPr>
          <p:nvPr>
            <p:ph type="ftr" sz="quarter" idx="11"/>
          </p:nvPr>
        </p:nvSpPr>
        <p:spPr bwMode="auto">
          <a:xfrm rot="5400000">
            <a:off x="7077456" y="4178808"/>
            <a:ext cx="3657600" cy="384048"/>
          </a:xfrm>
        </p:spPr>
        <p:txBody>
          <a:bodyPr/>
          <a:lstStyle/>
          <a:p>
            <a:endParaRPr lang="ru-RU"/>
          </a:p>
        </p:txBody>
      </p:sp>
      <p:sp>
        <p:nvSpPr>
          <p:cNvPr id="9" name="Прямоугольник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Прямоугольник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оугольник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Прямоугольник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Прямая соединительная линия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Прямая соединительная линия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Прямая соединительная линия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Прямая соединительная линия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Прямая соединительная линия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Прямоугольник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Овал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Овал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Овал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Овал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Овал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Прямая соединительная линия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Номер слайда 5"/>
          <p:cNvSpPr>
            <a:spLocks noGrp="1"/>
          </p:cNvSpPr>
          <p:nvPr>
            <p:ph type="sldNum" sz="quarter" idx="12"/>
          </p:nvPr>
        </p:nvSpPr>
        <p:spPr bwMode="auto">
          <a:xfrm>
            <a:off x="1340616" y="4928702"/>
            <a:ext cx="609600" cy="517524"/>
          </a:xfrm>
        </p:spPr>
        <p:txBody>
          <a:bodyPr/>
          <a:lstStyle/>
          <a:p>
            <a:fld id="{B19B0651-EE4F-4900-A07F-96A6BFA9D0F0}" type="slidenum">
              <a:rPr lang="ru-RU" smtClean="0"/>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5" name="Дата 4"/>
          <p:cNvSpPr>
            <a:spLocks noGrp="1"/>
          </p:cNvSpPr>
          <p:nvPr>
            <p:ph type="dt" sz="half" idx="10"/>
          </p:nvPr>
        </p:nvSpPr>
        <p:spPr/>
        <p:txBody>
          <a:bodyPr/>
          <a:lstStyle/>
          <a:p>
            <a:fld id="{B4C71EC6-210F-42DE-9C53-41977AD35B3D}" type="datetimeFigureOut">
              <a:rPr lang="ru-RU" smtClean="0"/>
              <a:t>04.03.2023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
        <p:nvSpPr>
          <p:cNvPr id="9" name="Объект 8"/>
          <p:cNvSpPr>
            <a:spLocks noGrp="1"/>
          </p:cNvSpPr>
          <p:nvPr>
            <p:ph sz="quarter" idx="1"/>
          </p:nvPr>
        </p:nvSpPr>
        <p:spPr>
          <a:xfrm>
            <a:off x="457200" y="1600200"/>
            <a:ext cx="3657600"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1" name="Объект 10"/>
          <p:cNvSpPr>
            <a:spLocks noGrp="1"/>
          </p:cNvSpPr>
          <p:nvPr>
            <p:ph sz="quarter" idx="2"/>
          </p:nvPr>
        </p:nvSpPr>
        <p:spPr>
          <a:xfrm>
            <a:off x="4270248" y="1600200"/>
            <a:ext cx="3657600"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7543800" cy="1143000"/>
          </a:xfrm>
        </p:spPr>
        <p:txBody>
          <a:bodyPr anchor="b"/>
          <a:lstStyle>
            <a:lvl1pPr>
              <a:defRPr/>
            </a:lvl1pPr>
          </a:lstStyle>
          <a:p>
            <a:r>
              <a:rPr kumimoji="0" lang="ru-RU" smtClean="0"/>
              <a:t>Образец заголовка</a:t>
            </a:r>
            <a:endParaRPr kumimoji="0" lang="en-US"/>
          </a:p>
        </p:txBody>
      </p:sp>
      <p:sp>
        <p:nvSpPr>
          <p:cNvPr id="7" name="Дата 6"/>
          <p:cNvSpPr>
            <a:spLocks noGrp="1"/>
          </p:cNvSpPr>
          <p:nvPr>
            <p:ph type="dt" sz="half" idx="10"/>
          </p:nvPr>
        </p:nvSpPr>
        <p:spPr/>
        <p:txBody>
          <a:bodyPr/>
          <a:lstStyle/>
          <a:p>
            <a:fld id="{B4C71EC6-210F-42DE-9C53-41977AD35B3D}" type="datetimeFigureOut">
              <a:rPr lang="ru-RU" smtClean="0"/>
              <a:t>04.03.2023</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B19B0651-EE4F-4900-A07F-96A6BFA9D0F0}" type="slidenum">
              <a:rPr lang="ru-RU" smtClean="0"/>
              <a:t>‹#›</a:t>
            </a:fld>
            <a:endParaRPr lang="ru-RU"/>
          </a:p>
        </p:txBody>
      </p:sp>
      <p:sp>
        <p:nvSpPr>
          <p:cNvPr id="11" name="Объект 10"/>
          <p:cNvSpPr>
            <a:spLocks noGrp="1"/>
          </p:cNvSpPr>
          <p:nvPr>
            <p:ph sz="quarter" idx="2"/>
          </p:nvPr>
        </p:nvSpPr>
        <p:spPr>
          <a:xfrm>
            <a:off x="457200" y="2362200"/>
            <a:ext cx="3657600" cy="38862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3" name="Объект 12"/>
          <p:cNvSpPr>
            <a:spLocks noGrp="1"/>
          </p:cNvSpPr>
          <p:nvPr>
            <p:ph sz="quarter" idx="4"/>
          </p:nvPr>
        </p:nvSpPr>
        <p:spPr>
          <a:xfrm>
            <a:off x="4371975" y="2362200"/>
            <a:ext cx="3657600" cy="38862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2" name="Текст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ru-RU" smtClean="0"/>
              <a:t>Образец текста</a:t>
            </a:r>
          </a:p>
        </p:txBody>
      </p:sp>
      <p:sp>
        <p:nvSpPr>
          <p:cNvPr id="14" name="Текст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ru-RU" smtClean="0"/>
              <a:t>Образец текста</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6" name="Дата 5"/>
          <p:cNvSpPr>
            <a:spLocks noGrp="1"/>
          </p:cNvSpPr>
          <p:nvPr>
            <p:ph type="dt" sz="half" idx="10"/>
          </p:nvPr>
        </p:nvSpPr>
        <p:spPr/>
        <p:txBody>
          <a:bodyPr rtlCol="0"/>
          <a:lstStyle/>
          <a:p>
            <a:fld id="{B4C71EC6-210F-42DE-9C53-41977AD35B3D}" type="datetimeFigureOut">
              <a:rPr lang="ru-RU" smtClean="0"/>
              <a:t>04.03.2023</a:t>
            </a:fld>
            <a:endParaRPr lang="ru-RU"/>
          </a:p>
        </p:txBody>
      </p:sp>
      <p:sp>
        <p:nvSpPr>
          <p:cNvPr id="7" name="Номер слайда 6"/>
          <p:cNvSpPr>
            <a:spLocks noGrp="1"/>
          </p:cNvSpPr>
          <p:nvPr>
            <p:ph type="sldNum" sz="quarter" idx="11"/>
          </p:nvPr>
        </p:nvSpPr>
        <p:spPr/>
        <p:txBody>
          <a:bodyPr rtlCol="0"/>
          <a:lstStyle/>
          <a:p>
            <a:fld id="{B19B0651-EE4F-4900-A07F-96A6BFA9D0F0}" type="slidenum">
              <a:rPr lang="ru-RU" smtClean="0"/>
              <a:t>‹#›</a:t>
            </a:fld>
            <a:endParaRPr lang="ru-RU"/>
          </a:p>
        </p:txBody>
      </p:sp>
      <p:sp>
        <p:nvSpPr>
          <p:cNvPr id="8" name="Нижний колонтитул 7"/>
          <p:cNvSpPr>
            <a:spLocks noGrp="1"/>
          </p:cNvSpPr>
          <p:nvPr>
            <p:ph type="ftr" sz="quarter" idx="12"/>
          </p:nvPr>
        </p:nvSpPr>
        <p:spPr/>
        <p:txBody>
          <a:bodyPr rtlCol="0"/>
          <a:lstStyle/>
          <a:p>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B4C71EC6-210F-42DE-9C53-41977AD35B3D}" type="datetimeFigureOut">
              <a:rPr lang="ru-RU" smtClean="0"/>
              <a:t>04.03.2023</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bg>
      <p:bgRef idx="1001">
        <a:schemeClr val="bg1"/>
      </p:bgRef>
    </p:bg>
    <p:spTree>
      <p:nvGrpSpPr>
        <p:cNvPr id="1" name=""/>
        <p:cNvGrpSpPr/>
        <p:nvPr/>
      </p:nvGrpSpPr>
      <p:grpSpPr>
        <a:xfrm>
          <a:off x="0" y="0"/>
          <a:ext cx="0" cy="0"/>
          <a:chOff x="0" y="0"/>
          <a:chExt cx="0" cy="0"/>
        </a:xfrm>
      </p:grpSpPr>
      <p:sp>
        <p:nvSpPr>
          <p:cNvPr id="10" name="Прямая соединительная линия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Заголовок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ru-RU" smtClean="0"/>
              <a:t>Образец заголовка</a:t>
            </a:r>
            <a:endParaRPr kumimoji="0" lang="en-US"/>
          </a:p>
        </p:txBody>
      </p:sp>
      <p:sp>
        <p:nvSpPr>
          <p:cNvPr id="3" name="Текст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8" name="Прямая соединительная линия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Прямая соединительная линия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Прямая соединительная линия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Прямоугольник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Прямая соединительная линия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Овал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Объект 17"/>
          <p:cNvSpPr>
            <a:spLocks noGrp="1"/>
          </p:cNvSpPr>
          <p:nvPr>
            <p:ph sz="quarter" idx="1"/>
          </p:nvPr>
        </p:nvSpPr>
        <p:spPr>
          <a:xfrm>
            <a:off x="304800" y="274320"/>
            <a:ext cx="5638800" cy="6327648"/>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1" name="Дата 20"/>
          <p:cNvSpPr>
            <a:spLocks noGrp="1"/>
          </p:cNvSpPr>
          <p:nvPr>
            <p:ph type="dt" sz="half" idx="14"/>
          </p:nvPr>
        </p:nvSpPr>
        <p:spPr/>
        <p:txBody>
          <a:bodyPr rtlCol="0"/>
          <a:lstStyle/>
          <a:p>
            <a:fld id="{B4C71EC6-210F-42DE-9C53-41977AD35B3D}" type="datetimeFigureOut">
              <a:rPr lang="ru-RU" smtClean="0"/>
              <a:t>04.03.2023</a:t>
            </a:fld>
            <a:endParaRPr lang="ru-RU"/>
          </a:p>
        </p:txBody>
      </p:sp>
      <p:sp>
        <p:nvSpPr>
          <p:cNvPr id="22" name="Номер слайда 21"/>
          <p:cNvSpPr>
            <a:spLocks noGrp="1"/>
          </p:cNvSpPr>
          <p:nvPr>
            <p:ph type="sldNum" sz="quarter" idx="15"/>
          </p:nvPr>
        </p:nvSpPr>
        <p:spPr/>
        <p:txBody>
          <a:bodyPr rtlCol="0"/>
          <a:lstStyle/>
          <a:p>
            <a:fld id="{B19B0651-EE4F-4900-A07F-96A6BFA9D0F0}" type="slidenum">
              <a:rPr lang="ru-RU" smtClean="0"/>
              <a:t>‹#›</a:t>
            </a:fld>
            <a:endParaRPr lang="ru-RU"/>
          </a:p>
        </p:txBody>
      </p:sp>
      <p:sp>
        <p:nvSpPr>
          <p:cNvPr id="23" name="Нижний колонтитул 22"/>
          <p:cNvSpPr>
            <a:spLocks noGrp="1"/>
          </p:cNvSpPr>
          <p:nvPr>
            <p:ph type="ftr" sz="quarter" idx="16"/>
          </p:nvPr>
        </p:nvSpPr>
        <p:spPr/>
        <p:txBody>
          <a:bodyPr rtlCol="0"/>
          <a:lstStyle/>
          <a:p>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9" name="Прямая соединительная линия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Овал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Заголовок 1"/>
          <p:cNvSpPr>
            <a:spLocks noGrp="1"/>
          </p:cNvSpPr>
          <p:nvPr>
            <p:ph type="title"/>
          </p:nvPr>
        </p:nvSpPr>
        <p:spPr>
          <a:xfrm rot="5400000">
            <a:off x="3350133" y="3200400"/>
            <a:ext cx="6309360" cy="457200"/>
          </a:xfrm>
        </p:spPr>
        <p:txBody>
          <a:bodyPr anchor="b"/>
          <a:lstStyle>
            <a:lvl1pPr algn="l">
              <a:buNone/>
              <a:defRPr sz="2000" b="1"/>
            </a:lvl1pPr>
          </a:lstStyle>
          <a:p>
            <a:r>
              <a:rPr kumimoji="0" lang="ru-RU" smtClean="0"/>
              <a:t>Образец заголовка</a:t>
            </a:r>
            <a:endParaRPr kumimoji="0" lang="en-US"/>
          </a:p>
        </p:txBody>
      </p:sp>
      <p:sp>
        <p:nvSpPr>
          <p:cNvPr id="3" name="Рисунок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ru-RU" smtClean="0"/>
              <a:t>Вставка рисунка</a:t>
            </a:r>
            <a:endParaRPr kumimoji="0" lang="en-US" dirty="0"/>
          </a:p>
        </p:txBody>
      </p:sp>
      <p:sp>
        <p:nvSpPr>
          <p:cNvPr id="4" name="Текст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10" name="Прямая соединительная линия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Прямоугольник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Прямая соединительная линия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Прямая соединительная линия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Прямая соединительная линия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Дата 16"/>
          <p:cNvSpPr>
            <a:spLocks noGrp="1"/>
          </p:cNvSpPr>
          <p:nvPr>
            <p:ph type="dt" sz="half" idx="10"/>
          </p:nvPr>
        </p:nvSpPr>
        <p:spPr/>
        <p:txBody>
          <a:bodyPr rtlCol="0"/>
          <a:lstStyle/>
          <a:p>
            <a:fld id="{B4C71EC6-210F-42DE-9C53-41977AD35B3D}" type="datetimeFigureOut">
              <a:rPr lang="ru-RU" smtClean="0"/>
              <a:t>04.03.2023</a:t>
            </a:fld>
            <a:endParaRPr lang="ru-RU"/>
          </a:p>
        </p:txBody>
      </p:sp>
      <p:sp>
        <p:nvSpPr>
          <p:cNvPr id="18" name="Номер слайда 17"/>
          <p:cNvSpPr>
            <a:spLocks noGrp="1"/>
          </p:cNvSpPr>
          <p:nvPr>
            <p:ph type="sldNum" sz="quarter" idx="11"/>
          </p:nvPr>
        </p:nvSpPr>
        <p:spPr/>
        <p:txBody>
          <a:bodyPr rtlCol="0"/>
          <a:lstStyle/>
          <a:p>
            <a:fld id="{B19B0651-EE4F-4900-A07F-96A6BFA9D0F0}" type="slidenum">
              <a:rPr lang="ru-RU" smtClean="0"/>
              <a:t>‹#›</a:t>
            </a:fld>
            <a:endParaRPr lang="ru-RU"/>
          </a:p>
        </p:txBody>
      </p:sp>
      <p:sp>
        <p:nvSpPr>
          <p:cNvPr id="21" name="Нижний колонтитул 20"/>
          <p:cNvSpPr>
            <a:spLocks noGrp="1"/>
          </p:cNvSpPr>
          <p:nvPr>
            <p:ph type="ftr" sz="quarter" idx="12"/>
          </p:nvPr>
        </p:nvSpPr>
        <p:spPr/>
        <p:txBody>
          <a:bodyPr rtlCol="0"/>
          <a:lstStyle/>
          <a:p>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Прямая соединительная линия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Заголовок 21"/>
          <p:cNvSpPr>
            <a:spLocks noGrp="1"/>
          </p:cNvSpPr>
          <p:nvPr>
            <p:ph type="title"/>
          </p:nvPr>
        </p:nvSpPr>
        <p:spPr>
          <a:xfrm>
            <a:off x="457200" y="274638"/>
            <a:ext cx="7467600" cy="1143000"/>
          </a:xfrm>
          <a:prstGeom prst="rect">
            <a:avLst/>
          </a:prstGeom>
        </p:spPr>
        <p:txBody>
          <a:bodyPr vert="horz" anchor="b">
            <a:normAutofit/>
          </a:bodyPr>
          <a:lstStyle/>
          <a:p>
            <a:r>
              <a:rPr kumimoji="0" lang="ru-RU" smtClean="0"/>
              <a:t>Образец заголовка</a:t>
            </a:r>
            <a:endParaRPr kumimoji="0" lang="en-US"/>
          </a:p>
        </p:txBody>
      </p:sp>
      <p:sp>
        <p:nvSpPr>
          <p:cNvPr id="13" name="Текст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4" name="Дата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B4C71EC6-210F-42DE-9C53-41977AD35B3D}" type="datetimeFigureOut">
              <a:rPr lang="ru-RU" smtClean="0"/>
              <a:t>04.03.2023</a:t>
            </a:fld>
            <a:endParaRPr lang="ru-RU"/>
          </a:p>
        </p:txBody>
      </p:sp>
      <p:sp>
        <p:nvSpPr>
          <p:cNvPr id="3" name="Нижний колонтитул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ru-RU"/>
          </a:p>
        </p:txBody>
      </p:sp>
      <p:sp>
        <p:nvSpPr>
          <p:cNvPr id="7" name="Прямая соединительная линия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Прямая соединительная линия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Прямоугольник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ая соединительная линия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Овал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Номер слайда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B19B0651-EE4F-4900-A07F-96A6BFA9D0F0}"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ctrTitle"/>
          </p:nvPr>
        </p:nvSpPr>
        <p:spPr>
          <a:xfrm>
            <a:off x="1979712" y="260648"/>
            <a:ext cx="6840760" cy="4757914"/>
          </a:xfrm>
        </p:spPr>
        <p:txBody>
          <a:bodyPr/>
          <a:lstStyle/>
          <a:p>
            <a:r>
              <a:rPr lang="ky-KG" dirty="0" smtClean="0"/>
              <a:t>    </a:t>
            </a:r>
            <a:endParaRPr lang="ru-RU" dirty="0"/>
          </a:p>
        </p:txBody>
      </p:sp>
      <p:sp>
        <p:nvSpPr>
          <p:cNvPr id="5" name="Подзаголовок 4"/>
          <p:cNvSpPr>
            <a:spLocks noGrp="1"/>
          </p:cNvSpPr>
          <p:nvPr>
            <p:ph type="subTitle" idx="1"/>
          </p:nvPr>
        </p:nvSpPr>
        <p:spPr>
          <a:xfrm>
            <a:off x="827584" y="3356992"/>
            <a:ext cx="7992888" cy="2585882"/>
          </a:xfrm>
          <a:solidFill>
            <a:schemeClr val="bg1"/>
          </a:solidFill>
          <a:ln>
            <a:solidFill>
              <a:srgbClr val="FF0000"/>
            </a:solidFill>
          </a:ln>
        </p:spPr>
        <p:txBody>
          <a:bodyPr>
            <a:normAutofit/>
          </a:bodyPr>
          <a:lstStyle/>
          <a:p>
            <a:r>
              <a:rPr lang="kk-KZ" sz="2800" dirty="0" smtClean="0">
                <a:solidFill>
                  <a:srgbClr val="FF0000"/>
                </a:solidFill>
              </a:rPr>
              <a:t>Сабактын темасы:</a:t>
            </a:r>
          </a:p>
          <a:p>
            <a:pPr algn="ctr"/>
            <a:r>
              <a:rPr lang="kk-KZ" sz="2800" dirty="0" smtClean="0"/>
              <a:t>                   </a:t>
            </a:r>
            <a:r>
              <a:rPr lang="kk-KZ" sz="2800" dirty="0" smtClean="0">
                <a:solidFill>
                  <a:srgbClr val="0070C0"/>
                </a:solidFill>
              </a:rPr>
              <a:t>Татаал сөздөрдүн түрлөрү жана жазылышы</a:t>
            </a:r>
            <a:endParaRPr lang="kk-KZ" sz="2800" dirty="0"/>
          </a:p>
          <a:p>
            <a:r>
              <a:rPr lang="kk-KZ" sz="2800" dirty="0" smtClean="0">
                <a:solidFill>
                  <a:srgbClr val="FF0000"/>
                </a:solidFill>
              </a:rPr>
              <a:t>Мугалим</a:t>
            </a:r>
            <a:r>
              <a:rPr lang="kk-KZ" sz="2800" dirty="0" smtClean="0">
                <a:solidFill>
                  <a:srgbClr val="0070C0"/>
                </a:solidFill>
              </a:rPr>
              <a:t>:        Дүйшекеева.К.</a:t>
            </a:r>
            <a:endParaRPr lang="ru-RU" sz="2800" dirty="0">
              <a:solidFill>
                <a:srgbClr val="0070C0"/>
              </a:solidFill>
            </a:endParaRPr>
          </a:p>
        </p:txBody>
      </p:sp>
      <p:graphicFrame>
        <p:nvGraphicFramePr>
          <p:cNvPr id="6" name="Таблица 5"/>
          <p:cNvGraphicFramePr>
            <a:graphicFrameLocks noGrp="1"/>
          </p:cNvGraphicFramePr>
          <p:nvPr>
            <p:extLst>
              <p:ext uri="{D42A27DB-BD31-4B8C-83A1-F6EECF244321}">
                <p14:modId xmlns:p14="http://schemas.microsoft.com/office/powerpoint/2010/main" val="2998247112"/>
              </p:ext>
            </p:extLst>
          </p:nvPr>
        </p:nvGraphicFramePr>
        <p:xfrm>
          <a:off x="827584" y="188641"/>
          <a:ext cx="7992888" cy="3113331"/>
        </p:xfrm>
        <a:graphic>
          <a:graphicData uri="http://schemas.openxmlformats.org/drawingml/2006/table">
            <a:tbl>
              <a:tblPr firstRow="1" bandRow="1">
                <a:tableStyleId>{5C22544A-7EE6-4342-B048-85BDC9FD1C3A}</a:tableStyleId>
              </a:tblPr>
              <a:tblGrid>
                <a:gridCol w="3968095"/>
                <a:gridCol w="4024793"/>
              </a:tblGrid>
              <a:tr h="584558">
                <a:tc>
                  <a:txBody>
                    <a:bodyPr/>
                    <a:lstStyle/>
                    <a:p>
                      <a:r>
                        <a:rPr lang="ru-RU" sz="2400" dirty="0" smtClean="0">
                          <a:solidFill>
                            <a:srgbClr val="0070C0"/>
                          </a:solidFill>
                        </a:rPr>
                        <a:t>Предмет</a:t>
                      </a:r>
                      <a:endParaRPr lang="ru-RU" sz="2400" dirty="0">
                        <a:solidFill>
                          <a:srgbClr val="0070C0"/>
                        </a:solidFill>
                      </a:endParaRPr>
                    </a:p>
                  </a:txBody>
                  <a:tcPr>
                    <a:solidFill>
                      <a:srgbClr val="92D050"/>
                    </a:solidFill>
                  </a:tcPr>
                </a:tc>
                <a:tc>
                  <a:txBody>
                    <a:bodyPr/>
                    <a:lstStyle/>
                    <a:p>
                      <a:r>
                        <a:rPr lang="ru-RU" sz="2400" dirty="0" err="1" smtClean="0">
                          <a:solidFill>
                            <a:srgbClr val="0070C0"/>
                          </a:solidFill>
                        </a:rPr>
                        <a:t>Кыргыз</a:t>
                      </a:r>
                      <a:r>
                        <a:rPr lang="ru-RU" sz="2400" dirty="0" smtClean="0">
                          <a:solidFill>
                            <a:srgbClr val="0070C0"/>
                          </a:solidFill>
                        </a:rPr>
                        <a:t> тили</a:t>
                      </a:r>
                      <a:endParaRPr lang="ru-RU" sz="2400" dirty="0">
                        <a:solidFill>
                          <a:srgbClr val="0070C0"/>
                        </a:solidFill>
                      </a:endParaRPr>
                    </a:p>
                  </a:txBody>
                  <a:tcPr>
                    <a:solidFill>
                      <a:srgbClr val="92D050"/>
                    </a:solidFill>
                  </a:tcPr>
                </a:tc>
              </a:tr>
              <a:tr h="584558">
                <a:tc>
                  <a:txBody>
                    <a:bodyPr/>
                    <a:lstStyle/>
                    <a:p>
                      <a:r>
                        <a:rPr lang="ru-RU" sz="2400" dirty="0" smtClean="0"/>
                        <a:t>Класс</a:t>
                      </a:r>
                      <a:endParaRPr lang="ru-RU" sz="2400" dirty="0"/>
                    </a:p>
                  </a:txBody>
                  <a:tcPr>
                    <a:solidFill>
                      <a:srgbClr val="92D050"/>
                    </a:solidFill>
                  </a:tcPr>
                </a:tc>
                <a:tc>
                  <a:txBody>
                    <a:bodyPr/>
                    <a:lstStyle/>
                    <a:p>
                      <a:r>
                        <a:rPr lang="ru-RU" sz="2400" dirty="0" smtClean="0"/>
                        <a:t>7</a:t>
                      </a:r>
                      <a:endParaRPr lang="ru-RU" sz="2400" dirty="0"/>
                    </a:p>
                  </a:txBody>
                  <a:tcPr>
                    <a:solidFill>
                      <a:srgbClr val="92D050"/>
                    </a:solidFill>
                  </a:tcPr>
                </a:tc>
              </a:tr>
              <a:tr h="77509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kk-KZ" sz="2400" dirty="0" smtClean="0"/>
                        <a:t>Сабак    өтүлүү </a:t>
                      </a:r>
                      <a:r>
                        <a:rPr lang="kk-KZ" sz="2400" dirty="0" smtClean="0"/>
                        <a:t>мөөнөтү</a:t>
                      </a:r>
                    </a:p>
                  </a:txBody>
                  <a:tcPr>
                    <a:solidFill>
                      <a:srgbClr val="92D050"/>
                    </a:solidFill>
                  </a:tcPr>
                </a:tc>
                <a:tc>
                  <a:txBody>
                    <a:bodyPr/>
                    <a:lstStyle/>
                    <a:p>
                      <a:r>
                        <a:rPr lang="kk-KZ" sz="2400" dirty="0" smtClean="0"/>
                        <a:t>09</a:t>
                      </a:r>
                    </a:p>
                  </a:txBody>
                  <a:tcPr>
                    <a:solidFill>
                      <a:srgbClr val="92D050"/>
                    </a:solidFill>
                  </a:tcPr>
                </a:tc>
              </a:tr>
              <a:tr h="584558">
                <a:tc>
                  <a:txBody>
                    <a:bodyPr/>
                    <a:lstStyle/>
                    <a:p>
                      <a:r>
                        <a:rPr lang="kk-KZ" sz="2400" dirty="0" smtClean="0"/>
                        <a:t>Чейрек</a:t>
                      </a:r>
                      <a:endParaRPr lang="ru-RU" sz="2400" dirty="0"/>
                    </a:p>
                  </a:txBody>
                  <a:tcPr>
                    <a:solidFill>
                      <a:srgbClr val="92D050"/>
                    </a:solidFill>
                  </a:tcPr>
                </a:tc>
                <a:tc>
                  <a:txBody>
                    <a:bodyPr/>
                    <a:lstStyle/>
                    <a:p>
                      <a:r>
                        <a:rPr lang="kk-KZ" sz="2400" dirty="0" smtClean="0"/>
                        <a:t>1</a:t>
                      </a:r>
                      <a:endParaRPr lang="ru-RU" sz="2400" dirty="0"/>
                    </a:p>
                  </a:txBody>
                  <a:tcPr>
                    <a:solidFill>
                      <a:srgbClr val="92D050"/>
                    </a:solidFill>
                  </a:tcPr>
                </a:tc>
              </a:tr>
              <a:tr h="584558">
                <a:tc>
                  <a:txBody>
                    <a:bodyPr/>
                    <a:lstStyle/>
                    <a:p>
                      <a:r>
                        <a:rPr lang="kk-KZ" sz="2400" dirty="0" smtClean="0"/>
                        <a:t>Сабак</a:t>
                      </a:r>
                      <a:endParaRPr lang="ru-RU" sz="2400" dirty="0"/>
                    </a:p>
                  </a:txBody>
                  <a:tcPr>
                    <a:solidFill>
                      <a:srgbClr val="92D050"/>
                    </a:solidFill>
                  </a:tcPr>
                </a:tc>
                <a:tc>
                  <a:txBody>
                    <a:bodyPr/>
                    <a:lstStyle/>
                    <a:p>
                      <a:r>
                        <a:rPr lang="kk-KZ" sz="2400" dirty="0" smtClean="0"/>
                        <a:t>4</a:t>
                      </a:r>
                      <a:endParaRPr lang="ru-RU" sz="2400" dirty="0"/>
                    </a:p>
                  </a:txBody>
                  <a:tcPr>
                    <a:solidFill>
                      <a:srgbClr val="92D050"/>
                    </a:solidFill>
                  </a:tcPr>
                </a:tc>
              </a:tr>
            </a:tbl>
          </a:graphicData>
        </a:graphic>
      </p:graphicFrame>
    </p:spTree>
    <p:extLst>
      <p:ext uri="{BB962C8B-B14F-4D97-AF65-F5344CB8AC3E}">
        <p14:creationId xmlns:p14="http://schemas.microsoft.com/office/powerpoint/2010/main" val="53422481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ctrTitle"/>
          </p:nvPr>
        </p:nvSpPr>
        <p:spPr>
          <a:xfrm>
            <a:off x="2267744" y="31330"/>
            <a:ext cx="6552728" cy="6566022"/>
          </a:xfrm>
        </p:spPr>
        <p:txBody>
          <a:bodyPr>
            <a:normAutofit fontScale="90000"/>
          </a:bodyPr>
          <a:lstStyle/>
          <a:p>
            <a:pPr algn="ctr"/>
            <a:r>
              <a:rPr lang="kk-KZ" sz="3600" dirty="0" smtClean="0">
                <a:solidFill>
                  <a:srgbClr val="FF0000"/>
                </a:solidFill>
              </a:rPr>
              <a:t>Кошмок сөздөрдүн бөлөк жазылышы</a:t>
            </a:r>
            <a:br>
              <a:rPr lang="kk-KZ" sz="3600" dirty="0" smtClean="0">
                <a:solidFill>
                  <a:srgbClr val="FF0000"/>
                </a:solidFill>
              </a:rPr>
            </a:br>
            <a:r>
              <a:rPr lang="kk-KZ" sz="3600" dirty="0" smtClean="0">
                <a:solidFill>
                  <a:srgbClr val="FF0000"/>
                </a:solidFill>
              </a:rPr>
              <a:t/>
            </a:r>
            <a:br>
              <a:rPr lang="kk-KZ" sz="3600" dirty="0" smtClean="0">
                <a:solidFill>
                  <a:srgbClr val="FF0000"/>
                </a:solidFill>
              </a:rPr>
            </a:br>
            <a:r>
              <a:rPr lang="kk-KZ" dirty="0" smtClean="0"/>
              <a:t>Кош ооз,ач көз,көк жал, арык чырай,тогуз кат,үч эм,араң жан, кол жазма, басма сөз, көз караш, кол башчы, жол башчы, көз карандысыз, ак көңүл, кара кер, эл аралык, чыгыш таануу, тил таануу, ден соолук, ж.б.</a:t>
            </a:r>
            <a:br>
              <a:rPr lang="kk-KZ" dirty="0" smtClean="0"/>
            </a:br>
            <a:r>
              <a:rPr lang="kk-KZ" dirty="0"/>
              <a:t/>
            </a:r>
            <a:br>
              <a:rPr lang="kk-KZ" dirty="0"/>
            </a:br>
            <a:r>
              <a:rPr lang="kk-KZ" dirty="0" smtClean="0"/>
              <a:t/>
            </a:r>
            <a:br>
              <a:rPr lang="kk-KZ" dirty="0" smtClean="0"/>
            </a:br>
            <a:r>
              <a:rPr lang="kk-KZ" dirty="0"/>
              <a:t/>
            </a:r>
            <a:br>
              <a:rPr lang="kk-KZ" dirty="0"/>
            </a:br>
            <a:r>
              <a:rPr lang="kk-KZ" dirty="0" smtClean="0"/>
              <a:t/>
            </a:r>
            <a:br>
              <a:rPr lang="kk-KZ" dirty="0" smtClean="0"/>
            </a:br>
            <a:endParaRPr lang="ru-RU" dirty="0"/>
          </a:p>
        </p:txBody>
      </p:sp>
      <p:pic>
        <p:nvPicPr>
          <p:cNvPr id="6" name="Рисунок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58782" y="4630492"/>
            <a:ext cx="3670518" cy="2055490"/>
          </a:xfrm>
          <a:prstGeom prst="rect">
            <a:avLst/>
          </a:prstGeom>
          <a:ln>
            <a:noFill/>
          </a:ln>
          <a:effectLst>
            <a:softEdge rad="112500"/>
          </a:effectLst>
        </p:spPr>
      </p:pic>
      <p:pic>
        <p:nvPicPr>
          <p:cNvPr id="7" name="Рисунок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925258" y="4630492"/>
            <a:ext cx="2733364" cy="2055490"/>
          </a:xfrm>
          <a:prstGeom prst="rect">
            <a:avLst/>
          </a:prstGeom>
          <a:solidFill>
            <a:srgbClr val="FFFFFF">
              <a:shade val="85000"/>
            </a:srgbClr>
          </a:solidFill>
          <a:ln w="190500" cap="rnd">
            <a:solidFill>
              <a:srgbClr val="FFFFFF"/>
            </a:solidFill>
          </a:ln>
          <a:effectLst>
            <a:outerShdw blurRad="36195" dist="12700" dir="11400000" algn="tl" rotWithShape="0">
              <a:srgbClr val="000000">
                <a:alpha val="33000"/>
              </a:srgbClr>
            </a:outerShdw>
          </a:effectLst>
          <a:scene3d>
            <a:camera prst="perspectiveContrastingLeftFacing">
              <a:rot lat="540000" lon="2100000" rev="0"/>
            </a:camera>
            <a:lightRig rig="soft" dir="t"/>
          </a:scene3d>
          <a:sp3d contourW="12700" prstMaterial="matte">
            <a:bevelT w="63500" h="50800"/>
            <a:contourClr>
              <a:srgbClr val="C0C0C0"/>
            </a:contourClr>
          </a:sp3d>
        </p:spPr>
      </p:pic>
    </p:spTree>
    <p:extLst>
      <p:ext uri="{BB962C8B-B14F-4D97-AF65-F5344CB8AC3E}">
        <p14:creationId xmlns:p14="http://schemas.microsoft.com/office/powerpoint/2010/main" val="281185647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ctrTitle"/>
          </p:nvPr>
        </p:nvSpPr>
        <p:spPr>
          <a:xfrm>
            <a:off x="1115616" y="332656"/>
            <a:ext cx="7776864" cy="1584176"/>
          </a:xfrm>
        </p:spPr>
        <p:txBody>
          <a:bodyPr/>
          <a:lstStyle/>
          <a:p>
            <a:pPr algn="ctr"/>
            <a:r>
              <a:rPr lang="kk-KZ" dirty="0" smtClean="0"/>
              <a:t>Параграф 48.</a:t>
            </a:r>
            <a:br>
              <a:rPr lang="kk-KZ" dirty="0" smtClean="0"/>
            </a:br>
            <a:r>
              <a:rPr lang="kk-KZ" dirty="0" smtClean="0">
                <a:solidFill>
                  <a:srgbClr val="FF0000"/>
                </a:solidFill>
              </a:rPr>
              <a:t> Татаал сандардын ар бир бөлүгү айрым-айрым жазылат.</a:t>
            </a:r>
            <a:endParaRPr lang="ru-RU" dirty="0">
              <a:solidFill>
                <a:srgbClr val="FF0000"/>
              </a:solidFill>
            </a:endParaRPr>
          </a:p>
        </p:txBody>
      </p:sp>
      <p:sp>
        <p:nvSpPr>
          <p:cNvPr id="5" name="Подзаголовок 4"/>
          <p:cNvSpPr>
            <a:spLocks noGrp="1"/>
          </p:cNvSpPr>
          <p:nvPr>
            <p:ph type="subTitle" idx="1"/>
          </p:nvPr>
        </p:nvSpPr>
        <p:spPr>
          <a:xfrm>
            <a:off x="2286000" y="2132856"/>
            <a:ext cx="6172200" cy="4242066"/>
          </a:xfrm>
        </p:spPr>
        <p:txBody>
          <a:bodyPr/>
          <a:lstStyle/>
          <a:p>
            <a:pPr algn="ctr"/>
            <a:r>
              <a:rPr lang="kk-KZ" dirty="0" smtClean="0"/>
              <a:t> </a:t>
            </a:r>
            <a:r>
              <a:rPr lang="kk-KZ" sz="3200" dirty="0" smtClean="0"/>
              <a:t>ОН БИР</a:t>
            </a:r>
          </a:p>
          <a:p>
            <a:pPr algn="ctr"/>
            <a:r>
              <a:rPr lang="kk-KZ" sz="3200" dirty="0" smtClean="0"/>
              <a:t>БИР МИҢ ТОГУЗ ЖҮЗ АЛТЫМЫШ ТОГУЗ</a:t>
            </a:r>
            <a:br>
              <a:rPr lang="kk-KZ" sz="3200" dirty="0" smtClean="0"/>
            </a:br>
            <a:r>
              <a:rPr lang="kk-KZ" sz="3200" dirty="0" smtClean="0"/>
              <a:t>ОТУЗ БЕШ</a:t>
            </a:r>
            <a:br>
              <a:rPr lang="kk-KZ" sz="3200" dirty="0" smtClean="0"/>
            </a:br>
            <a:r>
              <a:rPr lang="kk-KZ" sz="3200" dirty="0" smtClean="0"/>
              <a:t>ҮЧТӨН –ҮЧ</a:t>
            </a:r>
            <a:br>
              <a:rPr lang="kk-KZ" sz="3200" dirty="0" smtClean="0"/>
            </a:br>
            <a:r>
              <a:rPr lang="kk-KZ" sz="3200" dirty="0" smtClean="0"/>
              <a:t>БЕШ-АЛТЫ</a:t>
            </a:r>
          </a:p>
          <a:p>
            <a:pPr algn="ctr"/>
            <a:r>
              <a:rPr lang="kk-KZ" sz="3200" dirty="0" smtClean="0"/>
              <a:t> ТОКСОН ТОГУЗ</a:t>
            </a:r>
          </a:p>
          <a:p>
            <a:pPr algn="ctr"/>
            <a:r>
              <a:rPr lang="kk-KZ" sz="3200" dirty="0" smtClean="0"/>
              <a:t>Алтыдан бир</a:t>
            </a:r>
            <a:endParaRPr lang="ru-RU" sz="3200" dirty="0"/>
          </a:p>
        </p:txBody>
      </p:sp>
      <p:pic>
        <p:nvPicPr>
          <p:cNvPr id="6" name="Рисунок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924675" y="4149080"/>
            <a:ext cx="2219325" cy="2057400"/>
          </a:xfrm>
          <a:prstGeom prst="rect">
            <a:avLst/>
          </a:prstGeom>
        </p:spPr>
      </p:pic>
    </p:spTree>
    <p:extLst>
      <p:ext uri="{BB962C8B-B14F-4D97-AF65-F5344CB8AC3E}">
        <p14:creationId xmlns:p14="http://schemas.microsoft.com/office/powerpoint/2010/main" val="14850494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ctrTitle"/>
          </p:nvPr>
        </p:nvSpPr>
        <p:spPr>
          <a:xfrm>
            <a:off x="827584" y="476672"/>
            <a:ext cx="8064896" cy="1224136"/>
          </a:xfrm>
        </p:spPr>
        <p:txBody>
          <a:bodyPr>
            <a:normAutofit fontScale="90000"/>
          </a:bodyPr>
          <a:lstStyle/>
          <a:p>
            <a:pPr algn="ctr"/>
            <a:r>
              <a:rPr lang="kk-KZ" sz="3200" dirty="0" smtClean="0">
                <a:solidFill>
                  <a:srgbClr val="FF0000"/>
                </a:solidFill>
              </a:rPr>
              <a:t>Параграф 49.</a:t>
            </a:r>
            <a:br>
              <a:rPr lang="kk-KZ" sz="3200" dirty="0" smtClean="0">
                <a:solidFill>
                  <a:srgbClr val="FF0000"/>
                </a:solidFill>
              </a:rPr>
            </a:br>
            <a:r>
              <a:rPr lang="kk-KZ" sz="3200" dirty="0" smtClean="0">
                <a:solidFill>
                  <a:srgbClr val="FF0000"/>
                </a:solidFill>
              </a:rPr>
              <a:t>Татаал этиштин ар бир түгөйү айрым жазылат:</a:t>
            </a:r>
            <a:endParaRPr lang="ru-RU" sz="3200" dirty="0">
              <a:solidFill>
                <a:srgbClr val="FF0000"/>
              </a:solidFill>
            </a:endParaRPr>
          </a:p>
        </p:txBody>
      </p:sp>
      <p:sp>
        <p:nvSpPr>
          <p:cNvPr id="5" name="Подзаголовок 4"/>
          <p:cNvSpPr>
            <a:spLocks noGrp="1"/>
          </p:cNvSpPr>
          <p:nvPr>
            <p:ph type="subTitle" idx="1"/>
          </p:nvPr>
        </p:nvSpPr>
        <p:spPr>
          <a:xfrm>
            <a:off x="2051720" y="1700808"/>
            <a:ext cx="6768752" cy="4674114"/>
          </a:xfrm>
        </p:spPr>
        <p:txBody>
          <a:bodyPr>
            <a:noAutofit/>
          </a:bodyPr>
          <a:lstStyle/>
          <a:p>
            <a:r>
              <a:rPr lang="kk-KZ" sz="2400" dirty="0"/>
              <a:t>ч</a:t>
            </a:r>
            <a:r>
              <a:rPr lang="kk-KZ" sz="2400" dirty="0" smtClean="0"/>
              <a:t>уркап кел,жүгүрүп чык, отура тур,уктап ал, күтө тур,сүйлөп жатты, айттырып ий,кете бер,алып барып кел, таап кел, алып барып бере кой, сурап чыга кал, жыгылып кете жаздап барып токтоду, келе жатат ж.б.</a:t>
            </a:r>
          </a:p>
          <a:p>
            <a:endParaRPr lang="kk-KZ" sz="2400" dirty="0"/>
          </a:p>
          <a:p>
            <a:r>
              <a:rPr lang="kk-KZ" sz="2400" dirty="0" smtClean="0">
                <a:solidFill>
                  <a:srgbClr val="FF0000"/>
                </a:solidFill>
              </a:rPr>
              <a:t>Эскертүү:</a:t>
            </a:r>
            <a:r>
              <a:rPr lang="kk-KZ" sz="2400" dirty="0" smtClean="0"/>
              <a:t> «жат» деген жардамчы этиш кыскарып «ат» балуп айтылса, ал негизги этишке уланып, угулушунча бирге жазылат: </a:t>
            </a:r>
          </a:p>
          <a:p>
            <a:pPr algn="ctr"/>
            <a:r>
              <a:rPr lang="kk-KZ" sz="2400" dirty="0" smtClean="0">
                <a:solidFill>
                  <a:srgbClr val="FF0000"/>
                </a:solidFill>
              </a:rPr>
              <a:t>баратат, келатат.</a:t>
            </a:r>
            <a:endParaRPr lang="ru-RU" sz="2400" dirty="0">
              <a:solidFill>
                <a:srgbClr val="FF0000"/>
              </a:solidFill>
            </a:endParaRPr>
          </a:p>
        </p:txBody>
      </p:sp>
    </p:spTree>
    <p:extLst>
      <p:ext uri="{BB962C8B-B14F-4D97-AF65-F5344CB8AC3E}">
        <p14:creationId xmlns:p14="http://schemas.microsoft.com/office/powerpoint/2010/main" val="158423405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ctrTitle"/>
          </p:nvPr>
        </p:nvSpPr>
        <p:spPr>
          <a:xfrm>
            <a:off x="1115616" y="260648"/>
            <a:ext cx="7632848" cy="1656184"/>
          </a:xfrm>
        </p:spPr>
        <p:txBody>
          <a:bodyPr/>
          <a:lstStyle/>
          <a:p>
            <a:pPr algn="ctr"/>
            <a:r>
              <a:rPr lang="kk-KZ" dirty="0" smtClean="0"/>
              <a:t>Параграф 50.</a:t>
            </a:r>
            <a:br>
              <a:rPr lang="kk-KZ" dirty="0" smtClean="0"/>
            </a:br>
            <a:r>
              <a:rPr lang="kk-KZ" dirty="0" smtClean="0">
                <a:solidFill>
                  <a:srgbClr val="FF0000"/>
                </a:solidFill>
              </a:rPr>
              <a:t>Зат атооч менен этиштен куралган кошмок сөздөр да айрым жазылат:</a:t>
            </a:r>
            <a:endParaRPr lang="ru-RU" dirty="0">
              <a:solidFill>
                <a:srgbClr val="FF0000"/>
              </a:solidFill>
            </a:endParaRPr>
          </a:p>
        </p:txBody>
      </p:sp>
      <p:sp>
        <p:nvSpPr>
          <p:cNvPr id="5" name="Подзаголовок 4"/>
          <p:cNvSpPr>
            <a:spLocks noGrp="1"/>
          </p:cNvSpPr>
          <p:nvPr>
            <p:ph type="subTitle" idx="1"/>
          </p:nvPr>
        </p:nvSpPr>
        <p:spPr>
          <a:xfrm>
            <a:off x="1979712" y="1988840"/>
            <a:ext cx="6840760" cy="4386082"/>
          </a:xfrm>
        </p:spPr>
        <p:txBody>
          <a:bodyPr>
            <a:noAutofit/>
          </a:bodyPr>
          <a:lstStyle/>
          <a:p>
            <a:pPr algn="ctr"/>
            <a:r>
              <a:rPr lang="kk-KZ" sz="2800" dirty="0" smtClean="0">
                <a:solidFill>
                  <a:srgbClr val="002060"/>
                </a:solidFill>
              </a:rPr>
              <a:t>Жардам кыл,жардам эт</a:t>
            </a:r>
          </a:p>
          <a:p>
            <a:pPr algn="ctr"/>
            <a:r>
              <a:rPr lang="kk-KZ" sz="2800" dirty="0">
                <a:solidFill>
                  <a:srgbClr val="002060"/>
                </a:solidFill>
              </a:rPr>
              <a:t>к</a:t>
            </a:r>
            <a:r>
              <a:rPr lang="kk-KZ" sz="2800" dirty="0" smtClean="0">
                <a:solidFill>
                  <a:srgbClr val="002060"/>
                </a:solidFill>
              </a:rPr>
              <a:t>ол сал,кол шилте</a:t>
            </a:r>
          </a:p>
          <a:p>
            <a:pPr algn="ctr"/>
            <a:r>
              <a:rPr lang="kk-KZ" sz="2800" dirty="0">
                <a:solidFill>
                  <a:srgbClr val="002060"/>
                </a:solidFill>
              </a:rPr>
              <a:t>б</a:t>
            </a:r>
            <a:r>
              <a:rPr lang="kk-KZ" sz="2800" dirty="0" smtClean="0">
                <a:solidFill>
                  <a:srgbClr val="002060"/>
                </a:solidFill>
              </a:rPr>
              <a:t>аш ийдир,салам бер</a:t>
            </a:r>
          </a:p>
          <a:p>
            <a:pPr algn="ctr"/>
            <a:endParaRPr lang="kk-KZ" sz="2800" dirty="0" smtClean="0">
              <a:solidFill>
                <a:srgbClr val="002060"/>
              </a:solidFill>
            </a:endParaRPr>
          </a:p>
          <a:p>
            <a:pPr algn="ctr"/>
            <a:r>
              <a:rPr lang="kk-KZ" sz="2800" dirty="0">
                <a:solidFill>
                  <a:srgbClr val="002060"/>
                </a:solidFill>
              </a:rPr>
              <a:t>б</a:t>
            </a:r>
            <a:r>
              <a:rPr lang="kk-KZ" sz="2800" dirty="0" smtClean="0">
                <a:solidFill>
                  <a:srgbClr val="002060"/>
                </a:solidFill>
              </a:rPr>
              <a:t>аш тарт,азап чек</a:t>
            </a:r>
          </a:p>
          <a:p>
            <a:pPr algn="ctr"/>
            <a:r>
              <a:rPr lang="kk-KZ" sz="2800" dirty="0">
                <a:solidFill>
                  <a:srgbClr val="002060"/>
                </a:solidFill>
              </a:rPr>
              <a:t>к</a:t>
            </a:r>
            <a:r>
              <a:rPr lang="kk-KZ" sz="2800" dirty="0" smtClean="0">
                <a:solidFill>
                  <a:srgbClr val="002060"/>
                </a:solidFill>
              </a:rPr>
              <a:t>ол кой,өмүр сүр</a:t>
            </a:r>
          </a:p>
          <a:p>
            <a:pPr algn="ctr"/>
            <a:r>
              <a:rPr lang="kk-KZ" sz="2800" dirty="0">
                <a:solidFill>
                  <a:srgbClr val="002060"/>
                </a:solidFill>
              </a:rPr>
              <a:t>т</a:t>
            </a:r>
            <a:r>
              <a:rPr lang="kk-KZ" sz="2800" dirty="0" smtClean="0">
                <a:solidFill>
                  <a:srgbClr val="002060"/>
                </a:solidFill>
              </a:rPr>
              <a:t>аасир эт,өч ал,</a:t>
            </a:r>
          </a:p>
          <a:p>
            <a:pPr algn="ctr"/>
            <a:r>
              <a:rPr lang="kk-KZ" sz="2800" dirty="0">
                <a:solidFill>
                  <a:srgbClr val="002060"/>
                </a:solidFill>
              </a:rPr>
              <a:t>к</a:t>
            </a:r>
            <a:r>
              <a:rPr lang="kk-KZ" sz="2800" dirty="0" smtClean="0">
                <a:solidFill>
                  <a:srgbClr val="002060"/>
                </a:solidFill>
              </a:rPr>
              <a:t>урман бол</a:t>
            </a:r>
            <a:endParaRPr lang="ru-RU" sz="2800" dirty="0">
              <a:solidFill>
                <a:srgbClr val="002060"/>
              </a:solidFill>
            </a:endParaRPr>
          </a:p>
        </p:txBody>
      </p:sp>
    </p:spTree>
    <p:extLst>
      <p:ext uri="{BB962C8B-B14F-4D97-AF65-F5344CB8AC3E}">
        <p14:creationId xmlns:p14="http://schemas.microsoft.com/office/powerpoint/2010/main" val="408234894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ctrTitle"/>
          </p:nvPr>
        </p:nvSpPr>
        <p:spPr>
          <a:xfrm>
            <a:off x="899592" y="260648"/>
            <a:ext cx="8244408" cy="1584176"/>
          </a:xfrm>
        </p:spPr>
        <p:txBody>
          <a:bodyPr>
            <a:normAutofit fontScale="90000"/>
          </a:bodyPr>
          <a:lstStyle/>
          <a:p>
            <a:pPr algn="ctr"/>
            <a:r>
              <a:rPr lang="kk-KZ" dirty="0" smtClean="0">
                <a:solidFill>
                  <a:srgbClr val="FF0000"/>
                </a:solidFill>
              </a:rPr>
              <a:t>Параграф 51.</a:t>
            </a:r>
            <a:br>
              <a:rPr lang="kk-KZ" dirty="0" smtClean="0">
                <a:solidFill>
                  <a:srgbClr val="FF0000"/>
                </a:solidFill>
              </a:rPr>
            </a:br>
            <a:r>
              <a:rPr lang="kk-KZ" dirty="0" smtClean="0"/>
              <a:t>Кошмок сөз түрүндөгү татаал сын атооч менен тактоочтордун ар бир бөлүгү айрым-айрым жазылат, татаал сын атоочтор:</a:t>
            </a:r>
            <a:endParaRPr lang="ru-RU" dirty="0"/>
          </a:p>
        </p:txBody>
      </p:sp>
      <p:sp>
        <p:nvSpPr>
          <p:cNvPr id="5" name="Подзаголовок 4"/>
          <p:cNvSpPr>
            <a:spLocks noGrp="1"/>
          </p:cNvSpPr>
          <p:nvPr>
            <p:ph type="subTitle" idx="1"/>
          </p:nvPr>
        </p:nvSpPr>
        <p:spPr>
          <a:xfrm>
            <a:off x="2286000" y="1916832"/>
            <a:ext cx="6172200" cy="4458090"/>
          </a:xfrm>
        </p:spPr>
        <p:txBody>
          <a:bodyPr/>
          <a:lstStyle/>
          <a:p>
            <a:pPr algn="ctr"/>
            <a:r>
              <a:rPr lang="kk-KZ" dirty="0" smtClean="0"/>
              <a:t> </a:t>
            </a:r>
            <a:r>
              <a:rPr lang="kk-KZ" sz="4000" dirty="0" smtClean="0">
                <a:solidFill>
                  <a:srgbClr val="FF0000"/>
                </a:solidFill>
              </a:rPr>
              <a:t>көк ала, кара күрөң, мала кызыл, ак саргыл, кара ала, кара көк, сары ала, кер кашка, кызыл көйнөк,кара тору.</a:t>
            </a:r>
            <a:endParaRPr lang="ru-RU" sz="4000" dirty="0">
              <a:solidFill>
                <a:srgbClr val="FF0000"/>
              </a:solidFill>
            </a:endParaRPr>
          </a:p>
        </p:txBody>
      </p:sp>
    </p:spTree>
    <p:extLst>
      <p:ext uri="{BB962C8B-B14F-4D97-AF65-F5344CB8AC3E}">
        <p14:creationId xmlns:p14="http://schemas.microsoft.com/office/powerpoint/2010/main" val="7141911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ctrTitle"/>
          </p:nvPr>
        </p:nvSpPr>
        <p:spPr>
          <a:xfrm>
            <a:off x="1115616" y="260648"/>
            <a:ext cx="8028384" cy="2160240"/>
          </a:xfrm>
        </p:spPr>
        <p:txBody>
          <a:bodyPr>
            <a:normAutofit/>
          </a:bodyPr>
          <a:lstStyle/>
          <a:p>
            <a:pPr algn="ctr"/>
            <a:r>
              <a:rPr lang="kk-KZ" dirty="0" smtClean="0">
                <a:solidFill>
                  <a:srgbClr val="FF0000"/>
                </a:solidFill>
              </a:rPr>
              <a:t>Кошмок сөз түрүндөгү татаал сын атооч менен тактоочтордун ар бир бөлүгү айрым-айрым жазылат, татаал тактоочтор:</a:t>
            </a:r>
            <a:endParaRPr lang="ru-RU" dirty="0">
              <a:solidFill>
                <a:srgbClr val="FF0000"/>
              </a:solidFill>
            </a:endParaRPr>
          </a:p>
        </p:txBody>
      </p:sp>
      <p:sp>
        <p:nvSpPr>
          <p:cNvPr id="5" name="Подзаголовок 4"/>
          <p:cNvSpPr>
            <a:spLocks noGrp="1"/>
          </p:cNvSpPr>
          <p:nvPr>
            <p:ph type="subTitle" idx="1"/>
          </p:nvPr>
        </p:nvSpPr>
        <p:spPr>
          <a:xfrm>
            <a:off x="2286000" y="2420888"/>
            <a:ext cx="6172200" cy="3954034"/>
          </a:xfrm>
        </p:spPr>
        <p:txBody>
          <a:bodyPr>
            <a:normAutofit/>
          </a:bodyPr>
          <a:lstStyle/>
          <a:p>
            <a:pPr algn="ctr"/>
            <a:r>
              <a:rPr lang="kk-KZ" sz="3200" dirty="0" smtClean="0"/>
              <a:t>Бир кезде, түн ичинде,таңга маал,кеч бешимде,ар качан, ар күнү, эртең менен эрте, таң эртең менен, бир паста, кечке жуук.</a:t>
            </a:r>
            <a:endParaRPr lang="ru-RU" sz="3200" dirty="0"/>
          </a:p>
        </p:txBody>
      </p:sp>
    </p:spTree>
    <p:extLst>
      <p:ext uri="{BB962C8B-B14F-4D97-AF65-F5344CB8AC3E}">
        <p14:creationId xmlns:p14="http://schemas.microsoft.com/office/powerpoint/2010/main" val="316666516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ctrTitle"/>
          </p:nvPr>
        </p:nvSpPr>
        <p:spPr>
          <a:xfrm>
            <a:off x="1043608" y="332656"/>
            <a:ext cx="7414592" cy="1296144"/>
          </a:xfrm>
        </p:spPr>
        <p:txBody>
          <a:bodyPr>
            <a:normAutofit fontScale="90000"/>
          </a:bodyPr>
          <a:lstStyle/>
          <a:p>
            <a:pPr algn="ctr"/>
            <a:r>
              <a:rPr lang="kk-KZ" sz="3100" dirty="0" smtClean="0">
                <a:solidFill>
                  <a:srgbClr val="FF0000"/>
                </a:solidFill>
              </a:rPr>
              <a:t>Параграф 52</a:t>
            </a:r>
            <a:r>
              <a:rPr lang="kk-KZ" dirty="0" smtClean="0"/>
              <a:t/>
            </a:r>
            <a:br>
              <a:rPr lang="kk-KZ" dirty="0" smtClean="0"/>
            </a:br>
            <a:r>
              <a:rPr lang="kk-KZ" sz="3100" dirty="0"/>
              <a:t>Т</a:t>
            </a:r>
            <a:r>
              <a:rPr lang="kk-KZ" sz="3100" dirty="0" smtClean="0"/>
              <a:t>уруктуу сөз айкашынын (фразеологизм) ар бир сөзү бөлөк жазылат:</a:t>
            </a:r>
            <a:endParaRPr lang="ru-RU" sz="3100" dirty="0"/>
          </a:p>
        </p:txBody>
      </p:sp>
      <p:sp>
        <p:nvSpPr>
          <p:cNvPr id="5" name="Подзаголовок 4"/>
          <p:cNvSpPr>
            <a:spLocks noGrp="1"/>
          </p:cNvSpPr>
          <p:nvPr>
            <p:ph type="subTitle" idx="1"/>
          </p:nvPr>
        </p:nvSpPr>
        <p:spPr>
          <a:xfrm>
            <a:off x="2051720" y="1628800"/>
            <a:ext cx="6624736" cy="4602106"/>
          </a:xfrm>
          <a:ln>
            <a:solidFill>
              <a:schemeClr val="accent1"/>
            </a:solidFill>
          </a:ln>
        </p:spPr>
        <p:txBody>
          <a:bodyPr>
            <a:normAutofit/>
          </a:bodyPr>
          <a:lstStyle/>
          <a:p>
            <a:pPr marL="342900" indent="-342900">
              <a:buAutoNum type="arabicPeriod"/>
            </a:pPr>
            <a:r>
              <a:rPr lang="kk-KZ" sz="3200" dirty="0" smtClean="0"/>
              <a:t>Кара кылды как жарган</a:t>
            </a:r>
          </a:p>
          <a:p>
            <a:pPr marL="342900" indent="-342900">
              <a:buAutoNum type="arabicPeriod"/>
            </a:pPr>
            <a:r>
              <a:rPr lang="kk-KZ" sz="3200" dirty="0"/>
              <a:t> </a:t>
            </a:r>
            <a:r>
              <a:rPr lang="kk-KZ" sz="3200" dirty="0" smtClean="0"/>
              <a:t>колтугунан суу бүркүү</a:t>
            </a:r>
          </a:p>
          <a:p>
            <a:pPr marL="342900" indent="-342900">
              <a:buAutoNum type="arabicPeriod"/>
            </a:pPr>
            <a:r>
              <a:rPr lang="kk-KZ" sz="3200" dirty="0" smtClean="0"/>
              <a:t>Жумурткадан кыр издөө</a:t>
            </a:r>
          </a:p>
          <a:p>
            <a:pPr marL="342900" indent="-342900">
              <a:buAutoNum type="arabicPeriod"/>
            </a:pPr>
            <a:r>
              <a:rPr lang="kk-KZ" sz="3200" dirty="0" smtClean="0"/>
              <a:t>Камырдан кыл сууругандай</a:t>
            </a:r>
          </a:p>
          <a:p>
            <a:pPr marL="342900" indent="-342900">
              <a:buAutoNum type="arabicPeriod"/>
            </a:pPr>
            <a:r>
              <a:rPr lang="kk-KZ" sz="3200" dirty="0" smtClean="0"/>
              <a:t>Мурдун балта кеспеген</a:t>
            </a:r>
            <a:endParaRPr lang="ru-RU" sz="3200" dirty="0"/>
          </a:p>
        </p:txBody>
      </p:sp>
    </p:spTree>
    <p:extLst>
      <p:ext uri="{BB962C8B-B14F-4D97-AF65-F5344CB8AC3E}">
        <p14:creationId xmlns:p14="http://schemas.microsoft.com/office/powerpoint/2010/main" val="411780962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ctrTitle"/>
          </p:nvPr>
        </p:nvSpPr>
        <p:spPr>
          <a:xfrm>
            <a:off x="827584" y="332656"/>
            <a:ext cx="8316416" cy="1944216"/>
          </a:xfrm>
        </p:spPr>
        <p:txBody>
          <a:bodyPr>
            <a:normAutofit fontScale="90000"/>
          </a:bodyPr>
          <a:lstStyle/>
          <a:p>
            <a:pPr algn="ctr"/>
            <a:r>
              <a:rPr lang="kk-KZ" sz="3600" dirty="0" smtClean="0">
                <a:solidFill>
                  <a:srgbClr val="FF0000"/>
                </a:solidFill>
              </a:rPr>
              <a:t>Параграф 53.</a:t>
            </a:r>
            <a:br>
              <a:rPr lang="kk-KZ" sz="3600" dirty="0" smtClean="0">
                <a:solidFill>
                  <a:srgbClr val="FF0000"/>
                </a:solidFill>
              </a:rPr>
            </a:br>
            <a:r>
              <a:rPr lang="kk-KZ" dirty="0" smtClean="0">
                <a:solidFill>
                  <a:srgbClr val="7030A0"/>
                </a:solidFill>
              </a:rPr>
              <a:t>Тууранды, сырдык, модал сөздөр, байламта, жандооч, бөлүкчөлөр толук маанилүү сөздөр менен тизмектешип айтылганда, алардын ар бири бөлөк-бөлөк жазылат:</a:t>
            </a:r>
            <a:endParaRPr lang="ru-RU" dirty="0">
              <a:solidFill>
                <a:srgbClr val="7030A0"/>
              </a:solidFill>
            </a:endParaRPr>
          </a:p>
        </p:txBody>
      </p:sp>
      <p:sp>
        <p:nvSpPr>
          <p:cNvPr id="5" name="Подзаголовок 4"/>
          <p:cNvSpPr>
            <a:spLocks noGrp="1"/>
          </p:cNvSpPr>
          <p:nvPr>
            <p:ph type="subTitle" idx="1"/>
          </p:nvPr>
        </p:nvSpPr>
        <p:spPr>
          <a:xfrm>
            <a:off x="1547664" y="2348880"/>
            <a:ext cx="7596336" cy="4026042"/>
          </a:xfrm>
        </p:spPr>
        <p:txBody>
          <a:bodyPr>
            <a:noAutofit/>
          </a:bodyPr>
          <a:lstStyle/>
          <a:p>
            <a:r>
              <a:rPr lang="kk-KZ" sz="2400" dirty="0"/>
              <a:t>ө</a:t>
            </a:r>
            <a:r>
              <a:rPr lang="kk-KZ" sz="2400" dirty="0" smtClean="0"/>
              <a:t>тө кооз, ого бетер,бар эле, сен го, эң сонун, бах чиркин, алуу керек, ат менен келди, адам сымал, киши шекилдүү,ага сөрөй,чогулуштан кийин, мага чейин, тоого дейре,ар нерсе,ар ким, кимдир бирөө, эч качан,эч жерде, эч нерсе, ар качан.</a:t>
            </a:r>
          </a:p>
          <a:p>
            <a:endParaRPr lang="kk-KZ" sz="2400" dirty="0"/>
          </a:p>
          <a:p>
            <a:r>
              <a:rPr lang="kk-KZ" sz="2400" dirty="0" smtClean="0">
                <a:solidFill>
                  <a:srgbClr val="FF0000"/>
                </a:solidFill>
              </a:rPr>
              <a:t>Эскертүү: </a:t>
            </a:r>
            <a:r>
              <a:rPr lang="kk-KZ" sz="2400" dirty="0" smtClean="0"/>
              <a:t>эчтеке,эчтеме,эчтемке,бирдеңке,бирдемке, бирдеме сыяктуу сөздөр бирге жазылат.</a:t>
            </a:r>
            <a:endParaRPr lang="ru-RU" sz="2400" dirty="0"/>
          </a:p>
        </p:txBody>
      </p:sp>
    </p:spTree>
    <p:extLst>
      <p:ext uri="{BB962C8B-B14F-4D97-AF65-F5344CB8AC3E}">
        <p14:creationId xmlns:p14="http://schemas.microsoft.com/office/powerpoint/2010/main" val="156787883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71600" y="764704"/>
            <a:ext cx="7467600" cy="3874442"/>
          </a:xfrm>
        </p:spPr>
        <p:txBody>
          <a:bodyPr/>
          <a:lstStyle/>
          <a:p>
            <a:pPr algn="ctr"/>
            <a:r>
              <a:rPr lang="kk-KZ" b="1" dirty="0" smtClean="0">
                <a:solidFill>
                  <a:srgbClr val="002060"/>
                </a:solidFill>
              </a:rPr>
              <a:t>Сабакты бышыктоо үчүн суроолор</a:t>
            </a:r>
            <a:br>
              <a:rPr lang="kk-KZ" b="1" dirty="0" smtClean="0">
                <a:solidFill>
                  <a:srgbClr val="002060"/>
                </a:solidFill>
              </a:rPr>
            </a:br>
            <a:r>
              <a:rPr lang="kk-KZ" b="1" dirty="0">
                <a:solidFill>
                  <a:srgbClr val="002060"/>
                </a:solidFill>
              </a:rPr>
              <a:t/>
            </a:r>
            <a:br>
              <a:rPr lang="kk-KZ" b="1" dirty="0">
                <a:solidFill>
                  <a:srgbClr val="002060"/>
                </a:solidFill>
              </a:rPr>
            </a:br>
            <a:r>
              <a:rPr lang="kk-KZ" b="1" dirty="0" smtClean="0">
                <a:solidFill>
                  <a:srgbClr val="002060"/>
                </a:solidFill>
              </a:rPr>
              <a:t/>
            </a:r>
            <a:br>
              <a:rPr lang="kk-KZ" b="1" dirty="0" smtClean="0">
                <a:solidFill>
                  <a:srgbClr val="002060"/>
                </a:solidFill>
              </a:rPr>
            </a:br>
            <a:r>
              <a:rPr lang="kk-KZ" b="1" dirty="0">
                <a:solidFill>
                  <a:srgbClr val="002060"/>
                </a:solidFill>
              </a:rPr>
              <a:t/>
            </a:r>
            <a:br>
              <a:rPr lang="kk-KZ" b="1" dirty="0">
                <a:solidFill>
                  <a:srgbClr val="002060"/>
                </a:solidFill>
              </a:rPr>
            </a:br>
            <a:endParaRPr lang="ru-RU" b="1" dirty="0">
              <a:solidFill>
                <a:srgbClr val="002060"/>
              </a:solidFill>
            </a:endParaRPr>
          </a:p>
        </p:txBody>
      </p:sp>
    </p:spTree>
    <p:extLst>
      <p:ext uri="{BB962C8B-B14F-4D97-AF65-F5344CB8AC3E}">
        <p14:creationId xmlns:p14="http://schemas.microsoft.com/office/powerpoint/2010/main" val="80067655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ctrTitle"/>
          </p:nvPr>
        </p:nvSpPr>
        <p:spPr>
          <a:xfrm>
            <a:off x="1259632" y="260648"/>
            <a:ext cx="7488832" cy="1512168"/>
          </a:xfrm>
        </p:spPr>
        <p:txBody>
          <a:bodyPr/>
          <a:lstStyle/>
          <a:p>
            <a:r>
              <a:rPr lang="kk-KZ" dirty="0" smtClean="0">
                <a:solidFill>
                  <a:srgbClr val="C00000"/>
                </a:solidFill>
              </a:rPr>
              <a:t>Суроолорго жооп беребиз</a:t>
            </a:r>
            <a:endParaRPr lang="ru-RU" dirty="0">
              <a:solidFill>
                <a:srgbClr val="C00000"/>
              </a:solidFill>
            </a:endParaRPr>
          </a:p>
        </p:txBody>
      </p:sp>
      <p:sp>
        <p:nvSpPr>
          <p:cNvPr id="5" name="Подзаголовок 4"/>
          <p:cNvSpPr>
            <a:spLocks noGrp="1"/>
          </p:cNvSpPr>
          <p:nvPr>
            <p:ph type="subTitle" idx="1"/>
          </p:nvPr>
        </p:nvSpPr>
        <p:spPr>
          <a:xfrm>
            <a:off x="395536" y="2276872"/>
            <a:ext cx="8568952" cy="4098050"/>
          </a:xfrm>
        </p:spPr>
        <p:txBody>
          <a:bodyPr/>
          <a:lstStyle/>
          <a:p>
            <a:r>
              <a:rPr lang="kk-KZ" dirty="0" smtClean="0"/>
              <a:t>1.Кошмок сөздөрдү тапкыла</a:t>
            </a:r>
            <a:r>
              <a:rPr lang="kk-KZ" dirty="0">
                <a:solidFill>
                  <a:srgbClr val="575F6D"/>
                </a:solidFill>
              </a:rPr>
              <a:t> </a:t>
            </a:r>
            <a:r>
              <a:rPr lang="kk-KZ" dirty="0" smtClean="0"/>
              <a:t>?</a:t>
            </a:r>
            <a:endParaRPr lang="kk-KZ" dirty="0" smtClean="0">
              <a:solidFill>
                <a:srgbClr val="575F6D"/>
              </a:solidFill>
            </a:endParaRPr>
          </a:p>
          <a:p>
            <a:r>
              <a:rPr lang="kk-KZ" dirty="0" smtClean="0">
                <a:solidFill>
                  <a:srgbClr val="FF0000"/>
                </a:solidFill>
              </a:rPr>
              <a:t>көк </a:t>
            </a:r>
            <a:r>
              <a:rPr lang="kk-KZ" dirty="0">
                <a:solidFill>
                  <a:srgbClr val="FF0000"/>
                </a:solidFill>
              </a:rPr>
              <a:t>ала, кара күрөң, мала кызыл, ак саргыл, кара ала, </a:t>
            </a:r>
            <a:r>
              <a:rPr lang="kk-KZ" dirty="0" smtClean="0">
                <a:solidFill>
                  <a:srgbClr val="FF0000"/>
                </a:solidFill>
              </a:rPr>
              <a:t>кара</a:t>
            </a:r>
          </a:p>
          <a:p>
            <a:r>
              <a:rPr lang="kk-KZ" dirty="0" smtClean="0">
                <a:solidFill>
                  <a:schemeClr val="tx1">
                    <a:lumMod val="75000"/>
                    <a:lumOff val="25000"/>
                  </a:schemeClr>
                </a:solidFill>
              </a:rPr>
              <a:t>2.</a:t>
            </a:r>
            <a:r>
              <a:rPr lang="kk-KZ" sz="2400" dirty="0">
                <a:solidFill>
                  <a:srgbClr val="575F6D"/>
                </a:solidFill>
              </a:rPr>
              <a:t> </a:t>
            </a:r>
            <a:r>
              <a:rPr lang="kk-KZ" sz="2400" dirty="0" smtClean="0">
                <a:solidFill>
                  <a:srgbClr val="575F6D"/>
                </a:solidFill>
              </a:rPr>
              <a:t>Эчтеке,эчтеме,эчтемке,бирдеңке,бирдемке</a:t>
            </a:r>
            <a:r>
              <a:rPr lang="kk-KZ" sz="2400" dirty="0">
                <a:solidFill>
                  <a:srgbClr val="575F6D"/>
                </a:solidFill>
              </a:rPr>
              <a:t>, бирдеме сыяктуу сөздөр </a:t>
            </a:r>
            <a:r>
              <a:rPr lang="kk-KZ" sz="2400" dirty="0" smtClean="0">
                <a:solidFill>
                  <a:srgbClr val="575F6D"/>
                </a:solidFill>
              </a:rPr>
              <a:t>кандай жазылат жазылат?</a:t>
            </a:r>
          </a:p>
          <a:p>
            <a:r>
              <a:rPr lang="kk-KZ" sz="2400" dirty="0" smtClean="0">
                <a:solidFill>
                  <a:srgbClr val="575F6D"/>
                </a:solidFill>
              </a:rPr>
              <a:t>3.</a:t>
            </a:r>
            <a:r>
              <a:rPr lang="kk-KZ" sz="2800" cap="small" dirty="0">
                <a:solidFill>
                  <a:srgbClr val="575F6D"/>
                </a:solidFill>
                <a:ea typeface="+mj-ea"/>
                <a:cs typeface="+mj-cs"/>
              </a:rPr>
              <a:t> </a:t>
            </a:r>
            <a:r>
              <a:rPr lang="kk-KZ" sz="2000" cap="small" dirty="0">
                <a:solidFill>
                  <a:srgbClr val="575F6D"/>
                </a:solidFill>
                <a:ea typeface="+mj-ea"/>
                <a:cs typeface="+mj-cs"/>
              </a:rPr>
              <a:t>Туруктуу сөз айкашынын (фразеологизм) ар бир </a:t>
            </a:r>
            <a:r>
              <a:rPr lang="kk-KZ" sz="2000" cap="small" dirty="0" smtClean="0">
                <a:solidFill>
                  <a:srgbClr val="575F6D"/>
                </a:solidFill>
                <a:ea typeface="+mj-ea"/>
                <a:cs typeface="+mj-cs"/>
              </a:rPr>
              <a:t>сөзү  ....  </a:t>
            </a:r>
            <a:r>
              <a:rPr lang="kk-KZ" sz="2000" cap="small" dirty="0">
                <a:solidFill>
                  <a:srgbClr val="575F6D"/>
                </a:solidFill>
                <a:ea typeface="+mj-ea"/>
                <a:cs typeface="+mj-cs"/>
              </a:rPr>
              <a:t>ж</a:t>
            </a:r>
            <a:r>
              <a:rPr lang="kk-KZ" sz="2000" cap="small" dirty="0" smtClean="0">
                <a:solidFill>
                  <a:srgbClr val="575F6D"/>
                </a:solidFill>
                <a:ea typeface="+mj-ea"/>
                <a:cs typeface="+mj-cs"/>
              </a:rPr>
              <a:t>азылат?</a:t>
            </a:r>
          </a:p>
          <a:p>
            <a:r>
              <a:rPr lang="kk-KZ" sz="2000" cap="small" dirty="0" smtClean="0">
                <a:solidFill>
                  <a:srgbClr val="575F6D"/>
                </a:solidFill>
                <a:ea typeface="+mj-ea"/>
                <a:cs typeface="+mj-cs"/>
              </a:rPr>
              <a:t>4.</a:t>
            </a:r>
            <a:r>
              <a:rPr lang="kk-KZ" sz="3000" cap="small" dirty="0">
                <a:solidFill>
                  <a:srgbClr val="FF0000"/>
                </a:solidFill>
                <a:ea typeface="+mj-ea"/>
                <a:cs typeface="+mj-cs"/>
              </a:rPr>
              <a:t> </a:t>
            </a:r>
            <a:r>
              <a:rPr lang="kk-KZ" sz="2000" cap="small" dirty="0">
                <a:solidFill>
                  <a:srgbClr val="002060"/>
                </a:solidFill>
                <a:ea typeface="+mj-ea"/>
                <a:cs typeface="+mj-cs"/>
              </a:rPr>
              <a:t>Татаал сандардын ар бир </a:t>
            </a:r>
            <a:r>
              <a:rPr lang="kk-KZ" sz="2000" cap="small" dirty="0" smtClean="0">
                <a:solidFill>
                  <a:srgbClr val="002060"/>
                </a:solidFill>
                <a:ea typeface="+mj-ea"/>
                <a:cs typeface="+mj-cs"/>
              </a:rPr>
              <a:t>бөлүгү  .....     </a:t>
            </a:r>
            <a:r>
              <a:rPr lang="kk-KZ" sz="2000" cap="small" dirty="0">
                <a:solidFill>
                  <a:srgbClr val="002060"/>
                </a:solidFill>
                <a:ea typeface="+mj-ea"/>
                <a:cs typeface="+mj-cs"/>
              </a:rPr>
              <a:t>ж</a:t>
            </a:r>
            <a:r>
              <a:rPr lang="kk-KZ" sz="2000" cap="small" dirty="0" smtClean="0">
                <a:solidFill>
                  <a:srgbClr val="002060"/>
                </a:solidFill>
                <a:ea typeface="+mj-ea"/>
                <a:cs typeface="+mj-cs"/>
              </a:rPr>
              <a:t>азылат?</a:t>
            </a:r>
            <a:endParaRPr lang="ru-RU" sz="2000" dirty="0">
              <a:solidFill>
                <a:srgbClr val="002060"/>
              </a:solidFill>
            </a:endParaRPr>
          </a:p>
        </p:txBody>
      </p:sp>
    </p:spTree>
    <p:extLst>
      <p:ext uri="{BB962C8B-B14F-4D97-AF65-F5344CB8AC3E}">
        <p14:creationId xmlns:p14="http://schemas.microsoft.com/office/powerpoint/2010/main" val="182923471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kk-KZ" dirty="0" smtClean="0">
                <a:solidFill>
                  <a:srgbClr val="FF0000"/>
                </a:solidFill>
              </a:rPr>
              <a:t> </a:t>
            </a:r>
            <a:r>
              <a:rPr lang="kk-KZ" b="1" dirty="0" smtClean="0">
                <a:solidFill>
                  <a:srgbClr val="FF0000"/>
                </a:solidFill>
              </a:rPr>
              <a:t>Сабактын максаты:</a:t>
            </a:r>
            <a:endParaRPr lang="ru-RU" b="1" dirty="0">
              <a:solidFill>
                <a:srgbClr val="FF0000"/>
              </a:solidFill>
            </a:endParaRPr>
          </a:p>
        </p:txBody>
      </p:sp>
      <p:sp>
        <p:nvSpPr>
          <p:cNvPr id="3" name="Объект 2"/>
          <p:cNvSpPr>
            <a:spLocks noGrp="1"/>
          </p:cNvSpPr>
          <p:nvPr>
            <p:ph sz="quarter" idx="1"/>
          </p:nvPr>
        </p:nvSpPr>
        <p:spPr/>
        <p:txBody>
          <a:bodyPr/>
          <a:lstStyle/>
          <a:p>
            <a:r>
              <a:rPr lang="kk-KZ" dirty="0" smtClean="0"/>
              <a:t>1.</a:t>
            </a:r>
            <a:r>
              <a:rPr lang="kk-KZ" sz="3200" b="1" cap="small" dirty="0">
                <a:solidFill>
                  <a:srgbClr val="0070C0"/>
                </a:solidFill>
                <a:ea typeface="+mj-ea"/>
                <a:cs typeface="+mj-cs"/>
              </a:rPr>
              <a:t> Кыргыз тилинин жазуу эрежелери</a:t>
            </a:r>
            <a:br>
              <a:rPr lang="kk-KZ" sz="3200" b="1" cap="small" dirty="0">
                <a:solidFill>
                  <a:srgbClr val="0070C0"/>
                </a:solidFill>
                <a:ea typeface="+mj-ea"/>
                <a:cs typeface="+mj-cs"/>
              </a:rPr>
            </a:br>
            <a:r>
              <a:rPr lang="kk-KZ" sz="3200" b="1" cap="small" dirty="0" smtClean="0">
                <a:solidFill>
                  <a:srgbClr val="0070C0"/>
                </a:solidFill>
                <a:ea typeface="+mj-ea"/>
                <a:cs typeface="+mj-cs"/>
              </a:rPr>
              <a:t>тууралуу маалымат алышат;</a:t>
            </a:r>
          </a:p>
          <a:p>
            <a:r>
              <a:rPr lang="kk-KZ" sz="3200" b="1" cap="small" dirty="0" smtClean="0">
                <a:solidFill>
                  <a:srgbClr val="0070C0"/>
                </a:solidFill>
                <a:ea typeface="+mj-ea"/>
                <a:cs typeface="+mj-cs"/>
              </a:rPr>
              <a:t>2.</a:t>
            </a:r>
            <a:r>
              <a:rPr lang="kk-KZ" sz="3000" b="1" cap="small" dirty="0">
                <a:solidFill>
                  <a:srgbClr val="0070C0"/>
                </a:solidFill>
                <a:ea typeface="+mj-ea"/>
                <a:cs typeface="+mj-cs"/>
              </a:rPr>
              <a:t> Бириккен </a:t>
            </a:r>
            <a:r>
              <a:rPr lang="kk-KZ" sz="3000" b="1" cap="small" dirty="0" smtClean="0">
                <a:solidFill>
                  <a:srgbClr val="0070C0"/>
                </a:solidFill>
                <a:ea typeface="+mj-ea"/>
                <a:cs typeface="+mj-cs"/>
              </a:rPr>
              <a:t>сөздөрдүн, кошмок </a:t>
            </a:r>
            <a:r>
              <a:rPr lang="kk-KZ" sz="3000" b="1" cap="small" dirty="0">
                <a:solidFill>
                  <a:srgbClr val="0070C0"/>
                </a:solidFill>
                <a:ea typeface="+mj-ea"/>
                <a:cs typeface="+mj-cs"/>
              </a:rPr>
              <a:t>сөздөрдүн </a:t>
            </a:r>
            <a:r>
              <a:rPr lang="kk-KZ" sz="3000" b="1" cap="small" dirty="0" smtClean="0">
                <a:solidFill>
                  <a:srgbClr val="0070C0"/>
                </a:solidFill>
                <a:ea typeface="+mj-ea"/>
                <a:cs typeface="+mj-cs"/>
              </a:rPr>
              <a:t>бирге, кошмок </a:t>
            </a:r>
            <a:r>
              <a:rPr lang="kk-KZ" sz="3000" b="1" cap="small" dirty="0">
                <a:solidFill>
                  <a:srgbClr val="0070C0"/>
                </a:solidFill>
                <a:ea typeface="+mj-ea"/>
                <a:cs typeface="+mj-cs"/>
              </a:rPr>
              <a:t>сөздөрдүн бирге </a:t>
            </a:r>
            <a:r>
              <a:rPr lang="kk-KZ" sz="3000" b="1" cap="small" dirty="0" smtClean="0">
                <a:solidFill>
                  <a:srgbClr val="0070C0"/>
                </a:solidFill>
                <a:ea typeface="+mj-ea"/>
                <a:cs typeface="+mj-cs"/>
              </a:rPr>
              <a:t>жазылышын билишет;</a:t>
            </a:r>
          </a:p>
          <a:p>
            <a:r>
              <a:rPr lang="kk-KZ" sz="3000" b="1" cap="small" dirty="0" smtClean="0">
                <a:solidFill>
                  <a:srgbClr val="0070C0"/>
                </a:solidFill>
                <a:ea typeface="+mj-ea"/>
                <a:cs typeface="+mj-cs"/>
              </a:rPr>
              <a:t>3.Кепте колдонулушун мисалдар менен далилдешет.</a:t>
            </a:r>
            <a:endParaRPr lang="ru-RU" dirty="0">
              <a:solidFill>
                <a:srgbClr val="0070C0"/>
              </a:solidFill>
            </a:endParaRPr>
          </a:p>
        </p:txBody>
      </p:sp>
    </p:spTree>
    <p:extLst>
      <p:ext uri="{BB962C8B-B14F-4D97-AF65-F5344CB8AC3E}">
        <p14:creationId xmlns:p14="http://schemas.microsoft.com/office/powerpoint/2010/main" val="159354439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ru-RU" sz="3200" b="1" dirty="0" err="1" smtClean="0">
                <a:solidFill>
                  <a:srgbClr val="FF0000"/>
                </a:solidFill>
              </a:rPr>
              <a:t>Бүгүн</a:t>
            </a:r>
            <a:r>
              <a:rPr lang="ru-RU" sz="3200" b="1" dirty="0" smtClean="0">
                <a:solidFill>
                  <a:srgbClr val="FF0000"/>
                </a:solidFill>
              </a:rPr>
              <a:t> </a:t>
            </a:r>
            <a:r>
              <a:rPr lang="ru-RU" sz="3200" b="1" dirty="0" err="1" smtClean="0">
                <a:solidFill>
                  <a:srgbClr val="FF0000"/>
                </a:solidFill>
              </a:rPr>
              <a:t>сабакта</a:t>
            </a:r>
            <a:r>
              <a:rPr lang="ru-RU" sz="3200" b="1" dirty="0" smtClean="0">
                <a:solidFill>
                  <a:srgbClr val="FF0000"/>
                </a:solidFill>
              </a:rPr>
              <a:t>:</a:t>
            </a:r>
            <a:endParaRPr lang="ru-RU" sz="3200" b="1" dirty="0">
              <a:solidFill>
                <a:srgbClr val="FF0000"/>
              </a:solidFill>
            </a:endParaRPr>
          </a:p>
        </p:txBody>
      </p:sp>
      <p:sp>
        <p:nvSpPr>
          <p:cNvPr id="3" name="Объект 2"/>
          <p:cNvSpPr>
            <a:spLocks noGrp="1"/>
          </p:cNvSpPr>
          <p:nvPr>
            <p:ph sz="quarter" idx="1"/>
          </p:nvPr>
        </p:nvSpPr>
        <p:spPr/>
        <p:txBody>
          <a:bodyPr/>
          <a:lstStyle/>
          <a:p>
            <a:pPr lvl="0">
              <a:buClr>
                <a:srgbClr val="FE8637"/>
              </a:buClr>
            </a:pPr>
            <a:r>
              <a:rPr lang="kk-KZ" dirty="0">
                <a:solidFill>
                  <a:prstClr val="black"/>
                </a:solidFill>
              </a:rPr>
              <a:t>.</a:t>
            </a:r>
            <a:r>
              <a:rPr lang="kk-KZ" sz="3200" b="1" cap="small" dirty="0">
                <a:solidFill>
                  <a:srgbClr val="0070C0"/>
                </a:solidFill>
              </a:rPr>
              <a:t> Кыргыз тилинин жазуу эрежелери</a:t>
            </a:r>
            <a:br>
              <a:rPr lang="kk-KZ" sz="3200" b="1" cap="small" dirty="0">
                <a:solidFill>
                  <a:srgbClr val="0070C0"/>
                </a:solidFill>
              </a:rPr>
            </a:br>
            <a:r>
              <a:rPr lang="kk-KZ" sz="3200" b="1" cap="small" dirty="0" smtClean="0">
                <a:solidFill>
                  <a:srgbClr val="0070C0"/>
                </a:solidFill>
              </a:rPr>
              <a:t>тууралуу;</a:t>
            </a:r>
            <a:endParaRPr lang="kk-KZ" sz="3200" b="1" cap="small" dirty="0">
              <a:solidFill>
                <a:srgbClr val="0070C0"/>
              </a:solidFill>
            </a:endParaRPr>
          </a:p>
          <a:p>
            <a:pPr lvl="0">
              <a:buClr>
                <a:srgbClr val="FE8637"/>
              </a:buClr>
            </a:pPr>
            <a:r>
              <a:rPr lang="kk-KZ" sz="3200" b="1" cap="small" dirty="0">
                <a:solidFill>
                  <a:srgbClr val="0070C0"/>
                </a:solidFill>
              </a:rPr>
              <a:t>2.</a:t>
            </a:r>
            <a:r>
              <a:rPr lang="kk-KZ" sz="3000" b="1" cap="small" dirty="0">
                <a:solidFill>
                  <a:srgbClr val="0070C0"/>
                </a:solidFill>
              </a:rPr>
              <a:t> Бириккен сөздөрдүн, кошмок сөздөрдүн бирге, кошмок сөздөрдүн бирге </a:t>
            </a:r>
            <a:r>
              <a:rPr lang="kk-KZ" sz="3000" b="1" cap="small" dirty="0" smtClean="0">
                <a:solidFill>
                  <a:srgbClr val="0070C0"/>
                </a:solidFill>
              </a:rPr>
              <a:t>жазылышы;</a:t>
            </a:r>
            <a:endParaRPr lang="kk-KZ" sz="3000" b="1" cap="small" dirty="0">
              <a:solidFill>
                <a:srgbClr val="0070C0"/>
              </a:solidFill>
            </a:endParaRPr>
          </a:p>
          <a:p>
            <a:pPr lvl="0">
              <a:buClr>
                <a:srgbClr val="FE8637"/>
              </a:buClr>
            </a:pPr>
            <a:r>
              <a:rPr lang="kk-KZ" sz="3000" b="1" cap="small" dirty="0">
                <a:solidFill>
                  <a:srgbClr val="0070C0"/>
                </a:solidFill>
              </a:rPr>
              <a:t>3.Кепте колдонулушун мисалдар менен </a:t>
            </a:r>
            <a:r>
              <a:rPr lang="kk-KZ" sz="3000" b="1" cap="small" dirty="0" smtClean="0">
                <a:solidFill>
                  <a:srgbClr val="0070C0"/>
                </a:solidFill>
              </a:rPr>
              <a:t>далилдей </a:t>
            </a:r>
            <a:r>
              <a:rPr lang="kk-KZ" sz="3000" b="1" cap="small" dirty="0" smtClean="0">
                <a:solidFill>
                  <a:srgbClr val="0070C0"/>
                </a:solidFill>
              </a:rPr>
              <a:t>алдыңар;</a:t>
            </a:r>
          </a:p>
          <a:p>
            <a:pPr lvl="0">
              <a:buClr>
                <a:srgbClr val="FE8637"/>
              </a:buClr>
            </a:pPr>
            <a:r>
              <a:rPr lang="kk-KZ" sz="3000" b="1" cap="small" dirty="0" smtClean="0">
                <a:solidFill>
                  <a:srgbClr val="0070C0"/>
                </a:solidFill>
              </a:rPr>
              <a:t>4. Суроолорго жооп бердиңер.</a:t>
            </a:r>
            <a:endParaRPr lang="ru-RU" dirty="0">
              <a:solidFill>
                <a:srgbClr val="0070C0"/>
              </a:solidFill>
            </a:endParaRPr>
          </a:p>
          <a:p>
            <a:endParaRPr lang="ru-RU" dirty="0"/>
          </a:p>
        </p:txBody>
      </p:sp>
    </p:spTree>
    <p:extLst>
      <p:ext uri="{BB962C8B-B14F-4D97-AF65-F5344CB8AC3E}">
        <p14:creationId xmlns:p14="http://schemas.microsoft.com/office/powerpoint/2010/main" val="282676697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7467600" cy="1354162"/>
          </a:xfrm>
        </p:spPr>
        <p:txBody>
          <a:bodyPr>
            <a:normAutofit fontScale="90000"/>
          </a:bodyPr>
          <a:lstStyle/>
          <a:p>
            <a:pPr algn="ctr"/>
            <a:r>
              <a:rPr lang="kk-KZ" b="1" dirty="0" smtClean="0">
                <a:solidFill>
                  <a:srgbClr val="002060"/>
                </a:solidFill>
              </a:rPr>
              <a:t>Үйгө тапшырма</a:t>
            </a:r>
            <a:br>
              <a:rPr lang="kk-KZ" b="1" dirty="0" smtClean="0">
                <a:solidFill>
                  <a:srgbClr val="002060"/>
                </a:solidFill>
              </a:rPr>
            </a:br>
            <a:r>
              <a:rPr lang="kk-KZ" b="1" dirty="0">
                <a:solidFill>
                  <a:srgbClr val="002060"/>
                </a:solidFill>
              </a:rPr>
              <a:t/>
            </a:r>
            <a:br>
              <a:rPr lang="kk-KZ" b="1" dirty="0">
                <a:solidFill>
                  <a:srgbClr val="002060"/>
                </a:solidFill>
              </a:rPr>
            </a:br>
            <a:r>
              <a:rPr lang="kk-KZ" b="1" dirty="0" smtClean="0">
                <a:solidFill>
                  <a:srgbClr val="002060"/>
                </a:solidFill>
              </a:rPr>
              <a:t> </a:t>
            </a:r>
            <a:endParaRPr lang="ru-RU" b="1" dirty="0">
              <a:solidFill>
                <a:srgbClr val="002060"/>
              </a:solidFill>
            </a:endParaRPr>
          </a:p>
        </p:txBody>
      </p:sp>
      <p:sp>
        <p:nvSpPr>
          <p:cNvPr id="3" name="Объект 2"/>
          <p:cNvSpPr>
            <a:spLocks noGrp="1"/>
          </p:cNvSpPr>
          <p:nvPr>
            <p:ph sz="quarter" idx="1"/>
          </p:nvPr>
        </p:nvSpPr>
        <p:spPr>
          <a:xfrm>
            <a:off x="457200" y="1556792"/>
            <a:ext cx="7467600" cy="4917160"/>
          </a:xfrm>
          <a:solidFill>
            <a:schemeClr val="accent1">
              <a:lumMod val="60000"/>
              <a:lumOff val="40000"/>
            </a:schemeClr>
          </a:solidFill>
        </p:spPr>
        <p:txBody>
          <a:bodyPr/>
          <a:lstStyle/>
          <a:p>
            <a:pPr algn="ctr"/>
            <a:r>
              <a:rPr lang="kk-KZ" dirty="0" smtClean="0"/>
              <a:t>      «Мен жашаган аймак» деген темада</a:t>
            </a:r>
          </a:p>
          <a:p>
            <a:pPr marL="0" indent="0" algn="ctr">
              <a:buNone/>
            </a:pPr>
            <a:r>
              <a:rPr lang="kk-KZ" dirty="0"/>
              <a:t>т</a:t>
            </a:r>
            <a:r>
              <a:rPr lang="kk-KZ" dirty="0" smtClean="0"/>
              <a:t>екст түзүү.</a:t>
            </a:r>
          </a:p>
          <a:p>
            <a:pPr algn="ctr"/>
            <a:endParaRPr lang="kk-KZ" dirty="0"/>
          </a:p>
          <a:p>
            <a:pPr algn="ctr"/>
            <a:r>
              <a:rPr lang="kk-KZ" dirty="0" smtClean="0"/>
              <a:t>Текстте кош,кошмок, бириккен сөздөрдү пайдалануу</a:t>
            </a:r>
            <a:endParaRPr lang="ru-RU" dirty="0"/>
          </a:p>
        </p:txBody>
      </p:sp>
    </p:spTree>
    <p:extLst>
      <p:ext uri="{BB962C8B-B14F-4D97-AF65-F5344CB8AC3E}">
        <p14:creationId xmlns:p14="http://schemas.microsoft.com/office/powerpoint/2010/main" val="225021570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7467600" cy="706090"/>
          </a:xfrm>
        </p:spPr>
        <p:txBody>
          <a:bodyPr/>
          <a:lstStyle/>
          <a:p>
            <a:pPr algn="ctr"/>
            <a:r>
              <a:rPr lang="ru-RU" b="1" dirty="0" err="1">
                <a:solidFill>
                  <a:srgbClr val="0070C0"/>
                </a:solidFill>
              </a:rPr>
              <a:t>Сабакка</a:t>
            </a:r>
            <a:r>
              <a:rPr lang="ru-RU" b="1" dirty="0">
                <a:solidFill>
                  <a:srgbClr val="0070C0"/>
                </a:solidFill>
              </a:rPr>
              <a:t> анализ</a:t>
            </a:r>
          </a:p>
        </p:txBody>
      </p:sp>
      <p:sp>
        <p:nvSpPr>
          <p:cNvPr id="3" name="Объект 2"/>
          <p:cNvSpPr>
            <a:spLocks noGrp="1"/>
          </p:cNvSpPr>
          <p:nvPr>
            <p:ph sz="quarter" idx="1"/>
          </p:nvPr>
        </p:nvSpPr>
        <p:spPr>
          <a:xfrm>
            <a:off x="539552" y="1124744"/>
            <a:ext cx="8064896" cy="5349208"/>
          </a:xfrm>
        </p:spPr>
        <p:txBody>
          <a:bodyPr>
            <a:normAutofit lnSpcReduction="10000"/>
          </a:bodyPr>
          <a:lstStyle/>
          <a:p>
            <a:pPr marL="0" lvl="0" indent="0">
              <a:spcBef>
                <a:spcPct val="20000"/>
              </a:spcBef>
              <a:buClr>
                <a:srgbClr val="AA2B1E"/>
              </a:buClr>
              <a:buSzPct val="85000"/>
              <a:buNone/>
            </a:pPr>
            <a:r>
              <a:rPr lang="kk-KZ" sz="1500" dirty="0" smtClean="0">
                <a:solidFill>
                  <a:prstClr val="black"/>
                </a:solidFill>
                <a:latin typeface="Arial"/>
              </a:rPr>
              <a:t>09.09.2022-жыл                    Мугалим:Дүйшекеева К.</a:t>
            </a:r>
            <a:endParaRPr lang="kk-KZ" sz="1500" dirty="0">
              <a:solidFill>
                <a:prstClr val="black"/>
              </a:solidFill>
              <a:latin typeface="Arial"/>
            </a:endParaRPr>
          </a:p>
          <a:p>
            <a:pPr marL="0" lvl="0" indent="0">
              <a:spcBef>
                <a:spcPct val="20000"/>
              </a:spcBef>
              <a:buClr>
                <a:srgbClr val="AA2B1E"/>
              </a:buClr>
              <a:buSzPct val="85000"/>
              <a:buNone/>
            </a:pPr>
            <a:r>
              <a:rPr lang="kk-KZ" sz="1500" dirty="0" smtClean="0">
                <a:solidFill>
                  <a:prstClr val="black"/>
                </a:solidFill>
                <a:latin typeface="Arial"/>
              </a:rPr>
              <a:t>7-З </a:t>
            </a:r>
            <a:r>
              <a:rPr lang="kk-KZ" sz="1500" dirty="0">
                <a:solidFill>
                  <a:prstClr val="black"/>
                </a:solidFill>
                <a:latin typeface="Arial"/>
              </a:rPr>
              <a:t>класс:  Жалпы 39 окуучу, катышканы 37 окуучу</a:t>
            </a:r>
          </a:p>
          <a:p>
            <a:pPr marL="0" lvl="0" indent="0">
              <a:spcBef>
                <a:spcPct val="20000"/>
              </a:spcBef>
              <a:buClr>
                <a:srgbClr val="AA2B1E"/>
              </a:buClr>
              <a:buSzPct val="85000"/>
              <a:buNone/>
            </a:pPr>
            <a:r>
              <a:rPr lang="kk-KZ" sz="1500" dirty="0">
                <a:solidFill>
                  <a:prstClr val="black"/>
                </a:solidFill>
                <a:latin typeface="Arial"/>
              </a:rPr>
              <a:t>Кыргыз тили</a:t>
            </a:r>
          </a:p>
          <a:p>
            <a:pPr marL="0" lvl="0" indent="0">
              <a:spcBef>
                <a:spcPct val="20000"/>
              </a:spcBef>
              <a:buClr>
                <a:srgbClr val="AA2B1E"/>
              </a:buClr>
              <a:buSzPct val="85000"/>
              <a:buNone/>
            </a:pPr>
            <a:r>
              <a:rPr lang="kk-KZ" sz="1500" dirty="0">
                <a:solidFill>
                  <a:prstClr val="black"/>
                </a:solidFill>
                <a:latin typeface="Arial"/>
              </a:rPr>
              <a:t>Сабактын темасы:</a:t>
            </a:r>
            <a:r>
              <a:rPr lang="kk-KZ" sz="1500" b="1" dirty="0">
                <a:solidFill>
                  <a:srgbClr val="002060"/>
                </a:solidFill>
                <a:latin typeface="Arial"/>
              </a:rPr>
              <a:t> Татаал сөздөрдүн түрлөрү жана </a:t>
            </a:r>
            <a:r>
              <a:rPr lang="kk-KZ" sz="1500" b="1" dirty="0" smtClean="0">
                <a:solidFill>
                  <a:srgbClr val="002060"/>
                </a:solidFill>
                <a:latin typeface="Arial"/>
              </a:rPr>
              <a:t>жазылышы</a:t>
            </a:r>
            <a:endParaRPr lang="kk-KZ" sz="1500" b="1" dirty="0">
              <a:solidFill>
                <a:srgbClr val="002060"/>
              </a:solidFill>
              <a:latin typeface="Arial"/>
            </a:endParaRPr>
          </a:p>
          <a:p>
            <a:pPr marL="0" lvl="0" indent="0">
              <a:spcBef>
                <a:spcPct val="20000"/>
              </a:spcBef>
              <a:buClr>
                <a:srgbClr val="AA2B1E"/>
              </a:buClr>
              <a:buSzPct val="85000"/>
              <a:buNone/>
            </a:pPr>
            <a:r>
              <a:rPr lang="kk-KZ" sz="1500" dirty="0" smtClean="0">
                <a:solidFill>
                  <a:prstClr val="black">
                    <a:lumMod val="85000"/>
                    <a:lumOff val="15000"/>
                  </a:prstClr>
                </a:solidFill>
                <a:latin typeface="Arial"/>
              </a:rPr>
              <a:t>Сабактын </a:t>
            </a:r>
            <a:r>
              <a:rPr lang="kk-KZ" sz="1500" dirty="0">
                <a:solidFill>
                  <a:prstClr val="black">
                    <a:lumMod val="85000"/>
                    <a:lumOff val="15000"/>
                  </a:prstClr>
                </a:solidFill>
                <a:latin typeface="Arial"/>
              </a:rPr>
              <a:t>жабдылышы:проектор, таблица,методикалык  китепчелер колдонулду.</a:t>
            </a:r>
          </a:p>
          <a:p>
            <a:pPr marL="0" lvl="0" indent="0">
              <a:spcBef>
                <a:spcPct val="20000"/>
              </a:spcBef>
              <a:buClr>
                <a:srgbClr val="AA2B1E"/>
              </a:buClr>
              <a:buSzPct val="85000"/>
              <a:buNone/>
            </a:pPr>
            <a:r>
              <a:rPr lang="kk-KZ" sz="1500" dirty="0">
                <a:solidFill>
                  <a:prstClr val="black">
                    <a:lumMod val="85000"/>
                    <a:lumOff val="15000"/>
                  </a:prstClr>
                </a:solidFill>
                <a:latin typeface="Arial"/>
              </a:rPr>
              <a:t>                                    </a:t>
            </a:r>
            <a:r>
              <a:rPr lang="kk-KZ" sz="1500" b="1" dirty="0">
                <a:solidFill>
                  <a:srgbClr val="002060"/>
                </a:solidFill>
                <a:latin typeface="Arial"/>
              </a:rPr>
              <a:t>Сабактын жүрүшү:</a:t>
            </a:r>
          </a:p>
          <a:p>
            <a:pPr marL="0" lvl="0" indent="0">
              <a:spcBef>
                <a:spcPct val="20000"/>
              </a:spcBef>
              <a:buClr>
                <a:srgbClr val="AA2B1E"/>
              </a:buClr>
              <a:buSzPct val="85000"/>
              <a:buNone/>
            </a:pPr>
            <a:r>
              <a:rPr lang="kk-KZ" sz="1500" dirty="0">
                <a:solidFill>
                  <a:prstClr val="black">
                    <a:lumMod val="85000"/>
                    <a:lumOff val="15000"/>
                  </a:prstClr>
                </a:solidFill>
                <a:latin typeface="Arial"/>
              </a:rPr>
              <a:t>-өз убагында башталды;</a:t>
            </a:r>
          </a:p>
          <a:p>
            <a:pPr marL="0" lvl="0" indent="0">
              <a:spcBef>
                <a:spcPct val="20000"/>
              </a:spcBef>
              <a:buClr>
                <a:srgbClr val="AA2B1E"/>
              </a:buClr>
              <a:buSzPct val="85000"/>
              <a:buNone/>
            </a:pPr>
            <a:r>
              <a:rPr lang="kk-KZ" sz="1500" dirty="0">
                <a:solidFill>
                  <a:prstClr val="black">
                    <a:lumMod val="85000"/>
                    <a:lumOff val="15000"/>
                  </a:prstClr>
                </a:solidFill>
                <a:latin typeface="Arial"/>
              </a:rPr>
              <a:t>-класс сабакка даяр;</a:t>
            </a:r>
          </a:p>
          <a:p>
            <a:pPr marL="0" lvl="0" indent="0">
              <a:spcBef>
                <a:spcPct val="20000"/>
              </a:spcBef>
              <a:buClr>
                <a:srgbClr val="AA2B1E"/>
              </a:buClr>
              <a:buSzPct val="85000"/>
              <a:buNone/>
            </a:pPr>
            <a:r>
              <a:rPr lang="kk-KZ" sz="1500" dirty="0">
                <a:solidFill>
                  <a:prstClr val="black">
                    <a:lumMod val="85000"/>
                    <a:lumOff val="15000"/>
                  </a:prstClr>
                </a:solidFill>
                <a:latin typeface="Arial"/>
              </a:rPr>
              <a:t>-чакыруу этабы менен сабак башталды</a:t>
            </a:r>
            <a:r>
              <a:rPr lang="kk-KZ" sz="1500" dirty="0" smtClean="0">
                <a:solidFill>
                  <a:prstClr val="black">
                    <a:lumMod val="85000"/>
                    <a:lumOff val="15000"/>
                  </a:prstClr>
                </a:solidFill>
                <a:latin typeface="Arial"/>
              </a:rPr>
              <a:t>;</a:t>
            </a:r>
            <a:endParaRPr lang="kk-KZ" sz="1500" dirty="0">
              <a:solidFill>
                <a:prstClr val="black">
                  <a:lumMod val="85000"/>
                  <a:lumOff val="15000"/>
                </a:prstClr>
              </a:solidFill>
              <a:latin typeface="Arial"/>
            </a:endParaRPr>
          </a:p>
          <a:p>
            <a:pPr marL="0" lvl="0" indent="0" algn="ctr">
              <a:spcBef>
                <a:spcPct val="20000"/>
              </a:spcBef>
              <a:buClr>
                <a:srgbClr val="AA2B1E"/>
              </a:buClr>
              <a:buSzPct val="85000"/>
              <a:buNone/>
            </a:pPr>
            <a:r>
              <a:rPr lang="kk-KZ" sz="1500" b="1" dirty="0">
                <a:solidFill>
                  <a:srgbClr val="002060"/>
                </a:solidFill>
                <a:latin typeface="Arial"/>
              </a:rPr>
              <a:t>Мугалимдин окуучуларга мамилеси: </a:t>
            </a:r>
          </a:p>
          <a:p>
            <a:pPr marL="0" lvl="0" indent="0">
              <a:spcBef>
                <a:spcPct val="20000"/>
              </a:spcBef>
              <a:buClr>
                <a:srgbClr val="AA2B1E"/>
              </a:buClr>
              <a:buSzPct val="85000"/>
              <a:buNone/>
            </a:pPr>
            <a:r>
              <a:rPr lang="kk-KZ" sz="1500" dirty="0">
                <a:solidFill>
                  <a:prstClr val="black">
                    <a:lumMod val="85000"/>
                    <a:lumOff val="15000"/>
                  </a:prstClr>
                </a:solidFill>
                <a:latin typeface="Arial"/>
              </a:rPr>
              <a:t>-класстын ишмердүүлүгүн уюштура билет</a:t>
            </a:r>
            <a:endParaRPr lang="ru-RU" sz="1500" dirty="0">
              <a:solidFill>
                <a:prstClr val="black">
                  <a:lumMod val="85000"/>
                  <a:lumOff val="15000"/>
                </a:prstClr>
              </a:solidFill>
              <a:latin typeface="Arial"/>
            </a:endParaRPr>
          </a:p>
          <a:p>
            <a:pPr marL="0" lvl="0" indent="0" algn="ctr">
              <a:spcBef>
                <a:spcPct val="20000"/>
              </a:spcBef>
              <a:buClr>
                <a:srgbClr val="AA2B1E"/>
              </a:buClr>
              <a:buSzPct val="85000"/>
              <a:buNone/>
            </a:pPr>
            <a:r>
              <a:rPr lang="kk-KZ" sz="1500" b="1" dirty="0">
                <a:solidFill>
                  <a:srgbClr val="002060"/>
                </a:solidFill>
                <a:latin typeface="Arial"/>
              </a:rPr>
              <a:t>Жаңы теманы түшүндүрүү: </a:t>
            </a:r>
          </a:p>
          <a:p>
            <a:pPr marL="0" lvl="0" indent="0">
              <a:spcBef>
                <a:spcPct val="20000"/>
              </a:spcBef>
              <a:buClr>
                <a:srgbClr val="AA2B1E"/>
              </a:buClr>
              <a:buSzPct val="85000"/>
              <a:buNone/>
            </a:pPr>
            <a:r>
              <a:rPr lang="kk-KZ" sz="1500" dirty="0">
                <a:solidFill>
                  <a:prstClr val="black">
                    <a:lumMod val="85000"/>
                    <a:lumOff val="15000"/>
                  </a:prstClr>
                </a:solidFill>
                <a:latin typeface="Arial"/>
              </a:rPr>
              <a:t>-китеп менен иштөө ыкмасын колдонуу менен өтүлгөн темаларды байланыштырып өттү</a:t>
            </a:r>
            <a:r>
              <a:rPr lang="kk-KZ" sz="1500" dirty="0" smtClean="0">
                <a:solidFill>
                  <a:prstClr val="black">
                    <a:lumMod val="85000"/>
                    <a:lumOff val="15000"/>
                  </a:prstClr>
                </a:solidFill>
                <a:latin typeface="Arial"/>
              </a:rPr>
              <a:t>;</a:t>
            </a:r>
          </a:p>
          <a:p>
            <a:pPr marL="0" lvl="0" indent="0">
              <a:spcBef>
                <a:spcPct val="20000"/>
              </a:spcBef>
              <a:buClr>
                <a:srgbClr val="AA2B1E"/>
              </a:buClr>
              <a:buSzPct val="85000"/>
              <a:buNone/>
            </a:pPr>
            <a:r>
              <a:rPr lang="kk-KZ" sz="1500" dirty="0" smtClean="0">
                <a:solidFill>
                  <a:prstClr val="black">
                    <a:lumMod val="85000"/>
                    <a:lumOff val="15000"/>
                  </a:prstClr>
                </a:solidFill>
                <a:latin typeface="Arial"/>
              </a:rPr>
              <a:t>-мугалим алгач аңгемелешүү методун колдоно алды(мугалим менен окуучунун жандуу аңгемелешүүсү);</a:t>
            </a:r>
            <a:endParaRPr lang="kk-KZ" sz="1500" dirty="0">
              <a:solidFill>
                <a:prstClr val="black">
                  <a:lumMod val="85000"/>
                  <a:lumOff val="15000"/>
                </a:prstClr>
              </a:solidFill>
              <a:latin typeface="Arial"/>
            </a:endParaRPr>
          </a:p>
          <a:p>
            <a:pPr marL="0" lvl="0" indent="0">
              <a:spcBef>
                <a:spcPct val="20000"/>
              </a:spcBef>
              <a:buClr>
                <a:srgbClr val="AA2B1E"/>
              </a:buClr>
              <a:buSzPct val="85000"/>
              <a:buNone/>
            </a:pPr>
            <a:r>
              <a:rPr lang="kk-KZ" sz="1500" dirty="0" smtClean="0">
                <a:solidFill>
                  <a:prstClr val="black">
                    <a:lumMod val="85000"/>
                    <a:lumOff val="15000"/>
                  </a:prstClr>
                </a:solidFill>
                <a:latin typeface="Arial"/>
              </a:rPr>
              <a:t>-слайд аркылуу татаал сөздөрдүн түрлөрүн жана жазылыш өзгөчөлүктөрүн, мисалдар менен далилдеп, сүрөттөр аркылуу түшүндүрдү;</a:t>
            </a:r>
          </a:p>
          <a:p>
            <a:pPr marL="0" lvl="0" indent="0">
              <a:spcBef>
                <a:spcPct val="20000"/>
              </a:spcBef>
              <a:buClr>
                <a:srgbClr val="AA2B1E"/>
              </a:buClr>
              <a:buSzPct val="85000"/>
              <a:buNone/>
            </a:pPr>
            <a:r>
              <a:rPr lang="kk-KZ" sz="1500" dirty="0" smtClean="0">
                <a:solidFill>
                  <a:prstClr val="black">
                    <a:lumMod val="85000"/>
                    <a:lumOff val="15000"/>
                  </a:prstClr>
                </a:solidFill>
                <a:latin typeface="Arial"/>
              </a:rPr>
              <a:t>-окуучулар </a:t>
            </a:r>
            <a:r>
              <a:rPr lang="kk-KZ" sz="1500" dirty="0">
                <a:solidFill>
                  <a:prstClr val="black">
                    <a:lumMod val="85000"/>
                    <a:lumOff val="15000"/>
                  </a:prstClr>
                </a:solidFill>
                <a:latin typeface="Arial"/>
              </a:rPr>
              <a:t>өз алдынча иштешти;</a:t>
            </a:r>
          </a:p>
          <a:p>
            <a:pPr marL="0" lvl="0" indent="0">
              <a:spcBef>
                <a:spcPct val="20000"/>
              </a:spcBef>
              <a:buClr>
                <a:srgbClr val="AA2B1E"/>
              </a:buClr>
              <a:buSzPct val="85000"/>
              <a:buNone/>
            </a:pPr>
            <a:r>
              <a:rPr lang="kk-KZ" sz="1500" dirty="0">
                <a:solidFill>
                  <a:prstClr val="black">
                    <a:lumMod val="85000"/>
                    <a:lumOff val="15000"/>
                  </a:prstClr>
                </a:solidFill>
                <a:latin typeface="Arial"/>
              </a:rPr>
              <a:t>-Венндин диаграммасын түзүштү.</a:t>
            </a:r>
          </a:p>
          <a:p>
            <a:endParaRPr lang="ru-RU" dirty="0"/>
          </a:p>
        </p:txBody>
      </p:sp>
    </p:spTree>
    <p:extLst>
      <p:ext uri="{BB962C8B-B14F-4D97-AF65-F5344CB8AC3E}">
        <p14:creationId xmlns:p14="http://schemas.microsoft.com/office/powerpoint/2010/main" val="34180461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
          </p:nvPr>
        </p:nvSpPr>
        <p:spPr>
          <a:xfrm>
            <a:off x="457200" y="476672"/>
            <a:ext cx="8291264" cy="5997280"/>
          </a:xfrm>
        </p:spPr>
        <p:txBody>
          <a:bodyPr>
            <a:normAutofit fontScale="92500" lnSpcReduction="10000"/>
          </a:bodyPr>
          <a:lstStyle/>
          <a:p>
            <a:pPr marL="0" lvl="0" indent="0" algn="ctr">
              <a:spcBef>
                <a:spcPct val="20000"/>
              </a:spcBef>
              <a:buClr>
                <a:srgbClr val="AA2B1E"/>
              </a:buClr>
              <a:buSzPct val="85000"/>
              <a:buNone/>
            </a:pPr>
            <a:r>
              <a:rPr lang="kk-KZ" sz="1900" b="1" dirty="0">
                <a:solidFill>
                  <a:srgbClr val="002060"/>
                </a:solidFill>
                <a:latin typeface="Arial"/>
              </a:rPr>
              <a:t>Сабактын максатына жетүүсү:</a:t>
            </a:r>
          </a:p>
          <a:p>
            <a:pPr marL="0" lvl="0" indent="0">
              <a:spcBef>
                <a:spcPct val="20000"/>
              </a:spcBef>
              <a:buClr>
                <a:srgbClr val="AA2B1E"/>
              </a:buClr>
              <a:buSzPct val="85000"/>
              <a:buNone/>
            </a:pPr>
            <a:r>
              <a:rPr lang="kk-KZ" sz="1900" b="1" dirty="0">
                <a:solidFill>
                  <a:srgbClr val="002060"/>
                </a:solidFill>
                <a:latin typeface="Arial"/>
              </a:rPr>
              <a:t>-</a:t>
            </a:r>
            <a:r>
              <a:rPr lang="kk-KZ" sz="1800" dirty="0">
                <a:solidFill>
                  <a:prstClr val="black">
                    <a:lumMod val="85000"/>
                    <a:lumOff val="15000"/>
                  </a:prstClr>
                </a:solidFill>
                <a:latin typeface="Times New Roman" pitchFamily="18" charset="0"/>
                <a:cs typeface="Times New Roman" pitchFamily="18" charset="0"/>
              </a:rPr>
              <a:t>сабак өтүүдө мугалим дидактикалык материалдарды билүүсү жана окуучуларга бүгүнкү күн талабы менен түшүндүрүүсү, окуучулар менен бирге иш алып баруусу , окуучулардын  жетүүсү жакшы;</a:t>
            </a:r>
          </a:p>
          <a:p>
            <a:pPr marL="0" lvl="0" indent="0">
              <a:spcBef>
                <a:spcPct val="20000"/>
              </a:spcBef>
              <a:buClr>
                <a:srgbClr val="AA2B1E"/>
              </a:buClr>
              <a:buSzPct val="85000"/>
              <a:buNone/>
            </a:pPr>
            <a:r>
              <a:rPr lang="kk-KZ" sz="1800" dirty="0">
                <a:solidFill>
                  <a:prstClr val="black">
                    <a:lumMod val="85000"/>
                    <a:lumOff val="15000"/>
                  </a:prstClr>
                </a:solidFill>
                <a:latin typeface="Times New Roman" pitchFamily="18" charset="0"/>
                <a:cs typeface="Times New Roman" pitchFamily="18" charset="0"/>
              </a:rPr>
              <a:t>-класстагы окуучуларга  көңүл буруусу жана баарын иштетүүсү талапка жооп берет;</a:t>
            </a:r>
          </a:p>
          <a:p>
            <a:pPr marL="0" lvl="0" indent="0">
              <a:spcBef>
                <a:spcPct val="20000"/>
              </a:spcBef>
              <a:buClr>
                <a:srgbClr val="AA2B1E"/>
              </a:buClr>
              <a:buSzPct val="85000"/>
              <a:buNone/>
            </a:pPr>
            <a:r>
              <a:rPr lang="kk-KZ" sz="1800" dirty="0">
                <a:solidFill>
                  <a:prstClr val="black">
                    <a:lumMod val="85000"/>
                    <a:lumOff val="15000"/>
                  </a:prstClr>
                </a:solidFill>
                <a:latin typeface="Times New Roman" pitchFamily="18" charset="0"/>
                <a:cs typeface="Times New Roman" pitchFamily="18" charset="0"/>
              </a:rPr>
              <a:t>-жаңы теманы түшүндүрүү жана бышыктоо үчүн көнүгүүнү туура тандоосу;</a:t>
            </a:r>
          </a:p>
          <a:p>
            <a:pPr marL="0" lvl="0" indent="0">
              <a:spcBef>
                <a:spcPct val="20000"/>
              </a:spcBef>
              <a:buClr>
                <a:srgbClr val="AA2B1E"/>
              </a:buClr>
              <a:buSzPct val="85000"/>
              <a:buNone/>
            </a:pPr>
            <a:r>
              <a:rPr lang="kk-KZ" sz="1800" dirty="0">
                <a:solidFill>
                  <a:prstClr val="black">
                    <a:lumMod val="85000"/>
                    <a:lumOff val="15000"/>
                  </a:prstClr>
                </a:solidFill>
                <a:latin typeface="Times New Roman" pitchFamily="18" charset="0"/>
                <a:cs typeface="Times New Roman" pitchFamily="18" charset="0"/>
              </a:rPr>
              <a:t>-ар бир окуучу жыйынтык чыгарып, тесттик тапшырма менен иштей </a:t>
            </a:r>
            <a:r>
              <a:rPr lang="kk-KZ" sz="1800" dirty="0" smtClean="0">
                <a:solidFill>
                  <a:prstClr val="black">
                    <a:lumMod val="85000"/>
                    <a:lumOff val="15000"/>
                  </a:prstClr>
                </a:solidFill>
                <a:latin typeface="Times New Roman" pitchFamily="18" charset="0"/>
                <a:cs typeface="Times New Roman" pitchFamily="18" charset="0"/>
              </a:rPr>
              <a:t>алды;</a:t>
            </a:r>
          </a:p>
          <a:p>
            <a:pPr marL="0" lvl="0" indent="0">
              <a:spcBef>
                <a:spcPct val="20000"/>
              </a:spcBef>
              <a:buClr>
                <a:srgbClr val="AA2B1E"/>
              </a:buClr>
              <a:buSzPct val="85000"/>
              <a:buNone/>
            </a:pPr>
            <a:r>
              <a:rPr lang="kk-KZ" sz="1800" smtClean="0">
                <a:solidFill>
                  <a:prstClr val="black">
                    <a:lumMod val="85000"/>
                    <a:lumOff val="15000"/>
                  </a:prstClr>
                </a:solidFill>
                <a:latin typeface="Times New Roman" pitchFamily="18" charset="0"/>
                <a:cs typeface="Times New Roman" pitchFamily="18" charset="0"/>
              </a:rPr>
              <a:t>- окуучулардын жазуу дептерлерин текшерүү менен доскада иштетип,өз каталарынын үстүндө иштете алды.</a:t>
            </a:r>
            <a:endParaRPr lang="kk-KZ" sz="1800" dirty="0">
              <a:solidFill>
                <a:prstClr val="black">
                  <a:lumMod val="85000"/>
                  <a:lumOff val="15000"/>
                </a:prstClr>
              </a:solidFill>
              <a:latin typeface="Times New Roman" pitchFamily="18" charset="0"/>
              <a:cs typeface="Times New Roman" pitchFamily="18" charset="0"/>
            </a:endParaRPr>
          </a:p>
          <a:p>
            <a:pPr marL="0" lvl="0" indent="0" algn="ctr">
              <a:spcBef>
                <a:spcPct val="20000"/>
              </a:spcBef>
              <a:buClr>
                <a:srgbClr val="AA2B1E"/>
              </a:buClr>
              <a:buSzPct val="85000"/>
              <a:buNone/>
            </a:pPr>
            <a:r>
              <a:rPr lang="kk-KZ" sz="1800" b="1" dirty="0" smtClean="0">
                <a:solidFill>
                  <a:srgbClr val="002060"/>
                </a:solidFill>
                <a:latin typeface="Times New Roman" pitchFamily="18" charset="0"/>
                <a:cs typeface="Times New Roman" pitchFamily="18" charset="0"/>
              </a:rPr>
              <a:t>Сабакты пландаштыруу:</a:t>
            </a:r>
          </a:p>
          <a:p>
            <a:pPr marL="0" lvl="0" indent="0">
              <a:spcBef>
                <a:spcPct val="20000"/>
              </a:spcBef>
              <a:buClr>
                <a:srgbClr val="AA2B1E"/>
              </a:buClr>
              <a:buSzPct val="85000"/>
              <a:buNone/>
            </a:pPr>
            <a:r>
              <a:rPr lang="kk-KZ" sz="1800" dirty="0" smtClean="0">
                <a:solidFill>
                  <a:schemeClr val="tx1">
                    <a:lumMod val="85000"/>
                    <a:lumOff val="15000"/>
                  </a:schemeClr>
                </a:solidFill>
                <a:latin typeface="Times New Roman" pitchFamily="18" charset="0"/>
                <a:cs typeface="Times New Roman" pitchFamily="18" charset="0"/>
              </a:rPr>
              <a:t>-</a:t>
            </a:r>
            <a:r>
              <a:rPr lang="kk-KZ" sz="1600" dirty="0" smtClean="0">
                <a:solidFill>
                  <a:schemeClr val="tx1">
                    <a:lumMod val="85000"/>
                    <a:lumOff val="15000"/>
                  </a:schemeClr>
                </a:solidFill>
                <a:latin typeface="Times New Roman" pitchFamily="18" charset="0"/>
                <a:cs typeface="Times New Roman" pitchFamily="18" charset="0"/>
              </a:rPr>
              <a:t>сабактын структурасы туура түзүлгөн;</a:t>
            </a:r>
          </a:p>
          <a:p>
            <a:pPr marL="0" lvl="0" indent="0">
              <a:spcBef>
                <a:spcPct val="20000"/>
              </a:spcBef>
              <a:buClr>
                <a:srgbClr val="AA2B1E"/>
              </a:buClr>
              <a:buSzPct val="85000"/>
              <a:buNone/>
            </a:pPr>
            <a:r>
              <a:rPr lang="kk-KZ" sz="1600" dirty="0" smtClean="0">
                <a:latin typeface="Times New Roman" pitchFamily="18" charset="0"/>
                <a:cs typeface="Times New Roman" pitchFamily="18" charset="0"/>
              </a:rPr>
              <a:t>-дидактикалык </a:t>
            </a:r>
            <a:r>
              <a:rPr lang="kk-KZ" sz="1600" dirty="0">
                <a:latin typeface="Times New Roman" pitchFamily="18" charset="0"/>
                <a:cs typeface="Times New Roman" pitchFamily="18" charset="0"/>
              </a:rPr>
              <a:t>колдонмолордун </a:t>
            </a:r>
            <a:r>
              <a:rPr lang="kk-KZ" sz="1600" dirty="0" smtClean="0">
                <a:latin typeface="Times New Roman" pitchFamily="18" charset="0"/>
                <a:cs typeface="Times New Roman" pitchFamily="18" charset="0"/>
              </a:rPr>
              <a:t>даярдалышы,</a:t>
            </a:r>
          </a:p>
          <a:p>
            <a:pPr marL="0" lvl="0" indent="0">
              <a:spcBef>
                <a:spcPct val="20000"/>
              </a:spcBef>
              <a:buClr>
                <a:srgbClr val="AA2B1E"/>
              </a:buClr>
              <a:buSzPct val="85000"/>
              <a:buNone/>
            </a:pPr>
            <a:r>
              <a:rPr lang="kk-KZ" sz="1600" dirty="0" smtClean="0">
                <a:latin typeface="Times New Roman" pitchFamily="18" charset="0"/>
                <a:cs typeface="Times New Roman" pitchFamily="18" charset="0"/>
              </a:rPr>
              <a:t> -кошумча </a:t>
            </a:r>
            <a:r>
              <a:rPr lang="kk-KZ" sz="1600" dirty="0">
                <a:latin typeface="Times New Roman" pitchFamily="18" charset="0"/>
                <a:cs typeface="Times New Roman" pitchFamily="18" charset="0"/>
              </a:rPr>
              <a:t>материалдар, колдонмолор, китептер менен камсыз </a:t>
            </a:r>
            <a:r>
              <a:rPr lang="kk-KZ" sz="1600" dirty="0" smtClean="0">
                <a:latin typeface="Times New Roman" pitchFamily="18" charset="0"/>
                <a:cs typeface="Times New Roman" pitchFamily="18" charset="0"/>
              </a:rPr>
              <a:t>болуусу талапка жооп берет.</a:t>
            </a:r>
          </a:p>
          <a:p>
            <a:pPr marL="0" lvl="0" indent="0">
              <a:spcBef>
                <a:spcPct val="20000"/>
              </a:spcBef>
              <a:buClr>
                <a:srgbClr val="AA2B1E"/>
              </a:buClr>
              <a:buSzPct val="85000"/>
              <a:buNone/>
            </a:pPr>
            <a:r>
              <a:rPr lang="kk-KZ" sz="1600" b="1" dirty="0" smtClean="0">
                <a:solidFill>
                  <a:srgbClr val="002060"/>
                </a:solidFill>
                <a:latin typeface="Times New Roman" pitchFamily="18" charset="0"/>
                <a:cs typeface="Times New Roman" pitchFamily="18" charset="0"/>
              </a:rPr>
              <a:t>Баалоо</a:t>
            </a:r>
            <a:r>
              <a:rPr lang="kk-KZ" sz="1600" b="1" dirty="0">
                <a:solidFill>
                  <a:srgbClr val="002060"/>
                </a:solidFill>
                <a:latin typeface="Times New Roman" pitchFamily="18" charset="0"/>
                <a:cs typeface="Times New Roman" pitchFamily="18" charset="0"/>
              </a:rPr>
              <a:t>:</a:t>
            </a:r>
          </a:p>
          <a:p>
            <a:pPr marL="0" lvl="0" indent="0">
              <a:spcBef>
                <a:spcPct val="20000"/>
              </a:spcBef>
              <a:buClr>
                <a:srgbClr val="AA2B1E"/>
              </a:buClr>
              <a:buSzPct val="85000"/>
              <a:buNone/>
            </a:pPr>
            <a:r>
              <a:rPr lang="kk-KZ" sz="1800" dirty="0">
                <a:solidFill>
                  <a:prstClr val="black">
                    <a:lumMod val="85000"/>
                    <a:lumOff val="15000"/>
                  </a:prstClr>
                </a:solidFill>
                <a:latin typeface="Times New Roman" pitchFamily="18" charset="0"/>
                <a:cs typeface="Times New Roman" pitchFamily="18" charset="0"/>
              </a:rPr>
              <a:t>Үй тапшырма</a:t>
            </a:r>
            <a:r>
              <a:rPr lang="kk-KZ" sz="1800" dirty="0" smtClean="0">
                <a:solidFill>
                  <a:prstClr val="black">
                    <a:lumMod val="85000"/>
                    <a:lumOff val="15000"/>
                  </a:prstClr>
                </a:solidFill>
                <a:latin typeface="Times New Roman" pitchFamily="18" charset="0"/>
                <a:cs typeface="Times New Roman" pitchFamily="18" charset="0"/>
              </a:rPr>
              <a:t>:</a:t>
            </a:r>
          </a:p>
          <a:p>
            <a:pPr marL="0" lvl="0" indent="0">
              <a:spcBef>
                <a:spcPct val="20000"/>
              </a:spcBef>
              <a:buClr>
                <a:srgbClr val="AA2B1E"/>
              </a:buClr>
              <a:buSzPct val="85000"/>
              <a:buNone/>
            </a:pPr>
            <a:r>
              <a:rPr lang="kk-KZ" sz="1800" dirty="0">
                <a:solidFill>
                  <a:prstClr val="black">
                    <a:lumMod val="85000"/>
                    <a:lumOff val="15000"/>
                  </a:prstClr>
                </a:solidFill>
                <a:latin typeface="Times New Roman" pitchFamily="18" charset="0"/>
                <a:cs typeface="Times New Roman" pitchFamily="18" charset="0"/>
              </a:rPr>
              <a:t>-</a:t>
            </a:r>
            <a:r>
              <a:rPr lang="kk-KZ" sz="1800" dirty="0" smtClean="0">
                <a:solidFill>
                  <a:prstClr val="black">
                    <a:lumMod val="85000"/>
                    <a:lumOff val="15000"/>
                  </a:prstClr>
                </a:solidFill>
                <a:latin typeface="Times New Roman" pitchFamily="18" charset="0"/>
                <a:cs typeface="Times New Roman" pitchFamily="18" charset="0"/>
              </a:rPr>
              <a:t>өзүн-өзү </a:t>
            </a:r>
            <a:r>
              <a:rPr lang="kk-KZ" sz="1800" dirty="0">
                <a:solidFill>
                  <a:prstClr val="black">
                    <a:lumMod val="85000"/>
                    <a:lumOff val="15000"/>
                  </a:prstClr>
                </a:solidFill>
                <a:latin typeface="Times New Roman" pitchFamily="18" charset="0"/>
                <a:cs typeface="Times New Roman" pitchFamily="18" charset="0"/>
              </a:rPr>
              <a:t>баалоо ыкмасын колдонду</a:t>
            </a:r>
          </a:p>
          <a:p>
            <a:pPr marL="0" lvl="0" indent="0">
              <a:spcBef>
                <a:spcPct val="20000"/>
              </a:spcBef>
              <a:buClr>
                <a:srgbClr val="AA2B1E"/>
              </a:buClr>
              <a:buSzPct val="85000"/>
              <a:buNone/>
            </a:pPr>
            <a:r>
              <a:rPr lang="kk-KZ" sz="1800" dirty="0">
                <a:solidFill>
                  <a:prstClr val="black">
                    <a:lumMod val="85000"/>
                    <a:lumOff val="15000"/>
                  </a:prstClr>
                </a:solidFill>
                <a:latin typeface="Times New Roman" pitchFamily="18" charset="0"/>
                <a:cs typeface="Times New Roman" pitchFamily="18" charset="0"/>
              </a:rPr>
              <a:t> </a:t>
            </a:r>
            <a:r>
              <a:rPr lang="kk-KZ" sz="1800" dirty="0" smtClean="0">
                <a:solidFill>
                  <a:prstClr val="black">
                    <a:lumMod val="85000"/>
                    <a:lumOff val="15000"/>
                  </a:prstClr>
                </a:solidFill>
                <a:latin typeface="Times New Roman" pitchFamily="18" charset="0"/>
                <a:cs typeface="Times New Roman" pitchFamily="18" charset="0"/>
              </a:rPr>
              <a:t>-окуучулар </a:t>
            </a:r>
            <a:r>
              <a:rPr lang="kk-KZ" sz="1800" dirty="0">
                <a:solidFill>
                  <a:prstClr val="black">
                    <a:lumMod val="85000"/>
                    <a:lumOff val="15000"/>
                  </a:prstClr>
                </a:solidFill>
                <a:latin typeface="Times New Roman" pitchFamily="18" charset="0"/>
                <a:cs typeface="Times New Roman" pitchFamily="18" charset="0"/>
              </a:rPr>
              <a:t>өзүн-өзү баалады.</a:t>
            </a:r>
          </a:p>
          <a:p>
            <a:pPr marL="0" lvl="0" indent="0">
              <a:spcBef>
                <a:spcPct val="20000"/>
              </a:spcBef>
              <a:buClr>
                <a:srgbClr val="AA2B1E"/>
              </a:buClr>
              <a:buSzPct val="85000"/>
              <a:buNone/>
            </a:pPr>
            <a:r>
              <a:rPr lang="kk-KZ" sz="1800" dirty="0">
                <a:solidFill>
                  <a:prstClr val="black">
                    <a:lumMod val="85000"/>
                    <a:lumOff val="15000"/>
                  </a:prstClr>
                </a:solidFill>
                <a:latin typeface="Times New Roman" pitchFamily="18" charset="0"/>
                <a:cs typeface="Times New Roman" pitchFamily="18" charset="0"/>
              </a:rPr>
              <a:t>4 окуучу «5»,  18-окуучу «4» деген баа алышты.</a:t>
            </a:r>
          </a:p>
          <a:p>
            <a:pPr marL="0" lvl="0" indent="0">
              <a:spcBef>
                <a:spcPct val="20000"/>
              </a:spcBef>
              <a:buClr>
                <a:srgbClr val="AA2B1E"/>
              </a:buClr>
              <a:buSzPct val="85000"/>
              <a:buNone/>
            </a:pPr>
            <a:r>
              <a:rPr lang="kk-KZ" sz="1800" dirty="0">
                <a:solidFill>
                  <a:prstClr val="black">
                    <a:lumMod val="85000"/>
                    <a:lumOff val="15000"/>
                  </a:prstClr>
                </a:solidFill>
                <a:latin typeface="Times New Roman" pitchFamily="18" charset="0"/>
                <a:cs typeface="Times New Roman" pitchFamily="18" charset="0"/>
              </a:rPr>
              <a:t>Сабак өз максатына жетти.</a:t>
            </a:r>
          </a:p>
          <a:p>
            <a:pPr marL="0" lvl="0" indent="0">
              <a:spcBef>
                <a:spcPct val="20000"/>
              </a:spcBef>
              <a:buClr>
                <a:srgbClr val="AA2B1E"/>
              </a:buClr>
              <a:buSzPct val="85000"/>
              <a:buNone/>
            </a:pPr>
            <a:r>
              <a:rPr lang="kk-KZ" sz="1800" dirty="0" smtClean="0">
                <a:solidFill>
                  <a:prstClr val="black">
                    <a:lumMod val="85000"/>
                    <a:lumOff val="15000"/>
                  </a:prstClr>
                </a:solidFill>
                <a:latin typeface="Times New Roman" pitchFamily="18" charset="0"/>
                <a:cs typeface="Times New Roman" pitchFamily="18" charset="0"/>
              </a:rPr>
              <a:t>Мугалим:Аттокурова К.А.</a:t>
            </a:r>
            <a:endParaRPr lang="ru-RU" sz="1800" dirty="0">
              <a:latin typeface="Times New Roman" pitchFamily="18" charset="0"/>
              <a:cs typeface="Times New Roman" pitchFamily="18" charset="0"/>
            </a:endParaRPr>
          </a:p>
        </p:txBody>
      </p:sp>
    </p:spTree>
    <p:extLst>
      <p:ext uri="{BB962C8B-B14F-4D97-AF65-F5344CB8AC3E}">
        <p14:creationId xmlns:p14="http://schemas.microsoft.com/office/powerpoint/2010/main" val="35204426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ctrTitle"/>
          </p:nvPr>
        </p:nvSpPr>
        <p:spPr>
          <a:xfrm>
            <a:off x="1763688" y="-675456"/>
            <a:ext cx="7200800" cy="6768752"/>
          </a:xfrm>
        </p:spPr>
        <p:txBody>
          <a:bodyPr>
            <a:normAutofit fontScale="90000"/>
          </a:bodyPr>
          <a:lstStyle/>
          <a:p>
            <a:r>
              <a:rPr lang="kk-KZ" sz="3600" dirty="0" smtClean="0">
                <a:solidFill>
                  <a:srgbClr val="0070C0"/>
                </a:solidFill>
              </a:rPr>
              <a:t>Кыргыз тилинин жазуу эрежелери</a:t>
            </a:r>
            <a:br>
              <a:rPr lang="kk-KZ" sz="3600" dirty="0" smtClean="0">
                <a:solidFill>
                  <a:srgbClr val="0070C0"/>
                </a:solidFill>
              </a:rPr>
            </a:br>
            <a:r>
              <a:rPr lang="kk-KZ" dirty="0"/>
              <a:t/>
            </a:r>
            <a:br>
              <a:rPr lang="kk-KZ" dirty="0"/>
            </a:br>
            <a:r>
              <a:rPr lang="kk-KZ" dirty="0" smtClean="0"/>
              <a:t>	Кыргыз Республикасынын Жогорку кеңешинин </a:t>
            </a:r>
            <a:r>
              <a:rPr lang="kk-KZ" dirty="0" smtClean="0">
                <a:solidFill>
                  <a:srgbClr val="FF0000"/>
                </a:solidFill>
              </a:rPr>
              <a:t>2008-жылдын 26-июнундагы №567 </a:t>
            </a:r>
            <a:r>
              <a:rPr lang="kk-KZ" dirty="0" smtClean="0"/>
              <a:t>токтомунун редакциясына ылайык жүргүзүлөт.КР Жогорку кеңешинин </a:t>
            </a:r>
            <a:r>
              <a:rPr lang="kk-KZ" dirty="0" smtClean="0">
                <a:solidFill>
                  <a:srgbClr val="FF0000"/>
                </a:solidFill>
              </a:rPr>
              <a:t>2002-жылдын 28-июнундагы №830-11 </a:t>
            </a:r>
            <a:r>
              <a:rPr lang="kk-KZ" dirty="0" smtClean="0"/>
              <a:t>токтомунун негизинде кабыл алынган редакцияны алмаштырган.Учурдагы </a:t>
            </a:r>
            <a:r>
              <a:rPr lang="kk-KZ" dirty="0" smtClean="0">
                <a:solidFill>
                  <a:srgbClr val="FF0000"/>
                </a:solidFill>
              </a:rPr>
              <a:t>эрежелер 9 негизги бөлүктөн  туруп, </a:t>
            </a:r>
            <a:r>
              <a:rPr lang="kk-KZ" dirty="0" smtClean="0"/>
              <a:t>жалпысынан 91 параграф менен берилген.Бул сабакта сөздөрдүн жазылышы жөнүндө эрежелерге токтолобуз.</a:t>
            </a:r>
            <a:endParaRPr lang="ru-RU" dirty="0"/>
          </a:p>
        </p:txBody>
      </p:sp>
    </p:spTree>
    <p:extLst>
      <p:ext uri="{BB962C8B-B14F-4D97-AF65-F5344CB8AC3E}">
        <p14:creationId xmlns:p14="http://schemas.microsoft.com/office/powerpoint/2010/main" val="408206028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2286000" y="260648"/>
            <a:ext cx="6172200" cy="1080120"/>
          </a:xfrm>
        </p:spPr>
        <p:txBody>
          <a:bodyPr>
            <a:normAutofit/>
          </a:bodyPr>
          <a:lstStyle/>
          <a:p>
            <a:pPr algn="ctr"/>
            <a:r>
              <a:rPr lang="kk-KZ" sz="2800" b="1" dirty="0" smtClean="0">
                <a:solidFill>
                  <a:srgbClr val="FF0000"/>
                </a:solidFill>
              </a:rPr>
              <a:t>1. Бириккен сөздөрдүн жазылышы</a:t>
            </a:r>
            <a:endParaRPr lang="ru-RU" sz="2800" b="1" dirty="0">
              <a:solidFill>
                <a:srgbClr val="FF0000"/>
              </a:solidFill>
            </a:endParaRPr>
          </a:p>
        </p:txBody>
      </p:sp>
      <p:sp>
        <p:nvSpPr>
          <p:cNvPr id="3" name="Объект 2"/>
          <p:cNvSpPr>
            <a:spLocks noGrp="1"/>
          </p:cNvSpPr>
          <p:nvPr>
            <p:ph type="subTitle" idx="1"/>
          </p:nvPr>
        </p:nvSpPr>
        <p:spPr>
          <a:xfrm>
            <a:off x="1835696" y="1412776"/>
            <a:ext cx="6622504" cy="4962146"/>
          </a:xfrm>
        </p:spPr>
        <p:txBody>
          <a:bodyPr>
            <a:normAutofit/>
          </a:bodyPr>
          <a:lstStyle/>
          <a:p>
            <a:r>
              <a:rPr lang="kk-KZ" dirty="0" smtClean="0"/>
              <a:t>Параграф 43. </a:t>
            </a:r>
          </a:p>
          <a:p>
            <a:pPr algn="ctr"/>
            <a:r>
              <a:rPr lang="kk-KZ" dirty="0" smtClean="0"/>
              <a:t>Тыбыштык түрү өзгөрүп,түгөйлөрү өз ара бириккен сөздөр бирге жазылат:</a:t>
            </a:r>
          </a:p>
          <a:p>
            <a:pPr algn="ctr"/>
            <a:r>
              <a:rPr lang="kk-KZ" dirty="0" smtClean="0"/>
              <a:t>М: жыңайлак,быйыл,каякта,жылаңач,өйүз,жылаңбаш,унчук, кайната,байке, агайын, былтыр, бүрсүгүнү,антип,бүгүн,минтип, ушинтип,ошентип,басмайыл ж.б.</a:t>
            </a:r>
            <a:endParaRPr lang="ru-RU" dirty="0"/>
          </a:p>
        </p:txBody>
      </p:sp>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187332" y="4818329"/>
            <a:ext cx="1956668" cy="1471414"/>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
        <p:nvSpPr>
          <p:cNvPr id="5" name="Блок-схема: подготовка 4"/>
          <p:cNvSpPr/>
          <p:nvPr/>
        </p:nvSpPr>
        <p:spPr>
          <a:xfrm>
            <a:off x="1187624" y="3933056"/>
            <a:ext cx="4373072" cy="938436"/>
          </a:xfrm>
          <a:prstGeom prst="flowChartPreparation">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k-KZ" b="1" dirty="0" smtClean="0">
                <a:solidFill>
                  <a:srgbClr val="002060"/>
                </a:solidFill>
              </a:rPr>
              <a:t> былтыр – бир+жылдар</a:t>
            </a:r>
            <a:endParaRPr lang="ru-RU" b="1" dirty="0">
              <a:solidFill>
                <a:srgbClr val="002060"/>
              </a:solidFill>
            </a:endParaRPr>
          </a:p>
        </p:txBody>
      </p:sp>
      <p:sp>
        <p:nvSpPr>
          <p:cNvPr id="6" name="Блок-схема: подготовка 5"/>
          <p:cNvSpPr/>
          <p:nvPr/>
        </p:nvSpPr>
        <p:spPr>
          <a:xfrm>
            <a:off x="5193433" y="3960640"/>
            <a:ext cx="3868035" cy="910852"/>
          </a:xfrm>
          <a:prstGeom prst="flowChartPreparation">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k-KZ" b="1" dirty="0">
                <a:solidFill>
                  <a:srgbClr val="002060"/>
                </a:solidFill>
              </a:rPr>
              <a:t>б</a:t>
            </a:r>
            <a:r>
              <a:rPr lang="kk-KZ" b="1" dirty="0" smtClean="0">
                <a:solidFill>
                  <a:srgbClr val="002060"/>
                </a:solidFill>
              </a:rPr>
              <a:t>ыйыл – бул+жыл</a:t>
            </a:r>
            <a:endParaRPr lang="ru-RU" b="1" dirty="0">
              <a:solidFill>
                <a:srgbClr val="002060"/>
              </a:solidFill>
            </a:endParaRPr>
          </a:p>
        </p:txBody>
      </p:sp>
      <p:sp>
        <p:nvSpPr>
          <p:cNvPr id="7" name="Блок-схема: подготовка 6"/>
          <p:cNvSpPr/>
          <p:nvPr/>
        </p:nvSpPr>
        <p:spPr>
          <a:xfrm>
            <a:off x="1507972" y="4947438"/>
            <a:ext cx="2428856" cy="612648"/>
          </a:xfrm>
          <a:prstGeom prst="flowChartPreparation">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k-KZ" dirty="0" smtClean="0"/>
              <a:t> </a:t>
            </a:r>
            <a:r>
              <a:rPr lang="kk-KZ" b="1" dirty="0" smtClean="0">
                <a:solidFill>
                  <a:srgbClr val="002060"/>
                </a:solidFill>
              </a:rPr>
              <a:t>бүгүн – бул+күн </a:t>
            </a:r>
            <a:endParaRPr lang="ru-RU" b="1" dirty="0">
              <a:solidFill>
                <a:srgbClr val="002060"/>
              </a:solidFill>
            </a:endParaRPr>
          </a:p>
        </p:txBody>
      </p:sp>
      <p:sp>
        <p:nvSpPr>
          <p:cNvPr id="8" name="Блок-схема: подготовка 7"/>
          <p:cNvSpPr/>
          <p:nvPr/>
        </p:nvSpPr>
        <p:spPr>
          <a:xfrm>
            <a:off x="3905218" y="4941388"/>
            <a:ext cx="3115760" cy="612648"/>
          </a:xfrm>
          <a:prstGeom prst="flowChartPreparation">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k-KZ" dirty="0" smtClean="0"/>
              <a:t> </a:t>
            </a:r>
            <a:r>
              <a:rPr lang="kk-KZ" b="1" dirty="0" smtClean="0">
                <a:solidFill>
                  <a:srgbClr val="002060"/>
                </a:solidFill>
              </a:rPr>
              <a:t>агайын – ага+ини</a:t>
            </a:r>
            <a:endParaRPr lang="ru-RU" b="1" dirty="0">
              <a:solidFill>
                <a:srgbClr val="002060"/>
              </a:solidFill>
            </a:endParaRPr>
          </a:p>
        </p:txBody>
      </p:sp>
      <p:sp>
        <p:nvSpPr>
          <p:cNvPr id="9" name="Блок-схема: подготовка 8"/>
          <p:cNvSpPr/>
          <p:nvPr/>
        </p:nvSpPr>
        <p:spPr>
          <a:xfrm>
            <a:off x="467544" y="5683145"/>
            <a:ext cx="8437388" cy="914207"/>
          </a:xfrm>
          <a:prstGeom prst="flowChartPreparation">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k-KZ" dirty="0" smtClean="0"/>
              <a:t> </a:t>
            </a:r>
            <a:r>
              <a:rPr lang="kk-KZ" sz="2000" b="1" dirty="0" smtClean="0">
                <a:solidFill>
                  <a:srgbClr val="002060"/>
                </a:solidFill>
              </a:rPr>
              <a:t>өйүз-ал (тетиги,тиги)+жүз(бет, тарап)</a:t>
            </a:r>
            <a:endParaRPr lang="ru-RU" sz="2000" b="1" dirty="0">
              <a:solidFill>
                <a:srgbClr val="002060"/>
              </a:solidFill>
            </a:endParaRPr>
          </a:p>
        </p:txBody>
      </p:sp>
    </p:spTree>
    <p:extLst>
      <p:ext uri="{BB962C8B-B14F-4D97-AF65-F5344CB8AC3E}">
        <p14:creationId xmlns:p14="http://schemas.microsoft.com/office/powerpoint/2010/main" val="118604981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ctrTitle"/>
          </p:nvPr>
        </p:nvSpPr>
        <p:spPr>
          <a:xfrm>
            <a:off x="2286000" y="188640"/>
            <a:ext cx="6172200" cy="1008112"/>
          </a:xfrm>
        </p:spPr>
        <p:txBody>
          <a:bodyPr/>
          <a:lstStyle/>
          <a:p>
            <a:r>
              <a:rPr lang="kk-KZ" dirty="0" smtClean="0">
                <a:solidFill>
                  <a:srgbClr val="FF0000"/>
                </a:solidFill>
              </a:rPr>
              <a:t>Бириккен сөздөрдүн жазылышы</a:t>
            </a:r>
            <a:endParaRPr lang="ru-RU" dirty="0">
              <a:solidFill>
                <a:srgbClr val="FF0000"/>
              </a:solidFill>
            </a:endParaRPr>
          </a:p>
        </p:txBody>
      </p:sp>
      <p:sp>
        <p:nvSpPr>
          <p:cNvPr id="5" name="Подзаголовок 4"/>
          <p:cNvSpPr>
            <a:spLocks noGrp="1"/>
          </p:cNvSpPr>
          <p:nvPr>
            <p:ph type="subTitle" idx="1"/>
          </p:nvPr>
        </p:nvSpPr>
        <p:spPr>
          <a:xfrm>
            <a:off x="1979712" y="1556792"/>
            <a:ext cx="6984776" cy="5301208"/>
          </a:xfrm>
        </p:spPr>
        <p:txBody>
          <a:bodyPr>
            <a:normAutofit/>
          </a:bodyPr>
          <a:lstStyle/>
          <a:p>
            <a:pPr marL="342900" indent="-342900">
              <a:buAutoNum type="arabicPeriod"/>
            </a:pPr>
            <a:r>
              <a:rPr lang="kk-KZ" sz="2400" dirty="0" smtClean="0">
                <a:solidFill>
                  <a:srgbClr val="002060"/>
                </a:solidFill>
              </a:rPr>
              <a:t>каякка- кай +жакта</a:t>
            </a:r>
          </a:p>
          <a:p>
            <a:r>
              <a:rPr lang="kk-KZ" sz="2400" dirty="0" smtClean="0">
                <a:solidFill>
                  <a:srgbClr val="002060"/>
                </a:solidFill>
              </a:rPr>
              <a:t>2. улутун- улуу+тын</a:t>
            </a:r>
          </a:p>
          <a:p>
            <a:r>
              <a:rPr lang="kk-KZ" sz="2400" dirty="0" smtClean="0">
                <a:solidFill>
                  <a:srgbClr val="002060"/>
                </a:solidFill>
              </a:rPr>
              <a:t>3.өгүнү- ал+күнү</a:t>
            </a:r>
          </a:p>
          <a:p>
            <a:r>
              <a:rPr lang="kk-KZ" sz="2400" dirty="0" smtClean="0">
                <a:solidFill>
                  <a:srgbClr val="002060"/>
                </a:solidFill>
              </a:rPr>
              <a:t>4. кантип- кан(дай) + этип</a:t>
            </a:r>
          </a:p>
          <a:p>
            <a:r>
              <a:rPr lang="kk-KZ" sz="2400" dirty="0" smtClean="0">
                <a:solidFill>
                  <a:srgbClr val="002060"/>
                </a:solidFill>
              </a:rPr>
              <a:t>5. басмайыл- басма+айыл</a:t>
            </a:r>
          </a:p>
          <a:p>
            <a:r>
              <a:rPr lang="kk-KZ" sz="2400" dirty="0" smtClean="0">
                <a:solidFill>
                  <a:srgbClr val="002060"/>
                </a:solidFill>
              </a:rPr>
              <a:t>6.унчык- үн+чык</a:t>
            </a:r>
          </a:p>
          <a:p>
            <a:r>
              <a:rPr lang="kk-KZ" sz="2400" dirty="0" smtClean="0">
                <a:solidFill>
                  <a:srgbClr val="002060"/>
                </a:solidFill>
              </a:rPr>
              <a:t>7. бүрсүгүнү- бириси күнү</a:t>
            </a:r>
          </a:p>
          <a:p>
            <a:r>
              <a:rPr lang="kk-KZ" sz="2400" dirty="0" smtClean="0">
                <a:solidFill>
                  <a:srgbClr val="002060"/>
                </a:solidFill>
              </a:rPr>
              <a:t>8. кайнене- кайын+эне</a:t>
            </a:r>
          </a:p>
          <a:p>
            <a:r>
              <a:rPr lang="kk-KZ" sz="2400" dirty="0" smtClean="0">
                <a:solidFill>
                  <a:srgbClr val="002060"/>
                </a:solidFill>
              </a:rPr>
              <a:t>9.жылаңайлак- жалаң+ аяк</a:t>
            </a:r>
          </a:p>
          <a:p>
            <a:r>
              <a:rPr lang="kk-KZ" sz="2400" dirty="0" smtClean="0">
                <a:solidFill>
                  <a:srgbClr val="002060"/>
                </a:solidFill>
              </a:rPr>
              <a:t>10 аскарбашыл- ак+сары+ башыл</a:t>
            </a:r>
            <a:endParaRPr lang="ru-RU" sz="2400" dirty="0">
              <a:solidFill>
                <a:srgbClr val="002060"/>
              </a:solidFill>
            </a:endParaRPr>
          </a:p>
        </p:txBody>
      </p:sp>
      <p:pic>
        <p:nvPicPr>
          <p:cNvPr id="6" name="Рисунок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372200" y="2400300"/>
            <a:ext cx="2219325" cy="2057400"/>
          </a:xfrm>
          <a:prstGeom prst="ellipse">
            <a:avLst/>
          </a:prstGeom>
          <a:ln>
            <a:noFill/>
          </a:ln>
          <a:effectLst>
            <a:softEdge rad="112500"/>
          </a:effectLst>
        </p:spPr>
      </p:pic>
    </p:spTree>
    <p:extLst>
      <p:ext uri="{BB962C8B-B14F-4D97-AF65-F5344CB8AC3E}">
        <p14:creationId xmlns:p14="http://schemas.microsoft.com/office/powerpoint/2010/main" val="275753211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ctrTitle"/>
          </p:nvPr>
        </p:nvSpPr>
        <p:spPr>
          <a:xfrm>
            <a:off x="1187624" y="260648"/>
            <a:ext cx="7632848" cy="864096"/>
          </a:xfrm>
        </p:spPr>
        <p:txBody>
          <a:bodyPr/>
          <a:lstStyle/>
          <a:p>
            <a:r>
              <a:rPr lang="kk-KZ" dirty="0" smtClean="0"/>
              <a:t>2. </a:t>
            </a:r>
            <a:r>
              <a:rPr lang="kk-KZ" dirty="0" smtClean="0">
                <a:solidFill>
                  <a:srgbClr val="FF0000"/>
                </a:solidFill>
              </a:rPr>
              <a:t>Кошмок сөздөрдүн бирге жазылышы</a:t>
            </a:r>
            <a:endParaRPr lang="ru-RU" dirty="0">
              <a:solidFill>
                <a:srgbClr val="FF0000"/>
              </a:solidFill>
            </a:endParaRPr>
          </a:p>
        </p:txBody>
      </p:sp>
      <p:sp>
        <p:nvSpPr>
          <p:cNvPr id="5" name="Подзаголовок 4"/>
          <p:cNvSpPr>
            <a:spLocks noGrp="1"/>
          </p:cNvSpPr>
          <p:nvPr>
            <p:ph type="subTitle" idx="1"/>
          </p:nvPr>
        </p:nvSpPr>
        <p:spPr>
          <a:xfrm>
            <a:off x="899592" y="1268760"/>
            <a:ext cx="7558608" cy="5106162"/>
          </a:xfrm>
        </p:spPr>
        <p:txBody>
          <a:bodyPr>
            <a:normAutofit lnSpcReduction="10000"/>
          </a:bodyPr>
          <a:lstStyle/>
          <a:p>
            <a:pPr lvl="0">
              <a:buClr>
                <a:srgbClr val="FE8637"/>
              </a:buClr>
            </a:pPr>
            <a:r>
              <a:rPr lang="kk-KZ" sz="2800" dirty="0">
                <a:solidFill>
                  <a:srgbClr val="575F6D"/>
                </a:solidFill>
              </a:rPr>
              <a:t>Параграф </a:t>
            </a:r>
            <a:r>
              <a:rPr lang="kk-KZ" sz="2800" dirty="0" smtClean="0">
                <a:solidFill>
                  <a:srgbClr val="575F6D"/>
                </a:solidFill>
              </a:rPr>
              <a:t>44.</a:t>
            </a:r>
          </a:p>
          <a:p>
            <a:pPr lvl="0">
              <a:buClr>
                <a:srgbClr val="FE8637"/>
              </a:buClr>
            </a:pPr>
            <a:r>
              <a:rPr lang="kk-KZ" sz="2800" dirty="0" smtClean="0">
                <a:solidFill>
                  <a:srgbClr val="575F6D"/>
                </a:solidFill>
              </a:rPr>
              <a:t>Лексикалык мааниси күңүрттөнүп, өз алдынча колдонуу мүмкүнчүлүгүнөн ажыраган сөздөр менен толук маанилүү сөздөрдүн айкашын түзүп, бир маани берип турган кошмок сөздөр бирге жазылат.</a:t>
            </a:r>
          </a:p>
          <a:p>
            <a:pPr lvl="0">
              <a:buClr>
                <a:srgbClr val="FE8637"/>
              </a:buClr>
            </a:pPr>
            <a:endParaRPr lang="kk-KZ" sz="2800" dirty="0">
              <a:solidFill>
                <a:srgbClr val="575F6D"/>
              </a:solidFill>
            </a:endParaRPr>
          </a:p>
          <a:p>
            <a:pPr lvl="0">
              <a:buClr>
                <a:srgbClr val="FE8637"/>
              </a:buClr>
            </a:pPr>
            <a:r>
              <a:rPr lang="kk-KZ" sz="2800" dirty="0" smtClean="0">
                <a:solidFill>
                  <a:srgbClr val="FF0000"/>
                </a:solidFill>
              </a:rPr>
              <a:t>Карамүртөз, кечкурун,көбүнесе,</a:t>
            </a:r>
          </a:p>
          <a:p>
            <a:pPr lvl="0">
              <a:buClr>
                <a:srgbClr val="FE8637"/>
              </a:buClr>
            </a:pPr>
            <a:r>
              <a:rPr lang="kk-KZ" sz="2800" dirty="0" smtClean="0">
                <a:solidFill>
                  <a:srgbClr val="FF0000"/>
                </a:solidFill>
              </a:rPr>
              <a:t>         арабөк,балжууран, карагат, </a:t>
            </a:r>
          </a:p>
          <a:p>
            <a:pPr lvl="0">
              <a:buClr>
                <a:srgbClr val="FE8637"/>
              </a:buClr>
            </a:pPr>
            <a:r>
              <a:rPr lang="kk-KZ" sz="2800" dirty="0" smtClean="0">
                <a:solidFill>
                  <a:srgbClr val="FF0000"/>
                </a:solidFill>
              </a:rPr>
              <a:t>                         алмончок.</a:t>
            </a:r>
            <a:endParaRPr lang="kk-KZ" sz="2800" dirty="0">
              <a:solidFill>
                <a:srgbClr val="FF0000"/>
              </a:solidFill>
            </a:endParaRPr>
          </a:p>
          <a:p>
            <a:endParaRPr lang="ru-RU" sz="2800" dirty="0"/>
          </a:p>
        </p:txBody>
      </p:sp>
      <p:pic>
        <p:nvPicPr>
          <p:cNvPr id="6" name="Рисунок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924675" y="4433206"/>
            <a:ext cx="2219325" cy="2057400"/>
          </a:xfrm>
          <a:prstGeom prst="rect">
            <a:avLst/>
          </a:prstGeom>
        </p:spPr>
      </p:pic>
    </p:spTree>
    <p:extLst>
      <p:ext uri="{BB962C8B-B14F-4D97-AF65-F5344CB8AC3E}">
        <p14:creationId xmlns:p14="http://schemas.microsoft.com/office/powerpoint/2010/main" val="365715619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ctrTitle"/>
          </p:nvPr>
        </p:nvSpPr>
        <p:spPr>
          <a:xfrm>
            <a:off x="1835696" y="0"/>
            <a:ext cx="6912768" cy="764704"/>
          </a:xfrm>
        </p:spPr>
        <p:txBody>
          <a:bodyPr/>
          <a:lstStyle/>
          <a:p>
            <a:r>
              <a:rPr lang="kk-KZ" dirty="0" smtClean="0">
                <a:solidFill>
                  <a:srgbClr val="FF0000"/>
                </a:solidFill>
              </a:rPr>
              <a:t>Параграф 45.</a:t>
            </a:r>
            <a:endParaRPr lang="ru-RU" dirty="0">
              <a:solidFill>
                <a:srgbClr val="FF0000"/>
              </a:solidFill>
            </a:endParaRPr>
          </a:p>
        </p:txBody>
      </p:sp>
      <p:sp>
        <p:nvSpPr>
          <p:cNvPr id="5" name="Подзаголовок 4"/>
          <p:cNvSpPr>
            <a:spLocks noGrp="1"/>
          </p:cNvSpPr>
          <p:nvPr>
            <p:ph type="subTitle" idx="1"/>
          </p:nvPr>
        </p:nvSpPr>
        <p:spPr>
          <a:xfrm>
            <a:off x="1331640" y="908720"/>
            <a:ext cx="7488832" cy="5466202"/>
          </a:xfrm>
        </p:spPr>
        <p:txBody>
          <a:bodyPr>
            <a:normAutofit/>
          </a:bodyPr>
          <a:lstStyle/>
          <a:p>
            <a:r>
              <a:rPr lang="kk-KZ" sz="2800" dirty="0" smtClean="0"/>
              <a:t>Жанаша айтылган эки сөздүн биринчиси  уяң үнсүз менен аяктап, кийинкиси каткалаң үнсүз менен башталып колдонулса, каткалаң үнсүз жумшарып айтылат, бирок жазууда ага жол берилбейт жана айрым-айрым жазылат.</a:t>
            </a:r>
          </a:p>
          <a:p>
            <a:endParaRPr lang="kk-KZ" sz="2800" dirty="0"/>
          </a:p>
          <a:p>
            <a:r>
              <a:rPr lang="kk-KZ" sz="2800" dirty="0" smtClean="0">
                <a:solidFill>
                  <a:srgbClr val="FF0000"/>
                </a:solidFill>
              </a:rPr>
              <a:t>   тилгат эмес – тил кат;</a:t>
            </a:r>
          </a:p>
          <a:p>
            <a:r>
              <a:rPr lang="kk-KZ" sz="2800" dirty="0">
                <a:solidFill>
                  <a:srgbClr val="FF0000"/>
                </a:solidFill>
              </a:rPr>
              <a:t>к</a:t>
            </a:r>
            <a:r>
              <a:rPr lang="kk-KZ" sz="2800" dirty="0" smtClean="0">
                <a:solidFill>
                  <a:srgbClr val="FF0000"/>
                </a:solidFill>
              </a:rPr>
              <a:t>оңгарга эмес – кон карга;</a:t>
            </a:r>
          </a:p>
          <a:p>
            <a:r>
              <a:rPr lang="kk-KZ" sz="2800" dirty="0">
                <a:solidFill>
                  <a:srgbClr val="FF0000"/>
                </a:solidFill>
              </a:rPr>
              <a:t>к</a:t>
            </a:r>
            <a:r>
              <a:rPr lang="kk-KZ" sz="2800" dirty="0" smtClean="0">
                <a:solidFill>
                  <a:srgbClr val="FF0000"/>
                </a:solidFill>
              </a:rPr>
              <a:t>олгап эмес – кол кап;</a:t>
            </a:r>
          </a:p>
          <a:p>
            <a:r>
              <a:rPr lang="kk-KZ" sz="2800" dirty="0">
                <a:solidFill>
                  <a:srgbClr val="FF0000"/>
                </a:solidFill>
              </a:rPr>
              <a:t>и</a:t>
            </a:r>
            <a:r>
              <a:rPr lang="kk-KZ" sz="2800" dirty="0" smtClean="0">
                <a:solidFill>
                  <a:srgbClr val="FF0000"/>
                </a:solidFill>
              </a:rPr>
              <a:t>шенимгат эмес –ишеним кат.</a:t>
            </a:r>
          </a:p>
          <a:p>
            <a:endParaRPr lang="ru-RU" sz="2800" dirty="0">
              <a:solidFill>
                <a:srgbClr val="FF0000"/>
              </a:solidFill>
            </a:endParaRPr>
          </a:p>
        </p:txBody>
      </p:sp>
      <p:pic>
        <p:nvPicPr>
          <p:cNvPr id="6" name="Рисунок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660232" y="4077072"/>
            <a:ext cx="2219325" cy="2057400"/>
          </a:xfrm>
          <a:prstGeom prst="rect">
            <a:avLst/>
          </a:prstGeom>
        </p:spPr>
      </p:pic>
    </p:spTree>
    <p:extLst>
      <p:ext uri="{BB962C8B-B14F-4D97-AF65-F5344CB8AC3E}">
        <p14:creationId xmlns:p14="http://schemas.microsoft.com/office/powerpoint/2010/main" val="144986414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ctrTitle"/>
          </p:nvPr>
        </p:nvSpPr>
        <p:spPr>
          <a:xfrm>
            <a:off x="1187624" y="188640"/>
            <a:ext cx="7270576" cy="1872208"/>
          </a:xfrm>
        </p:spPr>
        <p:txBody>
          <a:bodyPr>
            <a:normAutofit fontScale="90000"/>
          </a:bodyPr>
          <a:lstStyle/>
          <a:p>
            <a:r>
              <a:rPr lang="kk-KZ" sz="3100" dirty="0" smtClean="0">
                <a:solidFill>
                  <a:srgbClr val="FF0000"/>
                </a:solidFill>
              </a:rPr>
              <a:t>Параграф 46</a:t>
            </a:r>
            <a:r>
              <a:rPr lang="kk-KZ" dirty="0" smtClean="0"/>
              <a:t/>
            </a:r>
            <a:br>
              <a:rPr lang="kk-KZ" dirty="0" smtClean="0"/>
            </a:br>
            <a:r>
              <a:rPr lang="kk-KZ" dirty="0" smtClean="0">
                <a:solidFill>
                  <a:srgbClr val="002060"/>
                </a:solidFill>
              </a:rPr>
              <a:t>Эки түгөйү тең өз алдынча лексикалык мааниге ээ болбогон сөздөрдөн жасалган кошмок сөздөр бирге жазылат.</a:t>
            </a:r>
            <a:endParaRPr lang="ru-RU" dirty="0">
              <a:solidFill>
                <a:srgbClr val="002060"/>
              </a:solidFill>
            </a:endParaRPr>
          </a:p>
        </p:txBody>
      </p:sp>
      <p:sp>
        <p:nvSpPr>
          <p:cNvPr id="5" name="Подзаголовок 4"/>
          <p:cNvSpPr>
            <a:spLocks noGrp="1"/>
          </p:cNvSpPr>
          <p:nvPr>
            <p:ph type="subTitle" idx="1"/>
          </p:nvPr>
        </p:nvSpPr>
        <p:spPr>
          <a:xfrm>
            <a:off x="1619672" y="2132856"/>
            <a:ext cx="6984776" cy="4242066"/>
          </a:xfrm>
          <a:ln>
            <a:solidFill>
              <a:schemeClr val="accent1"/>
            </a:solidFill>
          </a:ln>
        </p:spPr>
        <p:txBody>
          <a:bodyPr/>
          <a:lstStyle/>
          <a:p>
            <a:endParaRPr lang="ru-RU" dirty="0"/>
          </a:p>
        </p:txBody>
      </p:sp>
      <p:sp>
        <p:nvSpPr>
          <p:cNvPr id="6" name="Выноска со стрелкой вниз 5"/>
          <p:cNvSpPr/>
          <p:nvPr/>
        </p:nvSpPr>
        <p:spPr>
          <a:xfrm>
            <a:off x="1979712" y="2404120"/>
            <a:ext cx="2462572" cy="1544960"/>
          </a:xfrm>
          <a:prstGeom prst="downArrowCallou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k-KZ" dirty="0" smtClean="0"/>
              <a:t> </a:t>
            </a:r>
            <a:r>
              <a:rPr lang="kk-KZ" sz="3200" b="1" dirty="0" smtClean="0">
                <a:solidFill>
                  <a:schemeClr val="tx1">
                    <a:lumMod val="85000"/>
                    <a:lumOff val="15000"/>
                  </a:schemeClr>
                </a:solidFill>
              </a:rPr>
              <a:t>АСЫРЕСЕ</a:t>
            </a:r>
            <a:endParaRPr lang="ru-RU" sz="3200" b="1" dirty="0">
              <a:solidFill>
                <a:schemeClr val="tx1">
                  <a:lumMod val="85000"/>
                  <a:lumOff val="15000"/>
                </a:schemeClr>
              </a:solidFill>
            </a:endParaRPr>
          </a:p>
        </p:txBody>
      </p:sp>
      <p:sp>
        <p:nvSpPr>
          <p:cNvPr id="7" name="Выноска со стрелкой вниз 6"/>
          <p:cNvSpPr/>
          <p:nvPr/>
        </p:nvSpPr>
        <p:spPr>
          <a:xfrm>
            <a:off x="5511068" y="2438400"/>
            <a:ext cx="2592288" cy="1544960"/>
          </a:xfrm>
          <a:prstGeom prst="downArrowCallou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k-KZ" sz="3200" b="1" dirty="0" smtClean="0">
                <a:solidFill>
                  <a:schemeClr val="tx1">
                    <a:lumMod val="85000"/>
                    <a:lumOff val="15000"/>
                  </a:schemeClr>
                </a:solidFill>
              </a:rPr>
              <a:t>ТИРИГАРАК</a:t>
            </a:r>
            <a:endParaRPr lang="ru-RU" sz="3200" b="1" dirty="0">
              <a:solidFill>
                <a:schemeClr val="tx1">
                  <a:lumMod val="85000"/>
                  <a:lumOff val="15000"/>
                </a:schemeClr>
              </a:solidFill>
            </a:endParaRPr>
          </a:p>
        </p:txBody>
      </p:sp>
      <p:sp>
        <p:nvSpPr>
          <p:cNvPr id="9" name="Выноска со стрелкой вверх 8"/>
          <p:cNvSpPr/>
          <p:nvPr/>
        </p:nvSpPr>
        <p:spPr>
          <a:xfrm>
            <a:off x="1885504" y="3949080"/>
            <a:ext cx="2570584" cy="1584176"/>
          </a:xfrm>
          <a:prstGeom prst="upArrowCallout">
            <a:avLst>
              <a:gd name="adj1" fmla="val 25000"/>
              <a:gd name="adj2" fmla="val 25000"/>
              <a:gd name="adj3" fmla="val 25000"/>
              <a:gd name="adj4" fmla="val 67755"/>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k-KZ" sz="3200" b="1" dirty="0" smtClean="0">
                <a:solidFill>
                  <a:schemeClr val="tx1">
                    <a:lumMod val="85000"/>
                    <a:lumOff val="15000"/>
                  </a:schemeClr>
                </a:solidFill>
              </a:rPr>
              <a:t>ЖЕКСУР</a:t>
            </a:r>
            <a:endParaRPr lang="ru-RU" sz="3200" b="1" dirty="0">
              <a:solidFill>
                <a:schemeClr val="tx1">
                  <a:lumMod val="85000"/>
                  <a:lumOff val="15000"/>
                </a:schemeClr>
              </a:solidFill>
            </a:endParaRPr>
          </a:p>
        </p:txBody>
      </p:sp>
      <p:sp>
        <p:nvSpPr>
          <p:cNvPr id="10" name="Выноска со стрелкой вверх 9"/>
          <p:cNvSpPr/>
          <p:nvPr/>
        </p:nvSpPr>
        <p:spPr>
          <a:xfrm>
            <a:off x="5511068" y="4017888"/>
            <a:ext cx="2808312" cy="1584176"/>
          </a:xfrm>
          <a:prstGeom prst="upArrowCallou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k-KZ" sz="3200" b="1" dirty="0" smtClean="0">
                <a:solidFill>
                  <a:schemeClr val="tx1">
                    <a:lumMod val="85000"/>
                    <a:lumOff val="15000"/>
                  </a:schemeClr>
                </a:solidFill>
              </a:rPr>
              <a:t>АЧКҮСӨН</a:t>
            </a:r>
            <a:endParaRPr lang="ru-RU" sz="3200" b="1" dirty="0">
              <a:solidFill>
                <a:schemeClr val="tx1">
                  <a:lumMod val="85000"/>
                  <a:lumOff val="15000"/>
                </a:schemeClr>
              </a:solidFill>
            </a:endParaRPr>
          </a:p>
        </p:txBody>
      </p:sp>
    </p:spTree>
    <p:extLst>
      <p:ext uri="{BB962C8B-B14F-4D97-AF65-F5344CB8AC3E}">
        <p14:creationId xmlns:p14="http://schemas.microsoft.com/office/powerpoint/2010/main" val="272920665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ctrTitle"/>
          </p:nvPr>
        </p:nvSpPr>
        <p:spPr>
          <a:xfrm>
            <a:off x="1619672" y="0"/>
            <a:ext cx="7524328" cy="1124744"/>
          </a:xfrm>
        </p:spPr>
        <p:txBody>
          <a:bodyPr>
            <a:normAutofit/>
          </a:bodyPr>
          <a:lstStyle/>
          <a:p>
            <a:r>
              <a:rPr lang="kk-KZ" sz="3200" dirty="0" smtClean="0">
                <a:solidFill>
                  <a:srgbClr val="FF0000"/>
                </a:solidFill>
              </a:rPr>
              <a:t>Кошмок сөздөрдүн бөлөк жазылышы</a:t>
            </a:r>
            <a:endParaRPr lang="ru-RU" sz="3200" dirty="0">
              <a:solidFill>
                <a:srgbClr val="FF0000"/>
              </a:solidFill>
            </a:endParaRPr>
          </a:p>
        </p:txBody>
      </p:sp>
      <p:sp>
        <p:nvSpPr>
          <p:cNvPr id="5" name="Подзаголовок 4"/>
          <p:cNvSpPr>
            <a:spLocks noGrp="1"/>
          </p:cNvSpPr>
          <p:nvPr>
            <p:ph type="subTitle" idx="1"/>
          </p:nvPr>
        </p:nvSpPr>
        <p:spPr>
          <a:xfrm>
            <a:off x="1187624" y="1268760"/>
            <a:ext cx="7270576" cy="5106162"/>
          </a:xfrm>
          <a:solidFill>
            <a:schemeClr val="accent1">
              <a:lumMod val="20000"/>
              <a:lumOff val="80000"/>
            </a:schemeClr>
          </a:solidFill>
        </p:spPr>
        <p:txBody>
          <a:bodyPr>
            <a:normAutofit lnSpcReduction="10000"/>
          </a:bodyPr>
          <a:lstStyle/>
          <a:p>
            <a:r>
              <a:rPr lang="kk-KZ" sz="2800" dirty="0" smtClean="0"/>
              <a:t>Параграф 47.</a:t>
            </a:r>
          </a:p>
          <a:p>
            <a:r>
              <a:rPr lang="kk-KZ" sz="2800" dirty="0" smtClean="0"/>
              <a:t>Лексикалык маанисин</a:t>
            </a:r>
          </a:p>
          <a:p>
            <a:r>
              <a:rPr lang="kk-KZ" sz="2800" dirty="0" smtClean="0"/>
              <a:t> жоготпой, </a:t>
            </a:r>
          </a:p>
          <a:p>
            <a:r>
              <a:rPr lang="kk-KZ" sz="2800" dirty="0" smtClean="0"/>
              <a:t>өз алдынча колдонулуп</a:t>
            </a:r>
          </a:p>
          <a:p>
            <a:r>
              <a:rPr lang="kk-KZ" sz="2800" dirty="0" smtClean="0"/>
              <a:t> жүргөн </a:t>
            </a:r>
          </a:p>
          <a:p>
            <a:r>
              <a:rPr lang="kk-KZ" sz="2800" dirty="0" smtClean="0"/>
              <a:t>сөздөрдөн куралган </a:t>
            </a:r>
          </a:p>
          <a:p>
            <a:r>
              <a:rPr lang="kk-KZ" sz="2800" dirty="0" smtClean="0"/>
              <a:t>кошмок</a:t>
            </a:r>
          </a:p>
          <a:p>
            <a:r>
              <a:rPr lang="kk-KZ" sz="2800" dirty="0" smtClean="0"/>
              <a:t> сөздөрдүн ар бир бөлүгү </a:t>
            </a:r>
          </a:p>
          <a:p>
            <a:r>
              <a:rPr lang="kk-KZ" sz="2800" dirty="0" smtClean="0"/>
              <a:t>бириктирилбей, </a:t>
            </a:r>
          </a:p>
          <a:p>
            <a:r>
              <a:rPr lang="kk-KZ" sz="2800" dirty="0" smtClean="0"/>
              <a:t>айрым-айрым </a:t>
            </a:r>
          </a:p>
          <a:p>
            <a:r>
              <a:rPr lang="kk-KZ" sz="2800" dirty="0" smtClean="0"/>
              <a:t>жазылат.</a:t>
            </a:r>
            <a:endParaRPr lang="ru-RU" sz="2800" dirty="0"/>
          </a:p>
        </p:txBody>
      </p:sp>
      <p:sp>
        <p:nvSpPr>
          <p:cNvPr id="6" name="Овал 5"/>
          <p:cNvSpPr/>
          <p:nvPr/>
        </p:nvSpPr>
        <p:spPr>
          <a:xfrm>
            <a:off x="6109320" y="1171600"/>
            <a:ext cx="2908920"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k-KZ" dirty="0" smtClean="0"/>
              <a:t> </a:t>
            </a:r>
            <a:r>
              <a:rPr lang="kk-KZ" sz="2400" b="1" dirty="0" smtClean="0">
                <a:solidFill>
                  <a:srgbClr val="002060"/>
                </a:solidFill>
              </a:rPr>
              <a:t>көз айнек</a:t>
            </a:r>
            <a:endParaRPr lang="ru-RU" sz="2400" b="1" dirty="0">
              <a:solidFill>
                <a:srgbClr val="002060"/>
              </a:solidFill>
            </a:endParaRPr>
          </a:p>
        </p:txBody>
      </p:sp>
      <p:sp>
        <p:nvSpPr>
          <p:cNvPr id="7" name="Овал 6"/>
          <p:cNvSpPr/>
          <p:nvPr/>
        </p:nvSpPr>
        <p:spPr>
          <a:xfrm>
            <a:off x="5652120" y="2996952"/>
            <a:ext cx="3366120"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k-KZ" sz="2400" b="1" dirty="0">
                <a:solidFill>
                  <a:srgbClr val="002060"/>
                </a:solidFill>
              </a:rPr>
              <a:t>а</a:t>
            </a:r>
            <a:r>
              <a:rPr lang="kk-KZ" sz="2400" b="1" dirty="0" smtClean="0">
                <a:solidFill>
                  <a:srgbClr val="002060"/>
                </a:solidFill>
              </a:rPr>
              <a:t>лп кара куш</a:t>
            </a:r>
            <a:endParaRPr lang="ru-RU" sz="2400" b="1" dirty="0">
              <a:solidFill>
                <a:srgbClr val="002060"/>
              </a:solidFill>
            </a:endParaRPr>
          </a:p>
        </p:txBody>
      </p:sp>
      <p:sp>
        <p:nvSpPr>
          <p:cNvPr id="8" name="Овал 7"/>
          <p:cNvSpPr/>
          <p:nvPr/>
        </p:nvSpPr>
        <p:spPr>
          <a:xfrm>
            <a:off x="6109320" y="4968014"/>
            <a:ext cx="2908920"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k-KZ" sz="2800" b="1" dirty="0">
                <a:solidFill>
                  <a:srgbClr val="002060"/>
                </a:solidFill>
              </a:rPr>
              <a:t>т</a:t>
            </a:r>
            <a:r>
              <a:rPr lang="kk-KZ" sz="2800" b="1" dirty="0" smtClean="0">
                <a:solidFill>
                  <a:srgbClr val="002060"/>
                </a:solidFill>
              </a:rPr>
              <a:t>аш бака</a:t>
            </a:r>
            <a:endParaRPr lang="ru-RU" sz="2800" b="1" dirty="0">
              <a:solidFill>
                <a:srgbClr val="002060"/>
              </a:solidFill>
            </a:endParaRPr>
          </a:p>
        </p:txBody>
      </p:sp>
      <p:sp>
        <p:nvSpPr>
          <p:cNvPr id="9" name="Овал 8"/>
          <p:cNvSpPr/>
          <p:nvPr/>
        </p:nvSpPr>
        <p:spPr>
          <a:xfrm>
            <a:off x="4139952" y="5030117"/>
            <a:ext cx="2376264"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k-KZ" dirty="0" smtClean="0"/>
              <a:t> </a:t>
            </a:r>
            <a:r>
              <a:rPr lang="kk-KZ" sz="2400" b="1" dirty="0" smtClean="0">
                <a:solidFill>
                  <a:srgbClr val="002060"/>
                </a:solidFill>
              </a:rPr>
              <a:t>аш казан</a:t>
            </a:r>
            <a:endParaRPr lang="ru-RU" sz="2400" b="1" dirty="0">
              <a:solidFill>
                <a:srgbClr val="002060"/>
              </a:solidFill>
            </a:endParaRPr>
          </a:p>
        </p:txBody>
      </p:sp>
      <p:sp>
        <p:nvSpPr>
          <p:cNvPr id="11" name="Скругленный прямоугольник 10"/>
          <p:cNvSpPr/>
          <p:nvPr/>
        </p:nvSpPr>
        <p:spPr>
          <a:xfrm>
            <a:off x="5817840" y="2086000"/>
            <a:ext cx="3200400" cy="9144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k-KZ" sz="2400" b="1" dirty="0">
                <a:solidFill>
                  <a:srgbClr val="002060"/>
                </a:solidFill>
              </a:rPr>
              <a:t>к</a:t>
            </a:r>
            <a:r>
              <a:rPr lang="kk-KZ" sz="2400" b="1" dirty="0" smtClean="0">
                <a:solidFill>
                  <a:srgbClr val="002060"/>
                </a:solidFill>
              </a:rPr>
              <a:t>озу карын</a:t>
            </a:r>
            <a:endParaRPr lang="ru-RU" sz="2400" b="1" dirty="0">
              <a:solidFill>
                <a:srgbClr val="002060"/>
              </a:solidFill>
            </a:endParaRPr>
          </a:p>
        </p:txBody>
      </p:sp>
      <p:sp>
        <p:nvSpPr>
          <p:cNvPr id="12" name="Прямоугольник 11"/>
          <p:cNvSpPr/>
          <p:nvPr/>
        </p:nvSpPr>
        <p:spPr>
          <a:xfrm>
            <a:off x="6109320" y="3911352"/>
            <a:ext cx="2908920"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k-KZ" sz="2800" b="1" dirty="0">
                <a:solidFill>
                  <a:srgbClr val="002060"/>
                </a:solidFill>
              </a:rPr>
              <a:t>а</a:t>
            </a:r>
            <a:r>
              <a:rPr lang="kk-KZ" sz="2800" b="1" dirty="0" smtClean="0">
                <a:solidFill>
                  <a:srgbClr val="002060"/>
                </a:solidFill>
              </a:rPr>
              <a:t>т кулак</a:t>
            </a:r>
            <a:endParaRPr lang="ru-RU" sz="2800" b="1" dirty="0">
              <a:solidFill>
                <a:srgbClr val="002060"/>
              </a:solidFill>
            </a:endParaRPr>
          </a:p>
        </p:txBody>
      </p:sp>
      <p:sp>
        <p:nvSpPr>
          <p:cNvPr id="13" name="Прямоугольник 12"/>
          <p:cNvSpPr/>
          <p:nvPr/>
        </p:nvSpPr>
        <p:spPr>
          <a:xfrm>
            <a:off x="6078587" y="5956555"/>
            <a:ext cx="2908920" cy="81582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k-KZ" dirty="0" smtClean="0"/>
              <a:t> </a:t>
            </a:r>
            <a:r>
              <a:rPr lang="kk-KZ" sz="2800" b="1" dirty="0" smtClean="0">
                <a:solidFill>
                  <a:srgbClr val="002060"/>
                </a:solidFill>
              </a:rPr>
              <a:t>ат тиш</a:t>
            </a:r>
            <a:endParaRPr lang="ru-RU" sz="2800" b="1" dirty="0">
              <a:solidFill>
                <a:srgbClr val="002060"/>
              </a:solidFill>
            </a:endParaRPr>
          </a:p>
        </p:txBody>
      </p:sp>
      <p:sp>
        <p:nvSpPr>
          <p:cNvPr id="14" name="Прямоугольник 13"/>
          <p:cNvSpPr/>
          <p:nvPr/>
        </p:nvSpPr>
        <p:spPr>
          <a:xfrm>
            <a:off x="3517849" y="5943600"/>
            <a:ext cx="2560738" cy="82878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k-KZ" sz="2800" b="1" dirty="0" smtClean="0">
                <a:solidFill>
                  <a:srgbClr val="002060"/>
                </a:solidFill>
              </a:rPr>
              <a:t> </a:t>
            </a:r>
            <a:r>
              <a:rPr lang="kk-KZ" sz="2400" b="1" dirty="0" smtClean="0">
                <a:solidFill>
                  <a:srgbClr val="002060"/>
                </a:solidFill>
              </a:rPr>
              <a:t>айры куйрук</a:t>
            </a:r>
            <a:endParaRPr lang="ru-RU" sz="2400" b="1" dirty="0">
              <a:solidFill>
                <a:srgbClr val="002060"/>
              </a:solidFill>
            </a:endParaRPr>
          </a:p>
        </p:txBody>
      </p:sp>
    </p:spTree>
    <p:extLst>
      <p:ext uri="{BB962C8B-B14F-4D97-AF65-F5344CB8AC3E}">
        <p14:creationId xmlns:p14="http://schemas.microsoft.com/office/powerpoint/2010/main" val="2444208743"/>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Эркер">
  <a:themeElements>
    <a:clrScheme name="Эркер">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Эркер">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Эркер">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381</TotalTime>
  <Words>930</Words>
  <Application>Microsoft Office PowerPoint</Application>
  <PresentationFormat>Экран (4:3)</PresentationFormat>
  <Paragraphs>164</Paragraphs>
  <Slides>23</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23</vt:i4>
      </vt:variant>
    </vt:vector>
  </HeadingPairs>
  <TitlesOfParts>
    <vt:vector size="24" baseType="lpstr">
      <vt:lpstr>Эркер</vt:lpstr>
      <vt:lpstr>    </vt:lpstr>
      <vt:lpstr> Сабактын максаты:</vt:lpstr>
      <vt:lpstr>Кыргыз тилинин жазуу эрежелери   Кыргыз Республикасынын Жогорку кеңешинин 2008-жылдын 26-июнундагы №567 токтомунун редакциясына ылайык жүргүзүлөт.КР Жогорку кеңешинин 2002-жылдын 28-июнундагы №830-11 токтомунун негизинде кабыл алынган редакцияны алмаштырган.Учурдагы эрежелер 9 негизги бөлүктөн  туруп, жалпысынан 91 параграф менен берилген.Бул сабакта сөздөрдүн жазылышы жөнүндө эрежелерге токтолобуз.</vt:lpstr>
      <vt:lpstr>1. Бириккен сөздөрдүн жазылышы</vt:lpstr>
      <vt:lpstr>Бириккен сөздөрдүн жазылышы</vt:lpstr>
      <vt:lpstr>2. Кошмок сөздөрдүн бирге жазылышы</vt:lpstr>
      <vt:lpstr>Параграф 45.</vt:lpstr>
      <vt:lpstr>Параграф 46 Эки түгөйү тең өз алдынча лексикалык мааниге ээ болбогон сөздөрдөн жасалган кошмок сөздөр бирге жазылат.</vt:lpstr>
      <vt:lpstr>Кошмок сөздөрдүн бөлөк жазылышы</vt:lpstr>
      <vt:lpstr>Кошмок сөздөрдүн бөлөк жазылышы  Кош ооз,ач көз,көк жал, арык чырай,тогуз кат,үч эм,араң жан, кол жазма, басма сөз, көз караш, кол башчы, жол башчы, көз карандысыз, ак көңүл, кара кер, эл аралык, чыгыш таануу, тил таануу, ден соолук, ж.б.     </vt:lpstr>
      <vt:lpstr>Параграф 48.  Татаал сандардын ар бир бөлүгү айрым-айрым жазылат.</vt:lpstr>
      <vt:lpstr>Параграф 49. Татаал этиштин ар бир түгөйү айрым жазылат:</vt:lpstr>
      <vt:lpstr>Параграф 50. Зат атооч менен этиштен куралган кошмок сөздөр да айрым жазылат:</vt:lpstr>
      <vt:lpstr>Параграф 51. Кошмок сөз түрүндөгү татаал сын атооч менен тактоочтордун ар бир бөлүгү айрым-айрым жазылат, татаал сын атоочтор:</vt:lpstr>
      <vt:lpstr>Кошмок сөз түрүндөгү татаал сын атооч менен тактоочтордун ар бир бөлүгү айрым-айрым жазылат, татаал тактоочтор:</vt:lpstr>
      <vt:lpstr>Параграф 52 Туруктуу сөз айкашынын (фразеологизм) ар бир сөзү бөлөк жазылат:</vt:lpstr>
      <vt:lpstr>Параграф 53. Тууранды, сырдык, модал сөздөр, байламта, жандооч, бөлүкчөлөр толук маанилүү сөздөр менен тизмектешип айтылганда, алардын ар бири бөлөк-бөлөк жазылат:</vt:lpstr>
      <vt:lpstr>Сабакты бышыктоо үчүн суроолор    </vt:lpstr>
      <vt:lpstr>Суроолорго жооп беребиз</vt:lpstr>
      <vt:lpstr>Бүгүн сабакта:</vt:lpstr>
      <vt:lpstr>Үйгө тапшырма   </vt:lpstr>
      <vt:lpstr>Сабакка анализ</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admin</dc:creator>
  <cp:lastModifiedBy>admin</cp:lastModifiedBy>
  <cp:revision>25</cp:revision>
  <dcterms:created xsi:type="dcterms:W3CDTF">2021-06-24T06:56:29Z</dcterms:created>
  <dcterms:modified xsi:type="dcterms:W3CDTF">2023-03-04T15:23:27Z</dcterms:modified>
</cp:coreProperties>
</file>