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0" r:id="rId2"/>
    <p:sldId id="258" r:id="rId3"/>
    <p:sldId id="256" r:id="rId4"/>
    <p:sldId id="257" r:id="rId5"/>
    <p:sldId id="259" r:id="rId6"/>
    <p:sldId id="261" r:id="rId7"/>
    <p:sldId id="260" r:id="rId8"/>
    <p:sldId id="271" r:id="rId9"/>
    <p:sldId id="263" r:id="rId10"/>
    <p:sldId id="262" r:id="rId11"/>
    <p:sldId id="265" r:id="rId12"/>
    <p:sldId id="264" r:id="rId13"/>
    <p:sldId id="266" r:id="rId14"/>
    <p:sldId id="272" r:id="rId15"/>
    <p:sldId id="268" r:id="rId16"/>
    <p:sldId id="267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800C-E368-4573-886A-8E159B6E3D5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49ED-C4F3-4B7D-843A-39F20289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0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49ED-C4F3-4B7D-843A-39F2028957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0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61E61B-E33F-4BB4-B3FA-3DC1BEA5FE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69E0F3-EB76-4750-8281-DB1A10CAA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70825"/>
              </p:ext>
            </p:extLst>
          </p:nvPr>
        </p:nvGraphicFramePr>
        <p:xfrm>
          <a:off x="2032000" y="101600"/>
          <a:ext cx="81280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080"/>
                <a:gridCol w="4027920"/>
              </a:tblGrid>
              <a:tr h="731071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70C0"/>
                          </a:solidFill>
                        </a:rPr>
                        <a:t>Предмет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           </a:t>
                      </a:r>
                      <a:r>
                        <a:rPr lang="kk-KZ" sz="2400" dirty="0" smtClean="0">
                          <a:solidFill>
                            <a:srgbClr val="0070C0"/>
                          </a:solidFill>
                        </a:rPr>
                        <a:t>Дене</a:t>
                      </a:r>
                      <a:r>
                        <a:rPr lang="kk-KZ" sz="2400" baseline="0" dirty="0" smtClean="0">
                          <a:solidFill>
                            <a:srgbClr val="0070C0"/>
                          </a:solidFill>
                        </a:rPr>
                        <a:t> тарбия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1207"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70C0"/>
                          </a:solidFill>
                        </a:rPr>
                        <a:t>Класс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70C0"/>
                          </a:solidFill>
                        </a:rPr>
                        <a:t>10                    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1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70C0"/>
                          </a:solidFill>
                        </a:rPr>
                        <a:t> САБАКТЫН    ӨТҮЛҮҮЧҮ МӨӨНӨТҮ</a:t>
                      </a:r>
                      <a:endParaRPr lang="ru-RU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01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7824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</a:rPr>
                        <a:t>Чейрек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35715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</a:rPr>
                        <a:t>Жума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</a:rPr>
                        <a:t>1-10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1207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</a:rPr>
                        <a:t>Сабак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601" y="3805084"/>
            <a:ext cx="11684000" cy="21516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Сабактын  темасы: </a:t>
            </a:r>
            <a:r>
              <a:rPr lang="kk-KZ" sz="2400" b="1" dirty="0" smtClean="0">
                <a:solidFill>
                  <a:srgbClr val="0070C0"/>
                </a:solidFill>
              </a:rPr>
              <a:t>Волейбол.</a:t>
            </a:r>
          </a:p>
          <a:p>
            <a:pPr algn="ctr"/>
            <a:r>
              <a:rPr lang="kk-KZ" sz="2400" b="1" dirty="0">
                <a:solidFill>
                  <a:srgbClr val="FF0000"/>
                </a:solidFill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</a:rPr>
              <a:t>                  </a:t>
            </a:r>
            <a:r>
              <a:rPr lang="kk-KZ" sz="2400" b="1" dirty="0">
                <a:solidFill>
                  <a:srgbClr val="002060"/>
                </a:solidFill>
              </a:rPr>
              <a:t>Волейбол </a:t>
            </a:r>
            <a:r>
              <a:rPr lang="kk-KZ" sz="2400" b="1" dirty="0" smtClean="0">
                <a:solidFill>
                  <a:srgbClr val="002060"/>
                </a:solidFill>
              </a:rPr>
              <a:t>ыкмасын  </a:t>
            </a:r>
            <a:r>
              <a:rPr lang="kk-KZ" sz="2400" b="1" dirty="0">
                <a:solidFill>
                  <a:srgbClr val="002060"/>
                </a:solidFill>
              </a:rPr>
              <a:t>үйрөнүү. Туруу абалын, жылуу абалын үйрөнүү. </a:t>
            </a:r>
            <a:endParaRPr lang="kk-KZ" sz="2400" b="1" dirty="0" smtClean="0">
              <a:solidFill>
                <a:srgbClr val="002060"/>
              </a:solidFill>
            </a:endParaRPr>
          </a:p>
          <a:p>
            <a:r>
              <a:rPr lang="kk-KZ" sz="2400" b="1" dirty="0" smtClean="0">
                <a:solidFill>
                  <a:srgbClr val="FF0000"/>
                </a:solidFill>
              </a:rPr>
              <a:t>Мугалим</a:t>
            </a:r>
            <a:r>
              <a:rPr lang="kk-KZ" sz="2400" b="1" dirty="0" smtClean="0">
                <a:solidFill>
                  <a:srgbClr val="002060"/>
                </a:solidFill>
              </a:rPr>
              <a:t>:</a:t>
            </a:r>
            <a:r>
              <a:rPr lang="kk-KZ" sz="2400" dirty="0" smtClean="0">
                <a:solidFill>
                  <a:srgbClr val="002060"/>
                </a:solidFill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</a:rPr>
              <a:t>Абдыкалыков Төлөнбай Аманович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800"/>
            <a:ext cx="12192000" cy="1129540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1.Оюн </a:t>
            </a:r>
            <a:r>
              <a:rPr lang="ru-RU" sz="2800" b="1" dirty="0" err="1">
                <a:solidFill>
                  <a:srgbClr val="002060"/>
                </a:solidFill>
              </a:rPr>
              <a:t>талаасы</a:t>
            </a:r>
            <a:r>
              <a:rPr lang="ru-RU" sz="2800" b="1" dirty="0">
                <a:solidFill>
                  <a:srgbClr val="002060"/>
                </a:solidFill>
              </a:rPr>
              <a:t> же корт </a:t>
            </a:r>
            <a:r>
              <a:rPr lang="ru-RU" sz="2800" b="1" dirty="0" err="1">
                <a:solidFill>
                  <a:srgbClr val="002060"/>
                </a:solidFill>
              </a:rPr>
              <a:t>төрт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бурчтуу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формада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болуп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анын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узундугу</a:t>
            </a:r>
            <a:r>
              <a:rPr lang="ru-RU" sz="2800" b="1" dirty="0">
                <a:solidFill>
                  <a:srgbClr val="002060"/>
                </a:solidFill>
              </a:rPr>
              <a:t> 18 м, </a:t>
            </a:r>
            <a:r>
              <a:rPr lang="ru-RU" sz="2800" b="1" dirty="0" err="1">
                <a:solidFill>
                  <a:srgbClr val="002060"/>
                </a:solidFill>
              </a:rPr>
              <a:t>туурасы</a:t>
            </a:r>
            <a:r>
              <a:rPr lang="ru-RU" sz="2800" b="1" dirty="0">
                <a:solidFill>
                  <a:srgbClr val="002060"/>
                </a:solidFill>
              </a:rPr>
              <a:t> 9 м </a:t>
            </a:r>
            <a:r>
              <a:rPr lang="ru-RU" sz="2800" b="1" dirty="0" err="1">
                <a:solidFill>
                  <a:srgbClr val="002060"/>
                </a:solidFill>
              </a:rPr>
              <a:t>болушу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керек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</a:rPr>
              <a:t>2. Талаанын эркин зонасы төрт тарабынын ар биринен 3 метрден өлчөнүшү керек, анткени ал жерде да оюндар ойнолот</a:t>
            </a:r>
            <a:r>
              <a:rPr lang="kk-KZ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</a:rPr>
              <a:t>3. Талаанын ортосу бөлүштүрүүчү тор же сетка коюлган сызык менен белгилениши керек. Бул сызык аянтчаны 9 м өлчөмүндөгү эки тең бөлүккө бөлүп, командалардын ар бири ойной турган жер.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kk-KZ" sz="2800" b="1" dirty="0">
                <a:solidFill>
                  <a:srgbClr val="002060"/>
                </a:solidFill>
              </a:rPr>
              <a:t>4. Андан кийин, борбордук сызыктын он жылдыгында, кол салуу аймагын чектеген жана корттун эки тарабында 3 м аралыкты белгилеген сызык белгилениши керек</a:t>
            </a:r>
            <a:r>
              <a:rPr lang="kk-KZ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</a:rPr>
              <a:t>5.</a:t>
            </a:r>
            <a:r>
              <a:rPr lang="ru-RU" sz="2800" b="1" dirty="0">
                <a:solidFill>
                  <a:srgbClr val="002060"/>
                </a:solidFill>
              </a:rPr>
              <a:t> Калган </a:t>
            </a:r>
            <a:r>
              <a:rPr lang="ru-RU" sz="2800" b="1" dirty="0" err="1">
                <a:solidFill>
                  <a:srgbClr val="002060"/>
                </a:solidFill>
              </a:rPr>
              <a:t>бөлүгү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коргонуу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зонасы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анда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коргоочулар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менен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либеролор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жайгашкан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  <a:endParaRPr lang="kk-KZ" sz="2800" b="1" dirty="0">
              <a:solidFill>
                <a:srgbClr val="002060"/>
              </a:solidFill>
            </a:endParaRPr>
          </a:p>
          <a:p>
            <a:pPr algn="ctr"/>
            <a:endParaRPr lang="kk-KZ" sz="2800" b="1" dirty="0" smtClean="0">
              <a:solidFill>
                <a:srgbClr val="002060"/>
              </a:solidFill>
            </a:endParaRPr>
          </a:p>
          <a:p>
            <a:pPr algn="ctr"/>
            <a:endParaRPr lang="kk-KZ" sz="2800" b="1" dirty="0">
              <a:solidFill>
                <a:srgbClr val="002060"/>
              </a:solidFill>
            </a:endParaRPr>
          </a:p>
          <a:p>
            <a:pPr algn="ctr"/>
            <a:endParaRPr lang="kk-KZ" sz="2800" b="1" dirty="0" smtClean="0">
              <a:solidFill>
                <a:srgbClr val="002060"/>
              </a:solidFill>
            </a:endParaRPr>
          </a:p>
          <a:p>
            <a:pPr algn="ctr"/>
            <a:endParaRPr lang="kk-KZ" sz="2800" b="1" dirty="0" smtClean="0">
              <a:solidFill>
                <a:srgbClr val="002060"/>
              </a:solidFill>
            </a:endParaRPr>
          </a:p>
          <a:p>
            <a:pPr algn="ctr"/>
            <a:endParaRPr lang="kk-KZ" sz="2800" b="1" dirty="0">
              <a:solidFill>
                <a:srgbClr val="002060"/>
              </a:solidFill>
            </a:endParaRPr>
          </a:p>
          <a:p>
            <a:pPr algn="ctr"/>
            <a:endParaRPr lang="kk-KZ" sz="2800" b="1" dirty="0" smtClean="0">
              <a:solidFill>
                <a:srgbClr val="002060"/>
              </a:solidFill>
            </a:endParaRPr>
          </a:p>
          <a:p>
            <a:pPr algn="ctr"/>
            <a:endParaRPr lang="kk-KZ" sz="2800" b="1" dirty="0">
              <a:solidFill>
                <a:srgbClr val="002060"/>
              </a:solidFill>
            </a:endParaRPr>
          </a:p>
          <a:p>
            <a:pPr algn="ctr"/>
            <a:endParaRPr lang="kk-KZ" sz="2800" b="1" dirty="0" smtClean="0">
              <a:solidFill>
                <a:srgbClr val="002060"/>
              </a:solidFill>
            </a:endParaRPr>
          </a:p>
          <a:p>
            <a:pPr algn="ctr"/>
            <a:endParaRPr lang="kk-KZ" sz="2800" b="1" dirty="0">
              <a:solidFill>
                <a:srgbClr val="002060"/>
              </a:solidFill>
            </a:endParaRPr>
          </a:p>
          <a:p>
            <a:pPr algn="ctr"/>
            <a:endParaRPr lang="kk-KZ" sz="2800" b="1" dirty="0" smtClean="0">
              <a:solidFill>
                <a:srgbClr val="002060"/>
              </a:solidFill>
            </a:endParaRPr>
          </a:p>
          <a:p>
            <a:pPr algn="ctr"/>
            <a:endParaRPr lang="kk-KZ" sz="2800" b="1" dirty="0">
              <a:solidFill>
                <a:srgbClr val="002060"/>
              </a:solidFill>
            </a:endParaRPr>
          </a:p>
          <a:p>
            <a:pPr algn="ctr"/>
            <a:endParaRPr lang="kk-KZ" sz="2800" b="1" dirty="0" smtClean="0">
              <a:solidFill>
                <a:srgbClr val="002060"/>
              </a:solidFill>
            </a:endParaRPr>
          </a:p>
          <a:p>
            <a:pPr algn="ctr"/>
            <a:endParaRPr lang="kk-KZ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46799" y="1101822"/>
            <a:ext cx="582748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Топтун же топтун </a:t>
            </a:r>
            <a:r>
              <a:rPr lang="ru-RU" dirty="0" err="1"/>
              <a:t>айланасы</a:t>
            </a:r>
            <a:r>
              <a:rPr lang="ru-RU" dirty="0"/>
              <a:t> 65 же 67 см, ал </a:t>
            </a:r>
            <a:r>
              <a:rPr lang="ru-RU" dirty="0" err="1"/>
              <a:t>эми</a:t>
            </a:r>
            <a:r>
              <a:rPr lang="ru-RU" dirty="0"/>
              <a:t> </a:t>
            </a:r>
            <a:r>
              <a:rPr lang="ru-RU" dirty="0" err="1"/>
              <a:t>салмагы</a:t>
            </a:r>
            <a:r>
              <a:rPr lang="ru-RU" dirty="0"/>
              <a:t> 260 же 280 г </a:t>
            </a:r>
            <a:r>
              <a:rPr lang="ru-RU" dirty="0" err="1"/>
              <a:t>ортосунда</a:t>
            </a:r>
            <a:r>
              <a:rPr lang="ru-RU" dirty="0"/>
              <a:t> </a:t>
            </a:r>
            <a:r>
              <a:rPr lang="ru-RU" dirty="0" err="1"/>
              <a:t>болушу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басымы</a:t>
            </a:r>
            <a:r>
              <a:rPr lang="ru-RU" dirty="0"/>
              <a:t> 0,3 же 0,325 кг / см </a:t>
            </a:r>
            <a:r>
              <a:rPr lang="ru-RU" dirty="0" err="1"/>
              <a:t>ортосунда</a:t>
            </a:r>
            <a:r>
              <a:rPr lang="ru-RU" dirty="0"/>
              <a:t> </a:t>
            </a:r>
            <a:r>
              <a:rPr lang="ru-RU" dirty="0" err="1"/>
              <a:t>болушу</a:t>
            </a:r>
            <a:r>
              <a:rPr lang="ru-RU" dirty="0"/>
              <a:t> керек2.</a:t>
            </a:r>
          </a:p>
          <a:p>
            <a:r>
              <a:rPr lang="ru-RU" dirty="0" err="1"/>
              <a:t>Анын</a:t>
            </a:r>
            <a:r>
              <a:rPr lang="ru-RU" dirty="0"/>
              <a:t> сырты </a:t>
            </a:r>
            <a:r>
              <a:rPr lang="ru-RU" dirty="0" err="1"/>
              <a:t>синтетикалык</a:t>
            </a:r>
            <a:r>
              <a:rPr lang="ru-RU" dirty="0"/>
              <a:t> </a:t>
            </a:r>
            <a:r>
              <a:rPr lang="ru-RU" dirty="0" err="1"/>
              <a:t>материалдан</a:t>
            </a:r>
            <a:r>
              <a:rPr lang="ru-RU" dirty="0"/>
              <a:t> же </a:t>
            </a:r>
            <a:r>
              <a:rPr lang="ru-RU" dirty="0" err="1"/>
              <a:t>булгаарыдан</a:t>
            </a:r>
            <a:r>
              <a:rPr lang="ru-RU" dirty="0"/>
              <a:t> </a:t>
            </a:r>
            <a:r>
              <a:rPr lang="ru-RU" dirty="0" err="1"/>
              <a:t>жасалып</a:t>
            </a:r>
            <a:r>
              <a:rPr lang="ru-RU" dirty="0"/>
              <a:t>, </a:t>
            </a:r>
            <a:r>
              <a:rPr lang="ru-RU" dirty="0" err="1"/>
              <a:t>эки-үч</a:t>
            </a:r>
            <a:r>
              <a:rPr lang="ru-RU" dirty="0"/>
              <a:t> </a:t>
            </a:r>
            <a:r>
              <a:rPr lang="ru-RU" dirty="0" err="1"/>
              <a:t>түстүн</a:t>
            </a:r>
            <a:r>
              <a:rPr lang="ru-RU" dirty="0"/>
              <a:t> </a:t>
            </a:r>
            <a:r>
              <a:rPr lang="ru-RU" dirty="0" err="1"/>
              <a:t>айкалышына</a:t>
            </a:r>
            <a:r>
              <a:rPr lang="ru-RU" dirty="0"/>
              <a:t> </a:t>
            </a:r>
            <a:r>
              <a:rPr lang="ru-RU" dirty="0" err="1"/>
              <a:t>ээ</a:t>
            </a:r>
            <a:r>
              <a:rPr lang="ru-RU" dirty="0"/>
              <a:t> </a:t>
            </a:r>
            <a:r>
              <a:rPr lang="ru-RU" dirty="0" err="1"/>
              <a:t>болушу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700450"/>
            <a:ext cx="5920582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err="1"/>
              <a:t>Салттуу</a:t>
            </a:r>
            <a:r>
              <a:rPr lang="ru-RU" sz="2800" dirty="0"/>
              <a:t> </a:t>
            </a:r>
            <a:r>
              <a:rPr lang="ru-RU" sz="2800" dirty="0" err="1"/>
              <a:t>волейболдо</a:t>
            </a:r>
            <a:r>
              <a:rPr lang="ru-RU" sz="2800" dirty="0"/>
              <a:t> </a:t>
            </a:r>
            <a:r>
              <a:rPr lang="ru-RU" sz="2800" dirty="0" err="1"/>
              <a:t>колдонулган</a:t>
            </a:r>
            <a:r>
              <a:rPr lang="ru-RU" sz="2800" dirty="0"/>
              <a:t> топ, </a:t>
            </a:r>
            <a:r>
              <a:rPr lang="ru-RU" sz="2800" dirty="0" err="1"/>
              <a:t>пляждын</a:t>
            </a:r>
            <a:r>
              <a:rPr lang="ru-RU" sz="2800" dirty="0"/>
              <a:t> </a:t>
            </a:r>
            <a:r>
              <a:rPr lang="ru-RU" sz="2800" dirty="0" err="1"/>
              <a:t>волейболунун</a:t>
            </a:r>
            <a:r>
              <a:rPr lang="ru-RU" sz="2800" dirty="0"/>
              <a:t> </a:t>
            </a:r>
            <a:r>
              <a:rPr lang="ru-RU" sz="2800" dirty="0" err="1"/>
              <a:t>вариациясында</a:t>
            </a:r>
            <a:r>
              <a:rPr lang="ru-RU" sz="2800" dirty="0"/>
              <a:t> </a:t>
            </a:r>
            <a:r>
              <a:rPr lang="ru-RU" sz="2800" dirty="0" err="1"/>
              <a:t>колдонулган</a:t>
            </a:r>
            <a:r>
              <a:rPr lang="ru-RU" sz="2800" dirty="0"/>
              <a:t> топ </a:t>
            </a:r>
            <a:r>
              <a:rPr lang="ru-RU" sz="2800" dirty="0" err="1"/>
              <a:t>менен</a:t>
            </a:r>
            <a:r>
              <a:rPr lang="ru-RU" sz="2800" dirty="0"/>
              <a:t> </a:t>
            </a:r>
            <a:r>
              <a:rPr lang="ru-RU" sz="2800" dirty="0" err="1"/>
              <a:t>бирдей</a:t>
            </a:r>
            <a:r>
              <a:rPr lang="ru-RU" sz="2800" dirty="0"/>
              <a:t>.</a:t>
            </a:r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19075"/>
            <a:ext cx="5857875" cy="33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54676" y="469900"/>
            <a:ext cx="10337800" cy="939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Волейбол </a:t>
            </a:r>
            <a:r>
              <a:rPr lang="ru-RU" sz="4800" b="1" dirty="0" err="1" smtClean="0">
                <a:solidFill>
                  <a:srgbClr val="C00000"/>
                </a:solidFill>
              </a:rPr>
              <a:t>эрежелери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199" y="1854200"/>
            <a:ext cx="11024755" cy="415498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Эрежелер</a:t>
            </a:r>
            <a:r>
              <a:rPr lang="ru-RU" sz="2400" dirty="0"/>
              <a:t> же </a:t>
            </a:r>
            <a:r>
              <a:rPr lang="ru-RU" sz="2400" dirty="0" err="1"/>
              <a:t>мыйзам</a:t>
            </a:r>
            <a:r>
              <a:rPr lang="ru-RU" sz="2400" dirty="0"/>
              <a:t> </a:t>
            </a:r>
            <a:r>
              <a:rPr lang="ru-RU" sz="2400" dirty="0" err="1"/>
              <a:t>бузуулар</a:t>
            </a:r>
            <a:endParaRPr lang="ru-RU" sz="2400" dirty="0"/>
          </a:p>
          <a:p>
            <a:pPr algn="ctr"/>
            <a:r>
              <a:rPr lang="ru-RU" sz="2400" dirty="0" err="1"/>
              <a:t>Жогоруда</a:t>
            </a:r>
            <a:r>
              <a:rPr lang="ru-RU" sz="2400" dirty="0"/>
              <a:t> </a:t>
            </a:r>
            <a:r>
              <a:rPr lang="ru-RU" sz="2400" dirty="0" err="1"/>
              <a:t>көрсөтүлгөн</a:t>
            </a:r>
            <a:r>
              <a:rPr lang="ru-RU" sz="2400" dirty="0"/>
              <a:t> </a:t>
            </a:r>
            <a:r>
              <a:rPr lang="ru-RU" sz="2400" dirty="0" err="1"/>
              <a:t>эсепке</a:t>
            </a:r>
            <a:r>
              <a:rPr lang="ru-RU" sz="2400" dirty="0"/>
              <a:t> </a:t>
            </a:r>
            <a:r>
              <a:rPr lang="ru-RU" sz="2400" dirty="0" err="1"/>
              <a:t>алынбаган</a:t>
            </a:r>
            <a:r>
              <a:rPr lang="ru-RU" sz="2400" dirty="0"/>
              <a:t> </a:t>
            </a:r>
            <a:r>
              <a:rPr lang="ru-RU" sz="2400" dirty="0" err="1"/>
              <a:t>блоктун</a:t>
            </a:r>
            <a:r>
              <a:rPr lang="ru-RU" sz="2400" dirty="0"/>
              <a:t> </a:t>
            </a:r>
            <a:r>
              <a:rPr lang="ru-RU" sz="2400" dirty="0" err="1" smtClean="0"/>
              <a:t>биринчи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соккусун</a:t>
            </a:r>
            <a:r>
              <a:rPr lang="ru-RU" sz="2400" dirty="0" smtClean="0"/>
              <a:t> </a:t>
            </a:r>
            <a:r>
              <a:rPr lang="ru-RU" sz="2400" dirty="0" err="1"/>
              <a:t>эске</a:t>
            </a:r>
            <a:r>
              <a:rPr lang="ru-RU" sz="2400" dirty="0"/>
              <a:t> </a:t>
            </a:r>
            <a:r>
              <a:rPr lang="ru-RU" sz="2400" dirty="0" err="1"/>
              <a:t>албаганда</a:t>
            </a:r>
            <a:r>
              <a:rPr lang="ru-RU" sz="2400" dirty="0"/>
              <a:t>, топтун </a:t>
            </a:r>
            <a:r>
              <a:rPr lang="ru-RU" sz="2400" dirty="0" err="1"/>
              <a:t>үчтөн</a:t>
            </a:r>
            <a:r>
              <a:rPr lang="ru-RU" sz="2400" dirty="0"/>
              <a:t> </a:t>
            </a:r>
            <a:r>
              <a:rPr lang="ru-RU" sz="2400" dirty="0" err="1"/>
              <a:t>ашык</a:t>
            </a:r>
            <a:r>
              <a:rPr lang="ru-RU" sz="2400" dirty="0"/>
              <a:t> же </a:t>
            </a:r>
            <a:r>
              <a:rPr lang="ru-RU" sz="2400" dirty="0" err="1"/>
              <a:t>бир</a:t>
            </a:r>
            <a:r>
              <a:rPr lang="ru-RU" sz="2400" dirty="0"/>
              <a:t> эле </a:t>
            </a:r>
            <a:r>
              <a:rPr lang="ru-RU" sz="2400" dirty="0" err="1" smtClean="0"/>
              <a:t>оюнчунун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катары </a:t>
            </a:r>
            <a:r>
              <a:rPr lang="ru-RU" sz="2400" dirty="0" err="1"/>
              <a:t>менен</a:t>
            </a:r>
            <a:r>
              <a:rPr lang="ru-RU" sz="2400" dirty="0"/>
              <a:t> </a:t>
            </a:r>
            <a:r>
              <a:rPr lang="ru-RU" sz="2400" dirty="0" err="1"/>
              <a:t>эки</a:t>
            </a:r>
            <a:r>
              <a:rPr lang="ru-RU" sz="2400" dirty="0"/>
              <a:t> </a:t>
            </a:r>
            <a:r>
              <a:rPr lang="ru-RU" sz="2400" dirty="0" err="1"/>
              <a:t>жолу</a:t>
            </a:r>
            <a:r>
              <a:rPr lang="ru-RU" sz="2400" dirty="0"/>
              <a:t> </a:t>
            </a:r>
            <a:r>
              <a:rPr lang="ru-RU" sz="2400" dirty="0" err="1"/>
              <a:t>соккусу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 err="1"/>
              <a:t>Сырткы</a:t>
            </a:r>
            <a:r>
              <a:rPr lang="ru-RU" sz="2400" dirty="0"/>
              <a:t> </a:t>
            </a:r>
            <a:r>
              <a:rPr lang="ru-RU" sz="2400" dirty="0" err="1"/>
              <a:t>зонанын</a:t>
            </a:r>
            <a:r>
              <a:rPr lang="ru-RU" sz="2400" dirty="0"/>
              <a:t> тору, </a:t>
            </a:r>
            <a:r>
              <a:rPr lang="ru-RU" sz="2400" dirty="0" err="1"/>
              <a:t>таяктар</a:t>
            </a:r>
            <a:r>
              <a:rPr lang="ru-RU" sz="2400" dirty="0"/>
              <a:t>, </a:t>
            </a:r>
            <a:r>
              <a:rPr lang="ru-RU" sz="2400" dirty="0" err="1"/>
              <a:t>устундар</a:t>
            </a:r>
            <a:r>
              <a:rPr lang="ru-RU" sz="2400" dirty="0"/>
              <a:t> же </a:t>
            </a:r>
            <a:r>
              <a:rPr lang="ru-RU" sz="2400" dirty="0" err="1"/>
              <a:t>оюнга</a:t>
            </a:r>
            <a:r>
              <a:rPr lang="ru-RU" sz="2400" dirty="0"/>
              <a:t> </a:t>
            </a:r>
            <a:r>
              <a:rPr lang="ru-RU" sz="2400" dirty="0" err="1" smtClean="0"/>
              <a:t>тоскоол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 err="1"/>
              <a:t>болгон</a:t>
            </a:r>
            <a:r>
              <a:rPr lang="ru-RU" sz="2400" dirty="0"/>
              <a:t> башка </a:t>
            </a:r>
            <a:r>
              <a:rPr lang="ru-RU" sz="2400" dirty="0" err="1"/>
              <a:t>элементтер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</a:t>
            </a:r>
            <a:r>
              <a:rPr lang="ru-RU" sz="2400" dirty="0" err="1"/>
              <a:t>байланышыңыз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 err="1"/>
              <a:t>Эгер</a:t>
            </a:r>
            <a:r>
              <a:rPr lang="ru-RU" sz="2400" dirty="0"/>
              <a:t> топ </a:t>
            </a:r>
            <a:r>
              <a:rPr lang="ru-RU" sz="2400" dirty="0" err="1"/>
              <a:t>жерге</a:t>
            </a:r>
            <a:r>
              <a:rPr lang="ru-RU" sz="2400" dirty="0"/>
              <a:t> </a:t>
            </a:r>
            <a:r>
              <a:rPr lang="ru-RU" sz="2400" dirty="0" err="1"/>
              <a:t>тийсе</a:t>
            </a:r>
            <a:r>
              <a:rPr lang="ru-RU" sz="2400" dirty="0"/>
              <a:t>, </a:t>
            </a:r>
            <a:r>
              <a:rPr lang="ru-RU" sz="2400" dirty="0" err="1"/>
              <a:t>оюнчунун</a:t>
            </a:r>
            <a:r>
              <a:rPr lang="ru-RU" sz="2400" dirty="0"/>
              <a:t> </a:t>
            </a:r>
            <a:r>
              <a:rPr lang="ru-RU" sz="2400" dirty="0" err="1"/>
              <a:t>өзү</a:t>
            </a:r>
            <a:r>
              <a:rPr lang="ru-RU" sz="2400" dirty="0"/>
              <a:t> же </a:t>
            </a:r>
            <a:r>
              <a:rPr lang="ru-RU" sz="2400" dirty="0" err="1"/>
              <a:t>атаандаш</a:t>
            </a:r>
            <a:r>
              <a:rPr lang="ru-RU" sz="2400" dirty="0"/>
              <a:t> </a:t>
            </a:r>
            <a:r>
              <a:rPr lang="ru-RU" sz="2400" dirty="0" err="1"/>
              <a:t>команданын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оюнуна</a:t>
            </a:r>
            <a:r>
              <a:rPr lang="ru-RU" sz="2400" dirty="0" smtClean="0"/>
              <a:t> </a:t>
            </a:r>
            <a:r>
              <a:rPr lang="ru-RU" sz="2400" dirty="0" err="1"/>
              <a:t>туура</a:t>
            </a:r>
            <a:r>
              <a:rPr lang="ru-RU" sz="2400" dirty="0"/>
              <a:t> </a:t>
            </a:r>
            <a:r>
              <a:rPr lang="ru-RU" sz="2400" dirty="0" err="1"/>
              <a:t>келгенине</a:t>
            </a:r>
            <a:r>
              <a:rPr lang="ru-RU" sz="2400" dirty="0"/>
              <a:t> </a:t>
            </a:r>
            <a:r>
              <a:rPr lang="ru-RU" sz="2400" dirty="0" err="1"/>
              <a:t>карабастан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 err="1"/>
              <a:t>Эгер</a:t>
            </a:r>
            <a:r>
              <a:rPr lang="ru-RU" sz="2400" dirty="0"/>
              <a:t> топ </a:t>
            </a:r>
            <a:r>
              <a:rPr lang="ru-RU" sz="2400" dirty="0" err="1"/>
              <a:t>чектен</a:t>
            </a:r>
            <a:r>
              <a:rPr lang="ru-RU" sz="2400" dirty="0"/>
              <a:t> </a:t>
            </a:r>
            <a:r>
              <a:rPr lang="ru-RU" sz="2400" dirty="0" err="1"/>
              <a:t>чыгып</a:t>
            </a:r>
            <a:r>
              <a:rPr lang="ru-RU" sz="2400" dirty="0"/>
              <a:t> </a:t>
            </a:r>
            <a:r>
              <a:rPr lang="ru-RU" sz="2400" dirty="0" err="1"/>
              <a:t>кетсе</a:t>
            </a:r>
            <a:r>
              <a:rPr lang="ru-RU" sz="2400" dirty="0"/>
              <a:t>, </a:t>
            </a:r>
            <a:r>
              <a:rPr lang="ru-RU" sz="2400" dirty="0" err="1"/>
              <a:t>эреже</a:t>
            </a:r>
            <a:r>
              <a:rPr lang="ru-RU" sz="2400" dirty="0"/>
              <a:t> </a:t>
            </a:r>
            <a:r>
              <a:rPr lang="ru-RU" sz="2400" dirty="0" err="1"/>
              <a:t>бузуучу</a:t>
            </a:r>
            <a:r>
              <a:rPr lang="ru-RU" sz="2400" dirty="0"/>
              <a:t> </a:t>
            </a:r>
            <a:r>
              <a:rPr lang="ru-RU" sz="2400" dirty="0" err="1"/>
              <a:t>оюнчуга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топко 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акыркы</a:t>
            </a:r>
            <a:r>
              <a:rPr lang="ru-RU" sz="2400" dirty="0" smtClean="0"/>
              <a:t> </a:t>
            </a:r>
            <a:r>
              <a:rPr lang="ru-RU" sz="2400" dirty="0" err="1"/>
              <a:t>жолу</a:t>
            </a:r>
            <a:r>
              <a:rPr lang="ru-RU" sz="2400" dirty="0"/>
              <a:t> </a:t>
            </a:r>
            <a:r>
              <a:rPr lang="ru-RU" sz="2400" dirty="0" err="1"/>
              <a:t>тийген</a:t>
            </a:r>
            <a:r>
              <a:rPr lang="ru-RU" sz="2400" dirty="0"/>
              <a:t> </a:t>
            </a:r>
            <a:r>
              <a:rPr lang="ru-RU" sz="2400" dirty="0" err="1"/>
              <a:t>командага</a:t>
            </a:r>
            <a:r>
              <a:rPr lang="ru-RU" sz="2400" dirty="0"/>
              <a:t> </a:t>
            </a:r>
            <a:r>
              <a:rPr lang="ru-RU" sz="2400" dirty="0" err="1"/>
              <a:t>туура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, </a:t>
            </a:r>
            <a:r>
              <a:rPr lang="ru-RU" sz="2400" dirty="0" err="1"/>
              <a:t>атаандаш</a:t>
            </a:r>
            <a:r>
              <a:rPr lang="ru-RU" sz="2400" dirty="0"/>
              <a:t> команда </a:t>
            </a:r>
            <a:r>
              <a:rPr lang="ru-RU" sz="2400" dirty="0" err="1"/>
              <a:t>упай</a:t>
            </a:r>
            <a:r>
              <a:rPr lang="ru-RU" sz="2400" dirty="0"/>
              <a:t> </a:t>
            </a:r>
            <a:r>
              <a:rPr lang="ru-RU" sz="2400" dirty="0" err="1"/>
              <a:t>топтойт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5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25600" y="177800"/>
            <a:ext cx="94234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rgbClr val="C00000"/>
                </a:solidFill>
              </a:rPr>
              <a:t>Сабакты бышыктоо үчүн суроолор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1549400"/>
            <a:ext cx="5664200" cy="53086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</a:rPr>
              <a:t>1.Волейбол деген эмне?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</a:rPr>
              <a:t>2</a:t>
            </a:r>
            <a:r>
              <a:rPr lang="kk-KZ" sz="2800" b="1" dirty="0" smtClean="0">
                <a:solidFill>
                  <a:srgbClr val="002060"/>
                </a:solidFill>
              </a:rPr>
              <a:t>.Алгачкы волейбол оюну канчанчы жылы ойнолгон?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664200" y="1549400"/>
            <a:ext cx="5613400" cy="51054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002060"/>
                </a:solidFill>
              </a:rPr>
              <a:t>3</a:t>
            </a:r>
            <a:r>
              <a:rPr lang="kk-KZ" sz="2800" b="1" dirty="0" smtClean="0">
                <a:solidFill>
                  <a:srgbClr val="002060"/>
                </a:solidFill>
              </a:rPr>
              <a:t>.Ойноо эрежесин түшүндүрүп бергиле?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</a:rPr>
              <a:t>Волейболдун тарыхы?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1631" y="407087"/>
            <a:ext cx="432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</a:t>
            </a:r>
            <a:r>
              <a:rPr lang="ru-RU" sz="2400" b="1" dirty="0" smtClean="0">
                <a:solidFill>
                  <a:srgbClr val="C00000"/>
                </a:solidFill>
              </a:rPr>
              <a:t>ВОЛЕЙБОЛ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0389" y="344617"/>
            <a:ext cx="23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БАСКЕТБОЛ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573" y="312011"/>
            <a:ext cx="326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ОКШОШТУКТАРЫ</a:t>
            </a: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54068"/>
              </p:ext>
            </p:extLst>
          </p:nvPr>
        </p:nvGraphicFramePr>
        <p:xfrm>
          <a:off x="926072" y="868752"/>
          <a:ext cx="1045518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722"/>
                <a:gridCol w="3578232"/>
                <a:gridCol w="3578232"/>
              </a:tblGrid>
              <a:tr h="5365447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66000"/>
                        <a:satMod val="1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8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22750" y="2184400"/>
            <a:ext cx="3733800" cy="165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>
                <a:solidFill>
                  <a:srgbClr val="002060"/>
                </a:solidFill>
              </a:rPr>
              <a:t>б</a:t>
            </a:r>
            <a:r>
              <a:rPr lang="kk-KZ" sz="4000" b="1" dirty="0" smtClean="0">
                <a:solidFill>
                  <a:srgbClr val="002060"/>
                </a:solidFill>
              </a:rPr>
              <a:t>үгүн сабакта: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5158" y="304780"/>
            <a:ext cx="3644900" cy="237336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Волейбол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т</a:t>
            </a:r>
            <a:r>
              <a:rPr lang="kk-KZ" b="1" dirty="0" smtClean="0">
                <a:solidFill>
                  <a:srgbClr val="002060"/>
                </a:solidFill>
              </a:rPr>
              <a:t>арыхы токтолдук,Волейбол менен баскетболдун окшоштуктарын жана айырмачылыктарын таптык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33900" y="196850"/>
            <a:ext cx="4038600" cy="17780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</a:rPr>
              <a:t>Волейбол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</a:rPr>
              <a:t>оюнунун эрежелери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432800" y="1270000"/>
            <a:ext cx="3581400" cy="1714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</a:rPr>
              <a:t>Оюн аянттарынын өлчөмдөрү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23200" y="3321050"/>
            <a:ext cx="4191000" cy="1866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</a:rPr>
              <a:t>Волейбол аянтынын сызыктары жана зоналары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184650" y="4749800"/>
            <a:ext cx="4191000" cy="19812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</a:rPr>
              <a:t>Оюн талаасы же корт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0700" y="3539082"/>
            <a:ext cx="4114800" cy="1905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Волейбол ойноочуларынын саны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74796" y="6012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73814">
            <a:off x="8635238" y="601217"/>
            <a:ext cx="1397762" cy="525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4284411">
            <a:off x="11209197" y="30775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051578">
            <a:off x="8586771" y="5523774"/>
            <a:ext cx="912488" cy="429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975309">
            <a:off x="3360854" y="56864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794949">
            <a:off x="868783" y="3011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70200" y="381000"/>
            <a:ext cx="7645400" cy="1295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Үйгө тапшырма: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946400" y="1676400"/>
            <a:ext cx="7493000" cy="4902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Топтун же топтун </a:t>
            </a:r>
            <a:r>
              <a:rPr lang="ru-RU" sz="2800" b="1" dirty="0" err="1">
                <a:solidFill>
                  <a:srgbClr val="002060"/>
                </a:solidFill>
              </a:rPr>
              <a:t>айланасы</a:t>
            </a:r>
            <a:r>
              <a:rPr lang="ru-RU" sz="2800" b="1" dirty="0">
                <a:solidFill>
                  <a:srgbClr val="002060"/>
                </a:solidFill>
              </a:rPr>
              <a:t> 65 же 67 см, ал </a:t>
            </a:r>
            <a:r>
              <a:rPr lang="ru-RU" sz="2800" b="1" dirty="0" err="1">
                <a:solidFill>
                  <a:srgbClr val="002060"/>
                </a:solidFill>
              </a:rPr>
              <a:t>эми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салмагы</a:t>
            </a:r>
            <a:r>
              <a:rPr lang="ru-RU" sz="2800" b="1" dirty="0">
                <a:solidFill>
                  <a:srgbClr val="002060"/>
                </a:solidFill>
              </a:rPr>
              <a:t> 260 же 280 г </a:t>
            </a:r>
            <a:r>
              <a:rPr lang="ru-RU" sz="2800" b="1" dirty="0" err="1">
                <a:solidFill>
                  <a:srgbClr val="002060"/>
                </a:solidFill>
              </a:rPr>
              <a:t>ортосунда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болушу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керек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Анын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басымы</a:t>
            </a:r>
            <a:r>
              <a:rPr lang="ru-RU" sz="2800" b="1" dirty="0">
                <a:solidFill>
                  <a:srgbClr val="002060"/>
                </a:solidFill>
              </a:rPr>
              <a:t> 0,3 же 0,325 кг / см </a:t>
            </a:r>
            <a:r>
              <a:rPr lang="ru-RU" sz="2800" b="1" dirty="0" err="1">
                <a:solidFill>
                  <a:srgbClr val="002060"/>
                </a:solidFill>
              </a:rPr>
              <a:t>ортосунда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болушу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керек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Анын</a:t>
            </a:r>
            <a:r>
              <a:rPr lang="ru-RU" sz="2800" b="1" dirty="0">
                <a:solidFill>
                  <a:srgbClr val="002060"/>
                </a:solidFill>
              </a:rPr>
              <a:t> сырты </a:t>
            </a:r>
            <a:r>
              <a:rPr lang="ru-RU" sz="2800" b="1" dirty="0" err="1">
                <a:solidFill>
                  <a:srgbClr val="002060"/>
                </a:solidFill>
              </a:rPr>
              <a:t>синтетикалык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материалдан</a:t>
            </a:r>
            <a:r>
              <a:rPr lang="ru-RU" sz="2800" b="1" dirty="0">
                <a:solidFill>
                  <a:srgbClr val="002060"/>
                </a:solidFill>
              </a:rPr>
              <a:t> же </a:t>
            </a:r>
            <a:r>
              <a:rPr lang="ru-RU" sz="2800" b="1" dirty="0" err="1">
                <a:solidFill>
                  <a:srgbClr val="002060"/>
                </a:solidFill>
              </a:rPr>
              <a:t>булгаарыдан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жасалып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эки-үч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түстүн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айкалышына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ээ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болушу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керек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эмне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үчүн</a:t>
            </a:r>
            <a:r>
              <a:rPr lang="ru-RU" sz="2800" b="1" dirty="0" smtClean="0">
                <a:solidFill>
                  <a:srgbClr val="002060"/>
                </a:solidFill>
              </a:rPr>
              <a:t>? </a:t>
            </a:r>
            <a:r>
              <a:rPr lang="ru-RU" sz="2800" b="1" dirty="0" err="1" smtClean="0">
                <a:solidFill>
                  <a:srgbClr val="002060"/>
                </a:solidFill>
              </a:rPr>
              <a:t>Жооп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табуу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124200" y="660400"/>
            <a:ext cx="7264400" cy="3725672"/>
          </a:xfrm>
          <a:prstGeom prst="horizontalScroll">
            <a:avLst>
              <a:gd name="adj" fmla="val 236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 Саламатта калгыла!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89" y="0"/>
            <a:ext cx="115164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</a:rPr>
              <a:t>                                               Сабакка анализ </a:t>
            </a:r>
          </a:p>
          <a:p>
            <a:r>
              <a:rPr lang="kk-KZ" sz="2400" dirty="0" smtClean="0"/>
              <a:t>16.01.2023-жыл</a:t>
            </a:r>
          </a:p>
          <a:p>
            <a:r>
              <a:rPr lang="kk-KZ" sz="2400" dirty="0" smtClean="0"/>
              <a:t>Класс 10-д: Окуучулардын жалпы саны: 26  Катышканы: 24 </a:t>
            </a:r>
          </a:p>
          <a:p>
            <a:r>
              <a:rPr lang="kk-KZ" sz="2400" dirty="0" smtClean="0"/>
              <a:t>Сабакка кирүү максаты: Тажрыйба алмашуу</a:t>
            </a:r>
          </a:p>
          <a:p>
            <a:r>
              <a:rPr lang="kk-KZ" sz="2400" dirty="0" smtClean="0"/>
              <a:t>Мугалимдин аты-жөнү: Абдыкалыков Т.А.</a:t>
            </a:r>
          </a:p>
          <a:p>
            <a:r>
              <a:rPr lang="kk-KZ" sz="2400" dirty="0" smtClean="0"/>
              <a:t>Сабактын темасы: Волейбол ыкмасын үйрөнүү.</a:t>
            </a:r>
          </a:p>
          <a:p>
            <a:r>
              <a:rPr lang="kk-KZ" sz="2400" b="1" dirty="0" smtClean="0">
                <a:solidFill>
                  <a:srgbClr val="002060"/>
                </a:solidFill>
              </a:rPr>
              <a:t>                                            Сабактын жүрүшү:</a:t>
            </a:r>
          </a:p>
          <a:p>
            <a:r>
              <a:rPr lang="kk-KZ" sz="2400" dirty="0" smtClean="0"/>
              <a:t>-сабак өз убагында башталды;</a:t>
            </a:r>
          </a:p>
          <a:p>
            <a:r>
              <a:rPr lang="kk-KZ" sz="2400" dirty="0" smtClean="0"/>
              <a:t>-класс сабакка даяр;</a:t>
            </a:r>
          </a:p>
          <a:p>
            <a:r>
              <a:rPr lang="kk-KZ" sz="2400" dirty="0" smtClean="0"/>
              <a:t>-окуучуларда форма бар;</a:t>
            </a:r>
          </a:p>
          <a:p>
            <a:r>
              <a:rPr lang="kk-KZ" sz="2400" dirty="0" smtClean="0"/>
              <a:t>-үй тапшырма, машыгуу аркылуу суралды.</a:t>
            </a:r>
          </a:p>
          <a:p>
            <a:r>
              <a:rPr lang="kk-KZ" sz="2400" dirty="0"/>
              <a:t> </a:t>
            </a:r>
            <a:r>
              <a:rPr lang="kk-KZ" sz="2400" dirty="0" smtClean="0"/>
              <a:t>                                             </a:t>
            </a:r>
            <a:r>
              <a:rPr lang="kk-KZ" sz="2400" b="1" dirty="0" smtClean="0">
                <a:solidFill>
                  <a:srgbClr val="002060"/>
                </a:solidFill>
              </a:rPr>
              <a:t>Окуучуларды суроо</a:t>
            </a:r>
          </a:p>
          <a:p>
            <a:r>
              <a:rPr lang="kk-KZ" sz="2400" dirty="0" smtClean="0"/>
              <a:t>-оозеки, 5 мин суроо-жооп, класс активдүү, </a:t>
            </a:r>
            <a:r>
              <a:rPr lang="kk-KZ" sz="2400" dirty="0"/>
              <a:t>«5», «</a:t>
            </a:r>
            <a:r>
              <a:rPr lang="kk-KZ" sz="2400" dirty="0" smtClean="0"/>
              <a:t>4»</a:t>
            </a:r>
            <a:r>
              <a:rPr lang="ru-RU" sz="2400" dirty="0" smtClean="0"/>
              <a:t> </a:t>
            </a:r>
            <a:r>
              <a:rPr lang="ru-RU" sz="2400" dirty="0" err="1" smtClean="0"/>
              <a:t>деген</a:t>
            </a:r>
            <a:r>
              <a:rPr lang="ru-RU" sz="2400" dirty="0" smtClean="0"/>
              <a:t> </a:t>
            </a:r>
            <a:r>
              <a:rPr lang="kk-KZ" sz="2400" dirty="0" smtClean="0"/>
              <a:t>баа алышты;</a:t>
            </a:r>
          </a:p>
          <a:p>
            <a:r>
              <a:rPr lang="kk-KZ" sz="2400" dirty="0"/>
              <a:t> </a:t>
            </a:r>
            <a:r>
              <a:rPr lang="kk-KZ" sz="2400" dirty="0" smtClean="0"/>
              <a:t>                                              </a:t>
            </a:r>
            <a:r>
              <a:rPr lang="kk-KZ" sz="2400" b="1" dirty="0" smtClean="0">
                <a:solidFill>
                  <a:srgbClr val="002060"/>
                </a:solidFill>
              </a:rPr>
              <a:t>Жаңы материалды баяндоо</a:t>
            </a:r>
          </a:p>
          <a:p>
            <a:r>
              <a:rPr lang="kk-KZ" sz="2400" dirty="0" smtClean="0"/>
              <a:t>-тема айтылды</a:t>
            </a:r>
          </a:p>
          <a:p>
            <a:r>
              <a:rPr lang="kk-KZ" sz="2400" dirty="0" smtClean="0"/>
              <a:t>-суроо берилди</a:t>
            </a:r>
          </a:p>
          <a:p>
            <a:r>
              <a:rPr lang="kk-KZ" sz="2400" dirty="0" smtClean="0"/>
              <a:t>-материал кызыктуу, волейбол тарыхы, эрежелери, ыкмалары тууралуу баяндалды;</a:t>
            </a:r>
          </a:p>
          <a:p>
            <a:endParaRPr lang="kk-KZ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11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85" y="321276"/>
            <a:ext cx="112199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                                                      </a:t>
            </a:r>
            <a:r>
              <a:rPr lang="kk-KZ" sz="2000" b="1" dirty="0" smtClean="0">
                <a:solidFill>
                  <a:srgbClr val="002060"/>
                </a:solidFill>
              </a:rPr>
              <a:t>Сабакта байкалды</a:t>
            </a:r>
          </a:p>
          <a:p>
            <a:r>
              <a:rPr lang="kk-KZ" sz="2000" dirty="0" smtClean="0"/>
              <a:t>-жаңы материал үстүндө окуучулардын өз алдынча иштөөсү;</a:t>
            </a:r>
          </a:p>
          <a:p>
            <a:r>
              <a:rPr lang="kk-KZ" sz="2000" dirty="0" smtClean="0"/>
              <a:t>-ыкмасы ар түрдүү;</a:t>
            </a:r>
          </a:p>
          <a:p>
            <a:r>
              <a:rPr lang="kk-KZ" sz="2000" dirty="0" smtClean="0"/>
              <a:t>-предмет аркылуу байланышты;</a:t>
            </a:r>
          </a:p>
          <a:p>
            <a:r>
              <a:rPr lang="kk-KZ" sz="2000" dirty="0" smtClean="0"/>
              <a:t>-азыркы өтүп жаткан материал турмуш менен байланышты;</a:t>
            </a:r>
          </a:p>
          <a:p>
            <a:r>
              <a:rPr lang="kk-KZ" sz="2000" dirty="0" smtClean="0"/>
              <a:t>-мугалим материалды жакшы билет.</a:t>
            </a:r>
          </a:p>
          <a:p>
            <a:r>
              <a:rPr lang="kk-KZ" sz="2000" dirty="0"/>
              <a:t> </a:t>
            </a:r>
            <a:r>
              <a:rPr lang="kk-KZ" sz="2000" dirty="0" smtClean="0"/>
              <a:t>                                         </a:t>
            </a:r>
            <a:r>
              <a:rPr lang="kk-KZ" sz="2000" b="1" dirty="0" smtClean="0">
                <a:solidFill>
                  <a:srgbClr val="002060"/>
                </a:solidFill>
              </a:rPr>
              <a:t>Билимди бышыктоо</a:t>
            </a:r>
          </a:p>
          <a:p>
            <a:r>
              <a:rPr lang="kk-KZ" sz="2000" dirty="0" smtClean="0"/>
              <a:t>-бышыктоо жүргүзүлдү;</a:t>
            </a:r>
          </a:p>
          <a:p>
            <a:r>
              <a:rPr lang="kk-KZ" sz="2000" dirty="0" smtClean="0"/>
              <a:t>-окуучулар материалды жакшы өздөштүрдү</a:t>
            </a:r>
          </a:p>
          <a:p>
            <a:r>
              <a:rPr lang="kk-KZ" sz="2000" dirty="0" smtClean="0"/>
              <a:t>-тест менен иштешти;</a:t>
            </a:r>
          </a:p>
          <a:p>
            <a:r>
              <a:rPr lang="kk-KZ" sz="2000" dirty="0" smtClean="0"/>
              <a:t>-суроолорго жооп беришти.</a:t>
            </a:r>
          </a:p>
          <a:p>
            <a:r>
              <a:rPr lang="kk-KZ" sz="2000" b="1" dirty="0">
                <a:solidFill>
                  <a:srgbClr val="002060"/>
                </a:solidFill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</a:rPr>
              <a:t>                                          Үйгө тапшырма</a:t>
            </a:r>
          </a:p>
          <a:p>
            <a:r>
              <a:rPr lang="kk-KZ" sz="2000" dirty="0" smtClean="0"/>
              <a:t>-волейбол жана баскетбол боюнча Венндин диаграммасын түзүп келүү</a:t>
            </a:r>
          </a:p>
          <a:p>
            <a:r>
              <a:rPr lang="kk-KZ" sz="2000" dirty="0"/>
              <a:t> </a:t>
            </a:r>
            <a:r>
              <a:rPr lang="kk-KZ" sz="2000" dirty="0" smtClean="0"/>
              <a:t>                                       </a:t>
            </a:r>
            <a:r>
              <a:rPr lang="kk-KZ" sz="2000" b="1" dirty="0" smtClean="0">
                <a:solidFill>
                  <a:srgbClr val="002060"/>
                </a:solidFill>
              </a:rPr>
              <a:t>Сабактын корутундусу</a:t>
            </a:r>
          </a:p>
          <a:p>
            <a:r>
              <a:rPr lang="kk-KZ" sz="2000" dirty="0" smtClean="0"/>
              <a:t>-сабак өз максатына жетти</a:t>
            </a:r>
          </a:p>
          <a:p>
            <a:r>
              <a:rPr lang="kk-KZ" sz="2000" dirty="0"/>
              <a:t> </a:t>
            </a:r>
            <a:r>
              <a:rPr lang="kk-KZ" sz="2000" dirty="0" smtClean="0"/>
              <a:t>                                         </a:t>
            </a:r>
            <a:r>
              <a:rPr lang="kk-KZ" sz="2000" dirty="0" smtClean="0">
                <a:solidFill>
                  <a:srgbClr val="002060"/>
                </a:solidFill>
              </a:rPr>
              <a:t>Сунуш</a:t>
            </a:r>
          </a:p>
          <a:p>
            <a:pPr marL="342900" indent="-342900">
              <a:buFontTx/>
              <a:buChar char="-"/>
            </a:pPr>
            <a:r>
              <a:rPr lang="kk-KZ" sz="2000" dirty="0"/>
              <a:t>б</a:t>
            </a:r>
            <a:r>
              <a:rPr lang="kk-KZ" sz="2000" dirty="0" smtClean="0"/>
              <a:t>аарынан сурап жетишүү</a:t>
            </a:r>
          </a:p>
          <a:p>
            <a:pPr marL="342900" indent="-342900">
              <a:buFontTx/>
              <a:buChar char="-"/>
            </a:pPr>
            <a:r>
              <a:rPr lang="kk-KZ" sz="2000" dirty="0"/>
              <a:t> </a:t>
            </a:r>
            <a:r>
              <a:rPr lang="kk-KZ" sz="2000" dirty="0" smtClean="0"/>
              <a:t>                                     </a:t>
            </a:r>
            <a:r>
              <a:rPr lang="kk-KZ" sz="2000" dirty="0" smtClean="0">
                <a:solidFill>
                  <a:srgbClr val="002060"/>
                </a:solidFill>
              </a:rPr>
              <a:t>Сабакка катышкан мугалимдин аты-жөнү</a:t>
            </a:r>
          </a:p>
          <a:p>
            <a:pPr marL="342900" indent="-342900">
              <a:buFontTx/>
              <a:buChar char="-"/>
            </a:pPr>
            <a:r>
              <a:rPr lang="kk-KZ" sz="2000" dirty="0" smtClean="0"/>
              <a:t>- Акматбекова А.</a:t>
            </a:r>
          </a:p>
          <a:p>
            <a:pPr marL="342900" indent="-342900">
              <a:buFontTx/>
              <a:buChar char="-"/>
            </a:pPr>
            <a:r>
              <a:rPr lang="kk-KZ" sz="2000" dirty="0" smtClean="0"/>
              <a:t>Сабак өтүлгөн күн  16.01.2023-жыл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17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67345" y="2825568"/>
            <a:ext cx="6086295" cy="1386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</a:rPr>
              <a:t>Киришүү этабы</a:t>
            </a:r>
          </a:p>
          <a:p>
            <a:pPr algn="ctr"/>
            <a:r>
              <a:rPr lang="kk-KZ" sz="2400" b="1" dirty="0" smtClean="0">
                <a:solidFill>
                  <a:srgbClr val="7030A0"/>
                </a:solidFill>
              </a:rPr>
              <a:t>Уюштуруу:</a:t>
            </a:r>
          </a:p>
          <a:p>
            <a:pPr algn="ctr"/>
            <a:r>
              <a:rPr lang="kk-KZ" sz="2400" b="1" dirty="0" smtClean="0">
                <a:solidFill>
                  <a:srgbClr val="7030A0"/>
                </a:solidFill>
              </a:rPr>
              <a:t>Жагымдуу маанай түзүү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51563" y="302313"/>
            <a:ext cx="6414655" cy="12616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</a:rPr>
              <a:t>Спорт-ден соолуктун булагы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0182" y="4433455"/>
            <a:ext cx="4218708" cy="11222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</a:rPr>
              <a:t>Дене түзүлүштү машыктыруу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3841"/>
            <a:ext cx="2825750" cy="2242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40" y="4105564"/>
            <a:ext cx="3794306" cy="2524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6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39437" y="526473"/>
            <a:ext cx="11455400" cy="18149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Fira Sans"/>
              </a:rPr>
              <a:t>Спорт </a:t>
            </a:r>
            <a:r>
              <a:rPr lang="ru-RU" sz="3600" b="1" dirty="0" smtClean="0">
                <a:solidFill>
                  <a:srgbClr val="7030A0"/>
                </a:solidFill>
                <a:latin typeface="Fira Sans"/>
              </a:rPr>
              <a:t>– </a:t>
            </a:r>
            <a:r>
              <a:rPr lang="ru-RU" sz="3600" b="1" dirty="0" err="1" smtClean="0">
                <a:solidFill>
                  <a:srgbClr val="7030A0"/>
                </a:solidFill>
                <a:latin typeface="Fira Sans"/>
              </a:rPr>
              <a:t>ден</a:t>
            </a:r>
            <a:r>
              <a:rPr lang="ru-RU" sz="3600" b="1" dirty="0">
                <a:solidFill>
                  <a:srgbClr val="7030A0"/>
                </a:solidFill>
                <a:latin typeface="Fira Sans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Fira Sans"/>
              </a:rPr>
              <a:t>соолуктун</a:t>
            </a:r>
            <a:r>
              <a:rPr lang="ru-RU" sz="3600" b="1" dirty="0" smtClean="0">
                <a:solidFill>
                  <a:srgbClr val="7030A0"/>
                </a:solidFill>
                <a:latin typeface="Fira Sans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Fira Sans"/>
              </a:rPr>
              <a:t>булагы</a:t>
            </a:r>
            <a:r>
              <a:rPr lang="ru-RU" sz="3600" b="1" dirty="0">
                <a:solidFill>
                  <a:srgbClr val="7030A0"/>
                </a:solidFill>
                <a:latin typeface="Fira Sans"/>
              </a:rPr>
              <a:t>, </a:t>
            </a:r>
            <a:r>
              <a:rPr lang="ru-RU" sz="3600" b="1" dirty="0" err="1">
                <a:solidFill>
                  <a:srgbClr val="7030A0"/>
                </a:solidFill>
                <a:latin typeface="Fira Sans"/>
              </a:rPr>
              <a:t>ийгилик</a:t>
            </a:r>
            <a:r>
              <a:rPr lang="ru-RU" sz="3600" b="1" dirty="0">
                <a:solidFill>
                  <a:srgbClr val="7030A0"/>
                </a:solidFill>
                <a:latin typeface="Fira Sans"/>
              </a:rPr>
              <a:t> - </a:t>
            </a:r>
            <a:r>
              <a:rPr lang="ru-RU" sz="3600" b="1" dirty="0" err="1">
                <a:solidFill>
                  <a:srgbClr val="7030A0"/>
                </a:solidFill>
                <a:latin typeface="Fira Sans"/>
              </a:rPr>
              <a:t>ынтымактын</a:t>
            </a:r>
            <a:r>
              <a:rPr lang="ru-RU" sz="3600" b="1" dirty="0">
                <a:solidFill>
                  <a:srgbClr val="7030A0"/>
                </a:solidFill>
                <a:latin typeface="Fira Sans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Fira Sans"/>
              </a:rPr>
              <a:t>башаты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148656"/>
            <a:ext cx="6745288" cy="44886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35000" y="166254"/>
            <a:ext cx="11176000" cy="1433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rgbClr val="002060"/>
                </a:solidFill>
              </a:rPr>
              <a:t>Бүгүнкү сабактын максаты: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06876" y="1739900"/>
            <a:ext cx="8404123" cy="1447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</a:rPr>
              <a:t>  Волейбол тарыхы,</a:t>
            </a:r>
            <a:r>
              <a:rPr lang="kk-KZ" sz="2800" b="1" dirty="0">
                <a:solidFill>
                  <a:srgbClr val="002060"/>
                </a:solidFill>
              </a:rPr>
              <a:t>в</a:t>
            </a:r>
            <a:r>
              <a:rPr lang="kk-KZ" sz="2800" b="1" dirty="0" smtClean="0">
                <a:solidFill>
                  <a:srgbClr val="002060"/>
                </a:solidFill>
              </a:rPr>
              <a:t>олейбол  оюнунун эрежелери,оюн аянтынын өлчөмдөрү тууралуу маалымат алышат;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4888" y="3333135"/>
            <a:ext cx="8266112" cy="14984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r>
              <a:rPr lang="kk-KZ" sz="2800" b="1" dirty="0" smtClean="0">
                <a:solidFill>
                  <a:srgbClr val="002060"/>
                </a:solidFill>
              </a:rPr>
              <a:t>Волейбол өздөштүрүү менен ден соолукту чыңдоодогу ордун билишет;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9675" y="4977208"/>
            <a:ext cx="8916537" cy="158750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</a:rPr>
              <a:t>Волейбол боюнча алган билимдерин  жашоодо колдоно алышат.Окуучулар берилген суроолор аркылуу жаратылышты коргоого,табиятты баалоого үйрөнүшөт.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592"/>
            <a:ext cx="3544888" cy="366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4" y="685801"/>
            <a:ext cx="4729162" cy="4729162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5359400" y="685801"/>
            <a:ext cx="4749800" cy="451842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rgbClr val="002060"/>
                </a:solidFill>
              </a:rPr>
              <a:t>Волейбол деген эмне?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55800" y="228600"/>
            <a:ext cx="8229600" cy="10795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Волейбол </a:t>
            </a:r>
            <a:r>
              <a:rPr lang="ru-RU" sz="3200" b="1" dirty="0" err="1" smtClean="0">
                <a:solidFill>
                  <a:srgbClr val="002060"/>
                </a:solidFill>
              </a:rPr>
              <a:t>тарыхы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909" y="1324264"/>
            <a:ext cx="11557000" cy="49552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656565"/>
                </a:solidFill>
                <a:latin typeface="roboto"/>
              </a:rPr>
              <a:t>Волейбол 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-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бул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а </a:t>
            </a:r>
            <a:r>
              <a:rPr lang="ru-RU" sz="2800" b="1" dirty="0" err="1">
                <a:solidFill>
                  <a:srgbClr val="656565"/>
                </a:solidFill>
                <a:latin typeface="roboto"/>
              </a:rPr>
              <a:t>алты</a:t>
            </a:r>
            <a:r>
              <a:rPr lang="ru-RU" sz="2800" b="1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656565"/>
                </a:solidFill>
                <a:latin typeface="roboto"/>
              </a:rPr>
              <a:t>оюнчудан</a:t>
            </a:r>
            <a:r>
              <a:rPr lang="ru-RU" sz="2800" b="1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656565"/>
                </a:solidFill>
                <a:latin typeface="roboto"/>
              </a:rPr>
              <a:t>турган</a:t>
            </a:r>
            <a:r>
              <a:rPr lang="ru-RU" sz="2800" b="1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656565"/>
                </a:solidFill>
                <a:latin typeface="roboto"/>
              </a:rPr>
              <a:t>эки</a:t>
            </a:r>
            <a:r>
              <a:rPr lang="ru-RU" sz="2800" b="1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656565"/>
                </a:solidFill>
                <a:latin typeface="roboto"/>
              </a:rPr>
              <a:t>команданын</a:t>
            </a:r>
            <a:r>
              <a:rPr lang="ru-RU" sz="2800" b="1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656565"/>
                </a:solidFill>
                <a:latin typeface="roboto"/>
              </a:rPr>
              <a:t>жолугушуусунан</a:t>
            </a:r>
            <a:r>
              <a:rPr lang="ru-RU" sz="2800" b="1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656565"/>
                </a:solidFill>
                <a:latin typeface="roboto"/>
              </a:rPr>
              <a:t>турган</a:t>
            </a:r>
            <a:r>
              <a:rPr lang="ru-RU" sz="2800" b="1" dirty="0">
                <a:solidFill>
                  <a:srgbClr val="656565"/>
                </a:solidFill>
                <a:latin typeface="roboto"/>
              </a:rPr>
              <a:t> спорт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торду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же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торду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бөлүп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турган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топто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бири-бирине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туш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келип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топту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өткөрүп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берүү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керек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натыйжада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ал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атаандаштын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кортунун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жерине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тийип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упай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топтой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алат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. </a:t>
            </a:r>
            <a:endParaRPr lang="ru-RU" sz="2800" dirty="0" smtClean="0">
              <a:solidFill>
                <a:srgbClr val="656565"/>
              </a:solidFill>
              <a:latin typeface="roboto"/>
            </a:endParaRPr>
          </a:p>
          <a:p>
            <a:pPr algn="ctr"/>
            <a:r>
              <a:rPr lang="ru-RU" sz="2800" b="1" dirty="0" err="1">
                <a:solidFill>
                  <a:srgbClr val="FF0000"/>
                </a:solidFill>
                <a:latin typeface="roboto"/>
              </a:rPr>
              <a:t>В</a:t>
            </a:r>
            <a:r>
              <a:rPr lang="ru-RU" sz="2800" b="1" dirty="0" err="1" smtClean="0">
                <a:solidFill>
                  <a:srgbClr val="FF0000"/>
                </a:solidFill>
                <a:latin typeface="roboto"/>
              </a:rPr>
              <a:t>олейболдун</a:t>
            </a:r>
            <a:r>
              <a:rPr lang="ru-RU" sz="2800" b="1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roboto"/>
              </a:rPr>
              <a:t>максаты</a:t>
            </a:r>
            <a:r>
              <a:rPr lang="ru-RU" sz="28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-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топту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атаандаштын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талаасына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өткөрүп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берүү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менен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упай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топтоо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аны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каршылаш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команда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тийүү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чабуул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же блок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коюу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сыяктуу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коргонуу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оюндары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аркылуу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алдын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алууга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аракет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656565"/>
                </a:solidFill>
                <a:latin typeface="roboto"/>
              </a:rPr>
              <a:t>кылат</a:t>
            </a:r>
            <a:r>
              <a:rPr lang="ru-RU" sz="2800" dirty="0">
                <a:solidFill>
                  <a:srgbClr val="656565"/>
                </a:solidFill>
                <a:latin typeface="roboto"/>
              </a:rPr>
              <a:t>.</a:t>
            </a:r>
            <a:endParaRPr lang="ru-RU" sz="2800" dirty="0" smtClean="0">
              <a:solidFill>
                <a:srgbClr val="656565"/>
              </a:solidFill>
              <a:latin typeface="roboto"/>
            </a:endParaRPr>
          </a:p>
          <a:p>
            <a:pPr algn="ctr"/>
            <a:endParaRPr lang="kk-KZ" sz="3200" b="1" dirty="0">
              <a:solidFill>
                <a:srgbClr val="656565"/>
              </a:solidFill>
              <a:latin typeface="roboto"/>
            </a:endParaRPr>
          </a:p>
          <a:p>
            <a:pPr algn="ctr"/>
            <a:endParaRPr lang="kk-KZ" sz="2800" b="1" dirty="0" smtClean="0">
              <a:solidFill>
                <a:srgbClr val="656565"/>
              </a:solidFill>
              <a:latin typeface="roboto"/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-322729" y="-1223682"/>
            <a:ext cx="12192000" cy="90932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Волейбол </a:t>
            </a:r>
            <a:r>
              <a:rPr lang="ru-RU" sz="2800" b="1" dirty="0" err="1">
                <a:solidFill>
                  <a:srgbClr val="002060"/>
                </a:solidFill>
              </a:rPr>
              <a:t>тарыхы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Волейбол а 1895-жылы Уильям Джордж Морган </a:t>
            </a:r>
            <a:r>
              <a:rPr lang="ru-RU" sz="2800" b="1" dirty="0" err="1">
                <a:solidFill>
                  <a:srgbClr val="002060"/>
                </a:solidFill>
              </a:rPr>
              <a:t>тарабынан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түзүлгөн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спорттук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оюн</a:t>
            </a:r>
            <a:r>
              <a:rPr lang="ru-RU" sz="2800" b="1" dirty="0">
                <a:solidFill>
                  <a:srgbClr val="002060"/>
                </a:solidFill>
              </a:rPr>
              <a:t>, ал </a:t>
            </a:r>
            <a:r>
              <a:rPr lang="ru-RU" sz="2800" b="1" dirty="0" err="1">
                <a:solidFill>
                  <a:srgbClr val="002060"/>
                </a:solidFill>
              </a:rPr>
              <a:t>Холоке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шаарынын</a:t>
            </a:r>
            <a:r>
              <a:rPr lang="ru-RU" sz="2800" b="1" dirty="0">
                <a:solidFill>
                  <a:srgbClr val="002060"/>
                </a:solidFill>
              </a:rPr>
              <a:t> Массачусетс </a:t>
            </a:r>
            <a:r>
              <a:rPr lang="ru-RU" sz="2800" b="1" dirty="0" err="1">
                <a:solidFill>
                  <a:srgbClr val="002060"/>
                </a:solidFill>
              </a:rPr>
              <a:t>штатындагы</a:t>
            </a:r>
            <a:r>
              <a:rPr lang="ru-RU" sz="2800" b="1" dirty="0">
                <a:solidFill>
                  <a:srgbClr val="002060"/>
                </a:solidFill>
              </a:rPr>
              <a:t> (Америка </a:t>
            </a:r>
            <a:r>
              <a:rPr lang="ru-RU" sz="2800" b="1" dirty="0" err="1">
                <a:solidFill>
                  <a:srgbClr val="002060"/>
                </a:solidFill>
              </a:rPr>
              <a:t>Кошмо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Штаттары</a:t>
            </a:r>
            <a:r>
              <a:rPr lang="ru-RU" sz="2800" b="1" dirty="0">
                <a:solidFill>
                  <a:srgbClr val="002060"/>
                </a:solidFill>
              </a:rPr>
              <a:t>) </a:t>
            </a:r>
            <a:r>
              <a:rPr lang="en-US" sz="2800" b="1" dirty="0">
                <a:solidFill>
                  <a:srgbClr val="002060"/>
                </a:solidFill>
              </a:rPr>
              <a:t>YMCA</a:t>
            </a:r>
            <a:r>
              <a:rPr lang="ru-RU" sz="2800" b="1" dirty="0">
                <a:solidFill>
                  <a:srgbClr val="002060"/>
                </a:solidFill>
              </a:rPr>
              <a:t>да (</a:t>
            </a:r>
            <a:r>
              <a:rPr lang="ru-RU" sz="2800" b="1" dirty="0" err="1">
                <a:solidFill>
                  <a:srgbClr val="002060"/>
                </a:solidFill>
              </a:rPr>
              <a:t>Жаштар</a:t>
            </a:r>
            <a:r>
              <a:rPr lang="ru-RU" sz="2800" b="1" dirty="0">
                <a:solidFill>
                  <a:srgbClr val="002060"/>
                </a:solidFill>
              </a:rPr>
              <a:t> Христиан </a:t>
            </a:r>
            <a:r>
              <a:rPr lang="ru-RU" sz="2800" b="1" dirty="0" err="1">
                <a:solidFill>
                  <a:srgbClr val="002060"/>
                </a:solidFill>
              </a:rPr>
              <a:t>Ассоциациясы</a:t>
            </a:r>
            <a:r>
              <a:rPr lang="ru-RU" sz="2800" b="1" dirty="0">
                <a:solidFill>
                  <a:srgbClr val="002060"/>
                </a:solidFill>
              </a:rPr>
              <a:t>) </a:t>
            </a:r>
            <a:r>
              <a:rPr lang="ru-RU" sz="2800" b="1" dirty="0" err="1">
                <a:solidFill>
                  <a:srgbClr val="002060"/>
                </a:solidFill>
              </a:rPr>
              <a:t>окутуучу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жана</a:t>
            </a:r>
            <a:r>
              <a:rPr lang="ru-RU" sz="2800" b="1" dirty="0">
                <a:solidFill>
                  <a:srgbClr val="002060"/>
                </a:solidFill>
              </a:rPr>
              <a:t> спорт </a:t>
            </a:r>
            <a:r>
              <a:rPr lang="ru-RU" sz="2800" b="1" dirty="0" err="1">
                <a:solidFill>
                  <a:srgbClr val="002060"/>
                </a:solidFill>
              </a:rPr>
              <a:t>машыктыруучусу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болуп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иштеген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Бүгүнкү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күндө</a:t>
            </a:r>
            <a:r>
              <a:rPr lang="ru-RU" sz="2800" b="1" dirty="0">
                <a:solidFill>
                  <a:srgbClr val="FF0000"/>
                </a:solidFill>
              </a:rPr>
              <a:t> волейбол 1947-жылы </a:t>
            </a:r>
            <a:r>
              <a:rPr lang="ru-RU" sz="2800" b="1" dirty="0" err="1">
                <a:solidFill>
                  <a:srgbClr val="002060"/>
                </a:solidFill>
              </a:rPr>
              <a:t>негизделген</a:t>
            </a:r>
            <a:r>
              <a:rPr lang="ru-RU" sz="2800" b="1" dirty="0">
                <a:solidFill>
                  <a:srgbClr val="002060"/>
                </a:solidFill>
              </a:rPr>
              <a:t> Эл </a:t>
            </a:r>
            <a:r>
              <a:rPr lang="ru-RU" sz="2800" b="1" dirty="0" err="1">
                <a:solidFill>
                  <a:srgbClr val="002060"/>
                </a:solidFill>
              </a:rPr>
              <a:t>аралык</a:t>
            </a:r>
            <a:r>
              <a:rPr lang="ru-RU" sz="2800" b="1" dirty="0">
                <a:solidFill>
                  <a:srgbClr val="002060"/>
                </a:solidFill>
              </a:rPr>
              <a:t> Волейбол </a:t>
            </a:r>
            <a:r>
              <a:rPr lang="ru-RU" sz="2800" b="1" dirty="0" err="1">
                <a:solidFill>
                  <a:srgbClr val="002060"/>
                </a:solidFill>
              </a:rPr>
              <a:t>Федерациясы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en-US" sz="2800" b="1" dirty="0">
                <a:solidFill>
                  <a:srgbClr val="002060"/>
                </a:solidFill>
              </a:rPr>
              <a:t>FIVB) </a:t>
            </a:r>
            <a:r>
              <a:rPr lang="ru-RU" sz="2800" b="1" dirty="0">
                <a:solidFill>
                  <a:srgbClr val="002060"/>
                </a:solidFill>
              </a:rPr>
              <a:t>эл </a:t>
            </a:r>
            <a:r>
              <a:rPr lang="ru-RU" sz="2800" b="1" dirty="0" err="1">
                <a:solidFill>
                  <a:srgbClr val="002060"/>
                </a:solidFill>
              </a:rPr>
              <a:t>аралык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уюму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болгон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спорттун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түрү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Бул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жерде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анын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эрежелери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аныкталган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ушул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спорттун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айланасында</a:t>
            </a:r>
            <a:r>
              <a:rPr lang="ru-RU" sz="2800" b="1" dirty="0">
                <a:solidFill>
                  <a:srgbClr val="002060"/>
                </a:solidFill>
              </a:rPr>
              <a:t> ар </a:t>
            </a:r>
            <a:r>
              <a:rPr lang="ru-RU" sz="2800" b="1" dirty="0" err="1">
                <a:solidFill>
                  <a:srgbClr val="002060"/>
                </a:solidFill>
              </a:rPr>
              <a:t>кандай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иш-чаралар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уюштурулган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жер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9400" y="1625600"/>
            <a:ext cx="904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</a:t>
            </a:r>
            <a:r>
              <a:rPr lang="kk-KZ" sz="4000" b="1" dirty="0" smtClean="0">
                <a:solidFill>
                  <a:srgbClr val="C00000"/>
                </a:solidFill>
              </a:rPr>
              <a:t>Волейбол эрежелери</a:t>
            </a:r>
          </a:p>
          <a:p>
            <a:pPr algn="ctr"/>
            <a:r>
              <a:rPr lang="kk-KZ" sz="4000" b="1" dirty="0">
                <a:solidFill>
                  <a:srgbClr val="002060"/>
                </a:solidFill>
              </a:rPr>
              <a:t>Төмөндө волейбол оюнунун негизги эрежелери келтирилген.</a:t>
            </a:r>
          </a:p>
          <a:p>
            <a:pPr algn="ctr"/>
            <a:endParaRPr lang="kk-KZ" sz="4000" b="1" dirty="0" smtClean="0">
              <a:solidFill>
                <a:srgbClr val="002060"/>
              </a:solidFill>
            </a:endParaRPr>
          </a:p>
          <a:p>
            <a:pPr algn="ctr"/>
            <a:r>
              <a:rPr lang="kk-KZ" sz="4000" b="1" dirty="0" smtClean="0">
                <a:solidFill>
                  <a:srgbClr val="002060"/>
                </a:solidFill>
              </a:rPr>
              <a:t>Оюн талаасы же корт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99647"/>
            <a:ext cx="12192000" cy="267765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Сүрөттө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сиз </a:t>
            </a:r>
            <a:r>
              <a:rPr lang="ru-RU" sz="2800" b="1" dirty="0" err="1">
                <a:solidFill>
                  <a:srgbClr val="002060"/>
                </a:solidFill>
              </a:rPr>
              <a:t>корттун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борбордук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сызыгын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көрө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аласыз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жана</a:t>
            </a:r>
            <a:r>
              <a:rPr lang="ru-RU" sz="2800" b="1" dirty="0">
                <a:solidFill>
                  <a:srgbClr val="002060"/>
                </a:solidFill>
              </a:rPr>
              <a:t> ага </a:t>
            </a:r>
            <a:r>
              <a:rPr lang="ru-RU" sz="2800" b="1" dirty="0" err="1">
                <a:solidFill>
                  <a:srgbClr val="002060"/>
                </a:solidFill>
              </a:rPr>
              <a:t>посттор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колдогон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бөлүүчү</a:t>
            </a:r>
            <a:r>
              <a:rPr lang="ru-RU" sz="2800" b="1" dirty="0">
                <a:solidFill>
                  <a:srgbClr val="002060"/>
                </a:solidFill>
              </a:rPr>
              <a:t> тор </a:t>
            </a:r>
            <a:r>
              <a:rPr lang="ru-RU" sz="2800" b="1" dirty="0" err="1">
                <a:solidFill>
                  <a:srgbClr val="002060"/>
                </a:solidFill>
              </a:rPr>
              <a:t>коюлган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Ошондой</a:t>
            </a:r>
            <a:r>
              <a:rPr lang="ru-RU" sz="2800" b="1" dirty="0">
                <a:solidFill>
                  <a:srgbClr val="002060"/>
                </a:solidFill>
              </a:rPr>
              <a:t> эле </a:t>
            </a:r>
            <a:r>
              <a:rPr lang="ru-RU" sz="2800" b="1" dirty="0" err="1">
                <a:solidFill>
                  <a:srgbClr val="002060"/>
                </a:solidFill>
              </a:rPr>
              <a:t>оюн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аймагын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бөлүп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турган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таякчаларды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ошондой</a:t>
            </a:r>
            <a:r>
              <a:rPr lang="ru-RU" sz="2800" b="1" dirty="0">
                <a:solidFill>
                  <a:srgbClr val="002060"/>
                </a:solidFill>
              </a:rPr>
              <a:t> эле </a:t>
            </a:r>
            <a:r>
              <a:rPr lang="ru-RU" sz="2800" b="1" dirty="0" err="1">
                <a:solidFill>
                  <a:srgbClr val="002060"/>
                </a:solidFill>
              </a:rPr>
              <a:t>тордун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маңдайында</a:t>
            </a:r>
            <a:r>
              <a:rPr lang="ru-RU" sz="2800" b="1" dirty="0">
                <a:solidFill>
                  <a:srgbClr val="002060"/>
                </a:solidFill>
              </a:rPr>
              <a:t>, кол </a:t>
            </a:r>
            <a:r>
              <a:rPr lang="ru-RU" sz="2800" b="1" dirty="0" err="1">
                <a:solidFill>
                  <a:srgbClr val="002060"/>
                </a:solidFill>
              </a:rPr>
              <a:t>салуу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аймагын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бөлүп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турган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сызыктарды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көрө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аласыз</a:t>
            </a:r>
            <a:r>
              <a:rPr lang="ru-RU" sz="2800" b="1" dirty="0">
                <a:solidFill>
                  <a:srgbClr val="002060"/>
                </a:solidFill>
              </a:rPr>
              <a:t>. Ак </a:t>
            </a:r>
            <a:r>
              <a:rPr lang="ru-RU" sz="2800" b="1" dirty="0" err="1">
                <a:solidFill>
                  <a:srgbClr val="002060"/>
                </a:solidFill>
              </a:rPr>
              <a:t>сызыктар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менен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көк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жер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эркин</a:t>
            </a:r>
            <a:r>
              <a:rPr lang="ru-RU" sz="2800" b="1" dirty="0">
                <a:solidFill>
                  <a:srgbClr val="002060"/>
                </a:solidFill>
              </a:rPr>
              <a:t> зона </a:t>
            </a:r>
            <a:r>
              <a:rPr lang="ru-RU" sz="2800" b="1" dirty="0" err="1">
                <a:solidFill>
                  <a:srgbClr val="002060"/>
                </a:solidFill>
              </a:rPr>
              <a:t>болуп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саналат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17" y="230302"/>
            <a:ext cx="6488766" cy="3456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3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278</TotalTime>
  <Words>824</Words>
  <Application>Microsoft Office PowerPoint</Application>
  <PresentationFormat>Произвольный</PresentationFormat>
  <Paragraphs>148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29</cp:revision>
  <dcterms:created xsi:type="dcterms:W3CDTF">2021-01-18T15:40:25Z</dcterms:created>
  <dcterms:modified xsi:type="dcterms:W3CDTF">2023-01-18T00:46:33Z</dcterms:modified>
</cp:coreProperties>
</file>