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5DA-4FF5-40FB-A955-86D38F80011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5472-6BC3-4EA3-8666-F7C2AA60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7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5DA-4FF5-40FB-A955-86D38F80011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5472-6BC3-4EA3-8666-F7C2AA60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0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5DA-4FF5-40FB-A955-86D38F80011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5472-6BC3-4EA3-8666-F7C2AA603DD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20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5DA-4FF5-40FB-A955-86D38F80011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5472-6BC3-4EA3-8666-F7C2AA60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12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5DA-4FF5-40FB-A955-86D38F80011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5472-6BC3-4EA3-8666-F7C2AA603DD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17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5DA-4FF5-40FB-A955-86D38F80011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5472-6BC3-4EA3-8666-F7C2AA60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035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5DA-4FF5-40FB-A955-86D38F80011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5472-6BC3-4EA3-8666-F7C2AA60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11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5DA-4FF5-40FB-A955-86D38F80011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5472-6BC3-4EA3-8666-F7C2AA60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0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5DA-4FF5-40FB-A955-86D38F80011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5472-6BC3-4EA3-8666-F7C2AA60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6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5DA-4FF5-40FB-A955-86D38F80011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5472-6BC3-4EA3-8666-F7C2AA60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5DA-4FF5-40FB-A955-86D38F80011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5472-6BC3-4EA3-8666-F7C2AA60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3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5DA-4FF5-40FB-A955-86D38F80011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5472-6BC3-4EA3-8666-F7C2AA60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7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5DA-4FF5-40FB-A955-86D38F80011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5472-6BC3-4EA3-8666-F7C2AA60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4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5DA-4FF5-40FB-A955-86D38F80011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5472-6BC3-4EA3-8666-F7C2AA60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3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5DA-4FF5-40FB-A955-86D38F80011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5472-6BC3-4EA3-8666-F7C2AA60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93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5DA-4FF5-40FB-A955-86D38F80011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5472-6BC3-4EA3-8666-F7C2AA60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8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15DA-4FF5-40FB-A955-86D38F800119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E15472-6BC3-4EA3-8666-F7C2AA603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6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25131"/>
            <a:ext cx="9144000" cy="3449637"/>
          </a:xfrm>
        </p:spPr>
        <p:txBody>
          <a:bodyPr>
            <a:noAutofit/>
          </a:bodyPr>
          <a:lstStyle/>
          <a:p>
            <a:r>
              <a:rPr lang="de-DE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Lehrerin</a:t>
            </a:r>
            <a:r>
              <a:rPr lang="de-DE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Frau </a:t>
            </a:r>
            <a:r>
              <a:rPr lang="de-DE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Kenenbaeva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341" y="4520485"/>
            <a:ext cx="9534659" cy="1880314"/>
          </a:xfrm>
        </p:spPr>
        <p:txBody>
          <a:bodyPr>
            <a:normAutofit fontScale="77500" lnSpcReduction="20000"/>
          </a:bodyPr>
          <a:lstStyle/>
          <a:p>
            <a:r>
              <a:rPr lang="de-DE" sz="3200" b="1" i="1" u="sng" dirty="0" smtClean="0">
                <a:solidFill>
                  <a:schemeClr val="tx1"/>
                </a:solidFill>
              </a:rPr>
              <a:t>Ziele:</a:t>
            </a:r>
            <a:r>
              <a:rPr lang="de-DE" sz="3200" dirty="0" smtClean="0"/>
              <a:t> </a:t>
            </a:r>
            <a:r>
              <a:rPr lang="de-DE" sz="3200" b="1" i="1" dirty="0" smtClean="0">
                <a:solidFill>
                  <a:srgbClr val="00B0F0"/>
                </a:solidFill>
              </a:rPr>
              <a:t>1. Die Schüler aktivieren ihr Vorwissen zum Thema.</a:t>
            </a:r>
          </a:p>
          <a:p>
            <a:r>
              <a:rPr lang="de-DE" sz="3200" b="1" i="1" dirty="0" smtClean="0">
                <a:solidFill>
                  <a:srgbClr val="00B0F0"/>
                </a:solidFill>
              </a:rPr>
              <a:t>2. Die Schüler und Schülerinnen können Verben richtig verwenden</a:t>
            </a:r>
          </a:p>
          <a:p>
            <a:r>
              <a:rPr lang="de-DE" sz="3200" b="1" i="1" dirty="0" smtClean="0">
                <a:solidFill>
                  <a:srgbClr val="00B0F0"/>
                </a:solidFill>
              </a:rPr>
              <a:t>3. Die Schüler und Schülerinnen lehren den Müll sortieren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85296" y="925130"/>
            <a:ext cx="79380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Deutschstunde</a:t>
            </a:r>
            <a:br>
              <a:rPr lang="de-DE" sz="54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de-DE" sz="54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Thema: </a:t>
            </a:r>
            <a:r>
              <a:rPr lang="de-DE" sz="54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„ Wer bist du?“</a:t>
            </a:r>
            <a:endParaRPr lang="de-DE" sz="5400" b="1" i="1" u="sng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de-DE" sz="54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Klasse </a:t>
            </a:r>
            <a:r>
              <a:rPr lang="de-DE" sz="54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 </a:t>
            </a:r>
            <a:r>
              <a:rPr lang="de-DE" sz="54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965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437882"/>
            <a:ext cx="8794639" cy="5911403"/>
          </a:xfrm>
        </p:spPr>
        <p:txBody>
          <a:bodyPr>
            <a:normAutofit/>
          </a:bodyPr>
          <a:lstStyle/>
          <a:p>
            <a:r>
              <a:rPr lang="de-DE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Heute haben wir das Thema „ </a:t>
            </a:r>
            <a:r>
              <a:rPr lang="de-DE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 bist du?</a:t>
            </a:r>
            <a:r>
              <a:rPr lang="de-DE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 </a:t>
            </a:r>
            <a:r>
              <a:rPr lang="de-DE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lernen heute, wie stellen wir uns vor. Erste Frage bei der Vorstellung: Wie heißt du? Es gibt mehrere Möglichkeiten:</a:t>
            </a:r>
            <a:endParaRPr lang="ru-RU" sz="24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de-DE" sz="24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dirty="0"/>
              <a:t> </a:t>
            </a:r>
            <a:r>
              <a:rPr lang="de-DE" sz="2400" dirty="0" smtClean="0"/>
              <a:t>            </a:t>
            </a:r>
            <a:r>
              <a:rPr lang="de-DE" sz="2800" b="1" i="1" dirty="0" smtClean="0">
                <a:solidFill>
                  <a:srgbClr val="FFC000"/>
                </a:solidFill>
              </a:rPr>
              <a:t>Wie heißt du?</a:t>
            </a:r>
            <a:endParaRPr lang="de-DE" sz="2800" b="1" i="1" dirty="0">
              <a:solidFill>
                <a:srgbClr val="FFC000"/>
              </a:solidFill>
            </a:endParaRPr>
          </a:p>
          <a:p>
            <a:r>
              <a:rPr lang="de-DE" sz="2800" b="1" i="1" dirty="0" smtClean="0">
                <a:solidFill>
                  <a:srgbClr val="FFC000"/>
                </a:solidFill>
              </a:rPr>
              <a:t>           Ich heiße Anna</a:t>
            </a:r>
            <a:endParaRPr lang="de-DE" sz="2800" b="1" i="1" dirty="0">
              <a:solidFill>
                <a:srgbClr val="FFC000"/>
              </a:solidFill>
            </a:endParaRPr>
          </a:p>
          <a:p>
            <a:r>
              <a:rPr lang="de-DE" sz="2800" b="1" i="1" dirty="0" smtClean="0">
                <a:solidFill>
                  <a:srgbClr val="FFC000"/>
                </a:solidFill>
              </a:rPr>
              <a:t>           Wie heißt du?</a:t>
            </a:r>
            <a:endParaRPr lang="de-DE" sz="2800" b="1" i="1" dirty="0">
              <a:solidFill>
                <a:srgbClr val="FFC000"/>
              </a:solidFill>
            </a:endParaRPr>
          </a:p>
          <a:p>
            <a:r>
              <a:rPr lang="de-DE" sz="2800" b="1" i="1" dirty="0" smtClean="0">
                <a:solidFill>
                  <a:srgbClr val="FFC000"/>
                </a:solidFill>
              </a:rPr>
              <a:t>           Ich bin Anna</a:t>
            </a:r>
            <a:endParaRPr lang="de-DE" sz="2800" b="1" i="1" dirty="0">
              <a:solidFill>
                <a:srgbClr val="FFC000"/>
              </a:solidFill>
            </a:endParaRPr>
          </a:p>
          <a:p>
            <a:r>
              <a:rPr lang="de-DE" sz="2800" b="1" i="1" dirty="0" smtClean="0">
                <a:solidFill>
                  <a:srgbClr val="FFC000"/>
                </a:solidFill>
              </a:rPr>
              <a:t>           Wie heißt du?</a:t>
            </a:r>
          </a:p>
          <a:p>
            <a:r>
              <a:rPr lang="de-DE" sz="2800" b="1" i="1" dirty="0" smtClean="0">
                <a:solidFill>
                  <a:srgbClr val="FFC000"/>
                </a:solidFill>
              </a:rPr>
              <a:t>           Mein Name ist Anna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97" y="2114714"/>
            <a:ext cx="4004128" cy="320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454" y="415345"/>
            <a:ext cx="8534400" cy="1142999"/>
          </a:xfrm>
        </p:spPr>
        <p:txBody>
          <a:bodyPr>
            <a:normAutofit fontScale="90000"/>
          </a:bodyPr>
          <a:lstStyle/>
          <a:p>
            <a:r>
              <a:rPr lang="de-D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</a:t>
            </a:r>
            <a:r>
              <a:rPr lang="de-D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Jetzt </a:t>
            </a:r>
            <a:r>
              <a:rPr lang="de-DE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konigieren</a:t>
            </a:r>
            <a:r>
              <a:rPr lang="de-D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wir die Verben „ heißen“, „sein“, „ wohnen</a:t>
            </a:r>
            <a:r>
              <a:rPr lang="de-D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7997" y="1767864"/>
            <a:ext cx="4937655" cy="412535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sz="2000" b="1" i="1" dirty="0" smtClean="0">
                <a:solidFill>
                  <a:srgbClr val="FFC000"/>
                </a:solidFill>
              </a:rPr>
              <a:t>Ich heiße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000" b="1" i="1" dirty="0">
                <a:solidFill>
                  <a:srgbClr val="FFC000"/>
                </a:solidFill>
              </a:rPr>
              <a:t>d</a:t>
            </a:r>
            <a:r>
              <a:rPr lang="de-DE" sz="2000" b="1" i="1" dirty="0" smtClean="0">
                <a:solidFill>
                  <a:srgbClr val="FFC000"/>
                </a:solidFill>
              </a:rPr>
              <a:t>u heißt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000" b="1" i="1" dirty="0">
                <a:solidFill>
                  <a:srgbClr val="FFC000"/>
                </a:solidFill>
              </a:rPr>
              <a:t>e</a:t>
            </a:r>
            <a:r>
              <a:rPr lang="de-DE" sz="2000" b="1" i="1" dirty="0" smtClean="0">
                <a:solidFill>
                  <a:srgbClr val="FFC000"/>
                </a:solidFill>
              </a:rPr>
              <a:t>r heißt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000" b="1" i="1" dirty="0">
                <a:solidFill>
                  <a:srgbClr val="FFC000"/>
                </a:solidFill>
              </a:rPr>
              <a:t>s</a:t>
            </a:r>
            <a:r>
              <a:rPr lang="de-DE" sz="2000" b="1" i="1" dirty="0" smtClean="0">
                <a:solidFill>
                  <a:srgbClr val="FFC000"/>
                </a:solidFill>
              </a:rPr>
              <a:t>ie heißt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000" b="1" i="1" dirty="0">
                <a:solidFill>
                  <a:srgbClr val="FFC000"/>
                </a:solidFill>
              </a:rPr>
              <a:t>e</a:t>
            </a:r>
            <a:r>
              <a:rPr lang="de-DE" sz="2000" b="1" i="1" dirty="0" smtClean="0">
                <a:solidFill>
                  <a:srgbClr val="FFC000"/>
                </a:solidFill>
              </a:rPr>
              <a:t>s heißt</a:t>
            </a:r>
            <a:endParaRPr lang="de-DE" dirty="0" smtClean="0"/>
          </a:p>
          <a:p>
            <a:pPr marL="0" indent="0">
              <a:buNone/>
            </a:pPr>
            <a:r>
              <a:rPr lang="de-DE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Z.B  Ergänze:  heiße oder heißt?</a:t>
            </a:r>
          </a:p>
          <a:p>
            <a:pPr marL="457200" indent="-457200">
              <a:buAutoNum type="arabicPeriod"/>
            </a:pPr>
            <a:r>
              <a:rPr lang="de-DE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Heiß_____ du Tobias?</a:t>
            </a:r>
          </a:p>
          <a:p>
            <a:pPr marL="0" indent="0">
              <a:buNone/>
            </a:pPr>
            <a:r>
              <a:rPr lang="de-DE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-JA, ich heiß____ Tobias</a:t>
            </a:r>
          </a:p>
          <a:p>
            <a:pPr marL="0" indent="0">
              <a:buNone/>
            </a:pPr>
            <a:r>
              <a:rPr lang="de-DE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-Und wie heiß____ du?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5652" y="1767865"/>
            <a:ext cx="4934479" cy="3915832"/>
          </a:xfrm>
        </p:spPr>
        <p:txBody>
          <a:bodyPr>
            <a:normAutofit lnSpcReduction="10000"/>
          </a:bodyPr>
          <a:lstStyle/>
          <a:p>
            <a:r>
              <a:rPr lang="de-DE" sz="2000" b="1" i="1" dirty="0" smtClean="0">
                <a:solidFill>
                  <a:srgbClr val="FFC000"/>
                </a:solidFill>
              </a:rPr>
              <a:t>Wir heißen</a:t>
            </a:r>
          </a:p>
          <a:p>
            <a:r>
              <a:rPr lang="de-DE" sz="2000" b="1" i="1" dirty="0" smtClean="0">
                <a:solidFill>
                  <a:srgbClr val="FFC000"/>
                </a:solidFill>
              </a:rPr>
              <a:t>Ihr heißen</a:t>
            </a:r>
          </a:p>
          <a:p>
            <a:r>
              <a:rPr lang="de-DE" sz="2000" b="1" i="1" dirty="0" smtClean="0">
                <a:solidFill>
                  <a:srgbClr val="FFC000"/>
                </a:solidFill>
              </a:rPr>
              <a:t>Sie heißen</a:t>
            </a:r>
          </a:p>
          <a:p>
            <a:r>
              <a:rPr lang="de-DE" sz="2000" b="1" i="1" dirty="0" smtClean="0">
                <a:solidFill>
                  <a:srgbClr val="FFC000"/>
                </a:solidFill>
              </a:rPr>
              <a:t>Sie heißen</a:t>
            </a:r>
          </a:p>
          <a:p>
            <a:endParaRPr lang="de-DE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Ich heiß____ Martina. Und du?</a:t>
            </a:r>
          </a:p>
          <a:p>
            <a:pPr marL="0" indent="0">
              <a:buNone/>
            </a:pPr>
            <a:r>
              <a:rPr lang="de-DE" sz="2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- Ich hei____ Marion.</a:t>
            </a:r>
            <a:endParaRPr lang="ru-RU" sz="2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15" y="4560868"/>
            <a:ext cx="1647897" cy="2245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0625" r="21569" b="6055"/>
          <a:stretch/>
        </p:blipFill>
        <p:spPr>
          <a:xfrm>
            <a:off x="9345946" y="4560868"/>
            <a:ext cx="1687133" cy="229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6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5599090"/>
          </a:xfrm>
        </p:spPr>
        <p:txBody>
          <a:bodyPr>
            <a:normAutofit lnSpcReduction="10000"/>
          </a:bodyPr>
          <a:lstStyle/>
          <a:p>
            <a:r>
              <a:rPr lang="de-DE" sz="2400" b="1" i="1" dirty="0" smtClean="0">
                <a:solidFill>
                  <a:srgbClr val="FFC000"/>
                </a:solidFill>
              </a:rPr>
              <a:t>Ich bin </a:t>
            </a:r>
          </a:p>
          <a:p>
            <a:r>
              <a:rPr lang="de-DE" sz="2400" b="1" i="1" dirty="0" smtClean="0">
                <a:solidFill>
                  <a:srgbClr val="FFC000"/>
                </a:solidFill>
              </a:rPr>
              <a:t>Du bist</a:t>
            </a:r>
          </a:p>
          <a:p>
            <a:r>
              <a:rPr lang="de-DE" sz="2400" b="1" i="1" dirty="0" smtClean="0">
                <a:solidFill>
                  <a:srgbClr val="FFC000"/>
                </a:solidFill>
              </a:rPr>
              <a:t>Er ist</a:t>
            </a:r>
          </a:p>
          <a:p>
            <a:r>
              <a:rPr lang="de-DE" sz="2400" b="1" i="1" dirty="0" smtClean="0">
                <a:solidFill>
                  <a:srgbClr val="FFC000"/>
                </a:solidFill>
              </a:rPr>
              <a:t>Sie ist</a:t>
            </a:r>
          </a:p>
          <a:p>
            <a:r>
              <a:rPr lang="de-DE" sz="2400" b="1" i="1" dirty="0" smtClean="0">
                <a:solidFill>
                  <a:srgbClr val="FFC000"/>
                </a:solidFill>
              </a:rPr>
              <a:t>Es ist</a:t>
            </a:r>
          </a:p>
          <a:p>
            <a:pPr marL="0" indent="0">
              <a:buNone/>
            </a:pPr>
            <a:endParaRPr lang="de-DE" dirty="0"/>
          </a:p>
          <a:p>
            <a:pPr marL="457200" indent="-457200">
              <a:buAutoNum type="arabicPeriod"/>
            </a:pPr>
            <a:r>
              <a:rPr lang="de-DE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Ergänze:  bin  oder  bist?            Wer _____ du? _____ du Timo?</a:t>
            </a:r>
          </a:p>
          <a:p>
            <a:pPr marL="0" indent="0">
              <a:buNone/>
            </a:pPr>
            <a:r>
              <a:rPr lang="de-DE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- Nein, ich _____ Erik.</a:t>
            </a:r>
          </a:p>
          <a:p>
            <a:pPr marL="0" indent="0">
              <a:buNone/>
            </a:pPr>
            <a:r>
              <a:rPr lang="de-DE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  -Ich ____ Silke. Ich ___14 . Wie alt____ du? Ich ___ auch 14.</a:t>
            </a:r>
          </a:p>
          <a:p>
            <a:pPr marL="0" indent="0">
              <a:buNone/>
            </a:pPr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1866" y="685800"/>
            <a:ext cx="4184034" cy="3880773"/>
          </a:xfrm>
        </p:spPr>
        <p:txBody>
          <a:bodyPr>
            <a:normAutofit lnSpcReduction="10000"/>
          </a:bodyPr>
          <a:lstStyle/>
          <a:p>
            <a:r>
              <a:rPr lang="de-DE" sz="2400" b="1" i="1" dirty="0" smtClean="0">
                <a:solidFill>
                  <a:srgbClr val="FFC000"/>
                </a:solidFill>
              </a:rPr>
              <a:t>Wir sind </a:t>
            </a:r>
          </a:p>
          <a:p>
            <a:r>
              <a:rPr lang="de-DE" sz="2400" b="1" i="1" dirty="0" smtClean="0">
                <a:solidFill>
                  <a:srgbClr val="FFC000"/>
                </a:solidFill>
              </a:rPr>
              <a:t>Ihr seid</a:t>
            </a:r>
          </a:p>
          <a:p>
            <a:r>
              <a:rPr lang="de-DE" sz="2400" b="1" i="1" dirty="0" smtClean="0">
                <a:solidFill>
                  <a:srgbClr val="FFC000"/>
                </a:solidFill>
              </a:rPr>
              <a:t>Sie sind</a:t>
            </a:r>
          </a:p>
          <a:p>
            <a:r>
              <a:rPr lang="de-DE" sz="2400" b="1" i="1" dirty="0">
                <a:solidFill>
                  <a:srgbClr val="FFC000"/>
                </a:solidFill>
              </a:rPr>
              <a:t>s</a:t>
            </a:r>
            <a:r>
              <a:rPr lang="de-DE" sz="2400" b="1" i="1" dirty="0" smtClean="0">
                <a:solidFill>
                  <a:srgbClr val="FFC000"/>
                </a:solidFill>
              </a:rPr>
              <a:t>ie sind</a:t>
            </a:r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Wie alt _____ du?</a:t>
            </a:r>
          </a:p>
          <a:p>
            <a:pPr marL="0" indent="0">
              <a:buNone/>
            </a:pPr>
            <a:r>
              <a:rPr lang="de-DE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Ich_____13 Jahre alt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3400" r="6312" b="4600"/>
          <a:stretch/>
        </p:blipFill>
        <p:spPr>
          <a:xfrm>
            <a:off x="5924282" y="4185634"/>
            <a:ext cx="2658300" cy="26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5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53793"/>
            <a:ext cx="8534400" cy="1094704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Verben wohnen, kommen</a:t>
            </a:r>
            <a:endParaRPr lang="ru-RU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785" y="1648497"/>
            <a:ext cx="4937655" cy="4520483"/>
          </a:xfrm>
        </p:spPr>
        <p:txBody>
          <a:bodyPr>
            <a:normAutofit lnSpcReduction="10000"/>
          </a:bodyPr>
          <a:lstStyle/>
          <a:p>
            <a:r>
              <a:rPr lang="de-DE" sz="2000" b="1" i="1" dirty="0" smtClean="0">
                <a:solidFill>
                  <a:srgbClr val="FFC000"/>
                </a:solidFill>
              </a:rPr>
              <a:t>Ich wohne</a:t>
            </a:r>
          </a:p>
          <a:p>
            <a:r>
              <a:rPr lang="de-DE" sz="2000" b="1" i="1" dirty="0" smtClean="0">
                <a:solidFill>
                  <a:srgbClr val="FFC000"/>
                </a:solidFill>
              </a:rPr>
              <a:t>Du wohnst </a:t>
            </a:r>
          </a:p>
          <a:p>
            <a:r>
              <a:rPr lang="de-DE" sz="2000" b="1" i="1" dirty="0" smtClean="0">
                <a:solidFill>
                  <a:srgbClr val="FFC000"/>
                </a:solidFill>
              </a:rPr>
              <a:t>Er , Sie ,es wohnt</a:t>
            </a:r>
          </a:p>
          <a:p>
            <a:r>
              <a:rPr lang="de-DE" sz="2000" b="1" i="1" dirty="0" smtClean="0">
                <a:solidFill>
                  <a:srgbClr val="FFC000"/>
                </a:solidFill>
              </a:rPr>
              <a:t>Wir wohnen</a:t>
            </a:r>
          </a:p>
          <a:p>
            <a:r>
              <a:rPr lang="de-DE" sz="2000" b="1" i="1" dirty="0" smtClean="0">
                <a:solidFill>
                  <a:srgbClr val="FFC000"/>
                </a:solidFill>
              </a:rPr>
              <a:t>Ihr wohnt</a:t>
            </a:r>
          </a:p>
          <a:p>
            <a:r>
              <a:rPr lang="de-DE" sz="2000" b="1" i="1" dirty="0" err="1" smtClean="0">
                <a:solidFill>
                  <a:srgbClr val="FFC000"/>
                </a:solidFill>
              </a:rPr>
              <a:t>Sie,sie</a:t>
            </a:r>
            <a:r>
              <a:rPr lang="de-DE" sz="2000" b="1" i="1" dirty="0" smtClean="0">
                <a:solidFill>
                  <a:srgbClr val="FFC000"/>
                </a:solidFill>
              </a:rPr>
              <a:t> wohnen</a:t>
            </a:r>
          </a:p>
          <a:p>
            <a:endParaRPr lang="de-DE" sz="2000" b="1" i="1" dirty="0" smtClean="0">
              <a:solidFill>
                <a:srgbClr val="FFC000"/>
              </a:solidFill>
            </a:endParaRPr>
          </a:p>
          <a:p>
            <a:r>
              <a:rPr lang="de-DE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Hallo Peter! Wo wohnst du?</a:t>
            </a:r>
          </a:p>
          <a:p>
            <a:r>
              <a:rPr lang="de-DE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Ich wohne in Berlin.</a:t>
            </a:r>
          </a:p>
          <a:p>
            <a:r>
              <a:rPr lang="de-DE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-Wohnst du in München?</a:t>
            </a:r>
          </a:p>
          <a:p>
            <a:r>
              <a:rPr lang="de-DE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Nein, ich wohne in Hamburg.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56618" y="1648497"/>
            <a:ext cx="4934479" cy="4520483"/>
          </a:xfrm>
        </p:spPr>
        <p:txBody>
          <a:bodyPr>
            <a:normAutofit lnSpcReduction="10000"/>
          </a:bodyPr>
          <a:lstStyle/>
          <a:p>
            <a:r>
              <a:rPr lang="de-DE" sz="2000" b="1" i="1" dirty="0" smtClean="0">
                <a:solidFill>
                  <a:srgbClr val="FFC000"/>
                </a:solidFill>
              </a:rPr>
              <a:t>Ich komme </a:t>
            </a:r>
          </a:p>
          <a:p>
            <a:r>
              <a:rPr lang="de-DE" sz="2000" b="1" i="1" dirty="0" smtClean="0">
                <a:solidFill>
                  <a:srgbClr val="FFC000"/>
                </a:solidFill>
              </a:rPr>
              <a:t>Du kommst</a:t>
            </a:r>
          </a:p>
          <a:p>
            <a:r>
              <a:rPr lang="de-DE" sz="2000" b="1" i="1" dirty="0" smtClean="0">
                <a:solidFill>
                  <a:srgbClr val="FFC000"/>
                </a:solidFill>
              </a:rPr>
              <a:t>Er, Sie, es kommt</a:t>
            </a:r>
          </a:p>
          <a:p>
            <a:r>
              <a:rPr lang="de-DE" sz="2000" b="1" i="1" dirty="0" smtClean="0">
                <a:solidFill>
                  <a:srgbClr val="FFC000"/>
                </a:solidFill>
              </a:rPr>
              <a:t>Wir kommen</a:t>
            </a:r>
          </a:p>
          <a:p>
            <a:r>
              <a:rPr lang="de-DE" sz="2000" b="1" i="1" dirty="0" smtClean="0">
                <a:solidFill>
                  <a:srgbClr val="FFC000"/>
                </a:solidFill>
              </a:rPr>
              <a:t>Ihr kommt</a:t>
            </a:r>
          </a:p>
          <a:p>
            <a:r>
              <a:rPr lang="de-DE" sz="2000" b="1" i="1" dirty="0" smtClean="0">
                <a:solidFill>
                  <a:srgbClr val="FFC000"/>
                </a:solidFill>
              </a:rPr>
              <a:t>Sie, sie kommt</a:t>
            </a:r>
          </a:p>
          <a:p>
            <a:endParaRPr lang="de-DE" dirty="0"/>
          </a:p>
          <a:p>
            <a:r>
              <a:rPr lang="de-DE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Woher kommst du?</a:t>
            </a:r>
          </a:p>
          <a:p>
            <a:r>
              <a:rPr lang="de-DE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Ich komme aus </a:t>
            </a:r>
            <a:r>
              <a:rPr lang="de-DE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Sýrien</a:t>
            </a:r>
            <a:endParaRPr lang="de-DE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e-DE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Wer kommt aus Italien?</a:t>
            </a:r>
          </a:p>
          <a:p>
            <a:r>
              <a:rPr lang="de-DE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Sofia kommt aus Italien.</a:t>
            </a:r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2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1" y="438411"/>
            <a:ext cx="4937655" cy="5627539"/>
          </a:xfrm>
        </p:spPr>
        <p:txBody>
          <a:bodyPr>
            <a:normAutofit/>
          </a:bodyPr>
          <a:lstStyle/>
          <a:p>
            <a:r>
              <a:rPr lang="de-DE" sz="2800" b="1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passt zusammen? Ordne zu?</a:t>
            </a:r>
          </a:p>
          <a:p>
            <a:endParaRPr lang="de-DE" sz="2400" dirty="0"/>
          </a:p>
          <a:p>
            <a:r>
              <a:rPr lang="de-DE" sz="2400" b="1" i="1" dirty="0">
                <a:solidFill>
                  <a:srgbClr val="FFC000"/>
                </a:solidFill>
              </a:rPr>
              <a:t>1. Wohnt Jan in Köln?</a:t>
            </a:r>
          </a:p>
          <a:p>
            <a:r>
              <a:rPr lang="de-DE" sz="2400" b="1" i="1" dirty="0">
                <a:solidFill>
                  <a:srgbClr val="FFC000"/>
                </a:solidFill>
              </a:rPr>
              <a:t>2. Woher kommt Carmen?</a:t>
            </a:r>
          </a:p>
          <a:p>
            <a:r>
              <a:rPr lang="de-DE" sz="2400" b="1" i="1" dirty="0">
                <a:solidFill>
                  <a:srgbClr val="FFC000"/>
                </a:solidFill>
              </a:rPr>
              <a:t>3. Heißt du Hannes?</a:t>
            </a:r>
          </a:p>
          <a:p>
            <a:r>
              <a:rPr lang="de-DE" sz="2400" b="1" i="1" dirty="0">
                <a:solidFill>
                  <a:srgbClr val="FFC000"/>
                </a:solidFill>
              </a:rPr>
              <a:t>4. Wo wohnt Frau Kahn?</a:t>
            </a:r>
          </a:p>
          <a:p>
            <a:r>
              <a:rPr lang="de-DE" sz="2400" b="1" i="1" dirty="0">
                <a:solidFill>
                  <a:srgbClr val="FFC000"/>
                </a:solidFill>
              </a:rPr>
              <a:t>Wer bist du?</a:t>
            </a:r>
          </a:p>
          <a:p>
            <a:r>
              <a:rPr lang="de-DE" sz="2400" b="1" i="1" dirty="0">
                <a:solidFill>
                  <a:srgbClr val="FFC000"/>
                </a:solidFill>
              </a:rPr>
              <a:t>6. Kommst du aus Italien?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08133" y="1442434"/>
            <a:ext cx="3902537" cy="46235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rgbClr val="FFC000"/>
                </a:solidFill>
              </a:rPr>
              <a:t>a</a:t>
            </a:r>
            <a:r>
              <a:rPr lang="en-US" sz="2400" b="1" i="1" dirty="0" smtClean="0">
                <a:solidFill>
                  <a:srgbClr val="FFC000"/>
                </a:solidFill>
              </a:rPr>
              <a:t>. </a:t>
            </a:r>
            <a:r>
              <a:rPr lang="en-US" sz="2400" b="1" i="1" dirty="0" err="1" smtClean="0">
                <a:solidFill>
                  <a:srgbClr val="FFC000"/>
                </a:solidFill>
              </a:rPr>
              <a:t>Sie</a:t>
            </a:r>
            <a:r>
              <a:rPr lang="en-US" sz="2400" b="1" i="1" dirty="0" smtClean="0">
                <a:solidFill>
                  <a:srgbClr val="FFC000"/>
                </a:solidFill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</a:rPr>
              <a:t>kommt</a:t>
            </a:r>
            <a:r>
              <a:rPr lang="en-US" sz="2400" b="1" i="1" dirty="0" smtClean="0">
                <a:solidFill>
                  <a:srgbClr val="FFC000"/>
                </a:solidFill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</a:rPr>
              <a:t>aus</a:t>
            </a:r>
            <a:r>
              <a:rPr lang="en-US" sz="2400" b="1" i="1" dirty="0" smtClean="0">
                <a:solidFill>
                  <a:srgbClr val="FFC000"/>
                </a:solidFill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</a:rPr>
              <a:t>Spanien</a:t>
            </a:r>
            <a:r>
              <a:rPr lang="en-US" sz="2400" b="1" i="1" dirty="0" smtClean="0">
                <a:solidFill>
                  <a:srgbClr val="FFC000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rgbClr val="FFC000"/>
                </a:solidFill>
              </a:rPr>
              <a:t>b</a:t>
            </a:r>
            <a:r>
              <a:rPr lang="en-US" sz="2400" b="1" i="1" dirty="0" smtClean="0">
                <a:solidFill>
                  <a:srgbClr val="FFC000"/>
                </a:solidFill>
              </a:rPr>
              <a:t>. Nein, in Berlin.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rgbClr val="FFC000"/>
                </a:solidFill>
              </a:rPr>
              <a:t>c</a:t>
            </a:r>
            <a:r>
              <a:rPr lang="en-US" sz="2400" b="1" i="1" dirty="0" smtClean="0">
                <a:solidFill>
                  <a:srgbClr val="FFC000"/>
                </a:solidFill>
              </a:rPr>
              <a:t>. </a:t>
            </a:r>
            <a:r>
              <a:rPr lang="en-US" sz="2400" b="1" i="1" dirty="0" err="1" smtClean="0">
                <a:solidFill>
                  <a:srgbClr val="FFC000"/>
                </a:solidFill>
              </a:rPr>
              <a:t>Ich</a:t>
            </a:r>
            <a:r>
              <a:rPr lang="en-US" sz="2400" b="1" i="1" dirty="0" smtClean="0">
                <a:solidFill>
                  <a:srgbClr val="FFC000"/>
                </a:solidFill>
              </a:rPr>
              <a:t> bin Paula.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rgbClr val="FFC000"/>
                </a:solidFill>
              </a:rPr>
              <a:t>d</a:t>
            </a:r>
            <a:r>
              <a:rPr lang="en-US" sz="2400" b="1" i="1" dirty="0" smtClean="0">
                <a:solidFill>
                  <a:srgbClr val="FFC000"/>
                </a:solidFill>
              </a:rPr>
              <a:t>. Nein, </a:t>
            </a:r>
            <a:r>
              <a:rPr lang="en-US" sz="2400" b="1" i="1" dirty="0" err="1" smtClean="0">
                <a:solidFill>
                  <a:srgbClr val="FFC000"/>
                </a:solidFill>
              </a:rPr>
              <a:t>ich</a:t>
            </a:r>
            <a:r>
              <a:rPr lang="en-US" sz="2400" b="1" i="1" dirty="0" smtClean="0">
                <a:solidFill>
                  <a:srgbClr val="FFC000"/>
                </a:solidFill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</a:rPr>
              <a:t>heiße</a:t>
            </a:r>
            <a:r>
              <a:rPr lang="en-US" sz="2400" b="1" i="1" dirty="0" smtClean="0">
                <a:solidFill>
                  <a:srgbClr val="FFC000"/>
                </a:solidFill>
              </a:rPr>
              <a:t> Michael.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rgbClr val="FFC000"/>
                </a:solidFill>
              </a:rPr>
              <a:t>e</a:t>
            </a:r>
            <a:r>
              <a:rPr lang="en-US" sz="2400" b="1" i="1" dirty="0" smtClean="0">
                <a:solidFill>
                  <a:srgbClr val="FFC000"/>
                </a:solidFill>
              </a:rPr>
              <a:t>. Nein, </a:t>
            </a:r>
            <a:r>
              <a:rPr lang="en-US" sz="2400" b="1" i="1" dirty="0" err="1" smtClean="0">
                <a:solidFill>
                  <a:srgbClr val="FFC000"/>
                </a:solidFill>
              </a:rPr>
              <a:t>ich</a:t>
            </a:r>
            <a:r>
              <a:rPr lang="en-US" sz="2400" b="1" i="1" dirty="0" smtClean="0">
                <a:solidFill>
                  <a:srgbClr val="FFC000"/>
                </a:solidFill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</a:rPr>
              <a:t>komme</a:t>
            </a:r>
            <a:r>
              <a:rPr lang="en-US" sz="2400" b="1" i="1" dirty="0" smtClean="0">
                <a:solidFill>
                  <a:srgbClr val="FFC000"/>
                </a:solidFill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</a:rPr>
              <a:t>aus</a:t>
            </a:r>
            <a:r>
              <a:rPr lang="en-US" sz="2400" b="1" i="1" dirty="0" smtClean="0">
                <a:solidFill>
                  <a:srgbClr val="FFC000"/>
                </a:solidFill>
              </a:rPr>
              <a:t> der </a:t>
            </a:r>
            <a:r>
              <a:rPr lang="en-US" sz="2400" b="1" i="1" dirty="0" err="1" smtClean="0">
                <a:solidFill>
                  <a:srgbClr val="FFC000"/>
                </a:solidFill>
              </a:rPr>
              <a:t>Schweiz</a:t>
            </a:r>
            <a:r>
              <a:rPr lang="en-US" sz="2400" b="1" i="1" dirty="0" smtClean="0">
                <a:solidFill>
                  <a:srgbClr val="FFC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rgbClr val="FFC000"/>
                </a:solidFill>
              </a:rPr>
              <a:t>f</a:t>
            </a:r>
            <a:r>
              <a:rPr lang="en-US" sz="2400" b="1" i="1" smtClean="0">
                <a:solidFill>
                  <a:srgbClr val="FFC000"/>
                </a:solidFill>
              </a:rPr>
              <a:t>. </a:t>
            </a:r>
            <a:r>
              <a:rPr lang="en-US" sz="2400" b="1" i="1" dirty="0" smtClean="0">
                <a:solidFill>
                  <a:srgbClr val="FFC000"/>
                </a:solidFill>
              </a:rPr>
              <a:t>In Zürich.</a:t>
            </a:r>
            <a:endParaRPr lang="de-DE" sz="2400" b="1" i="1" dirty="0">
              <a:solidFill>
                <a:srgbClr val="FFC000"/>
              </a:solidFill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sz="2400" dirty="0" smtClean="0"/>
              <a:t>A. Sie kommt aus Spanien.</a:t>
            </a:r>
          </a:p>
          <a:p>
            <a:r>
              <a:rPr lang="de-DE" sz="2400" dirty="0" smtClean="0"/>
              <a:t>B. Nein, in Berlin.</a:t>
            </a:r>
          </a:p>
          <a:p>
            <a:r>
              <a:rPr lang="de-DE" sz="2400" dirty="0" smtClean="0"/>
              <a:t>C. Ich bin Paula.</a:t>
            </a:r>
          </a:p>
          <a:p>
            <a:r>
              <a:rPr lang="de-DE" sz="2400" dirty="0" smtClean="0"/>
              <a:t>D. Nein, ich heiße Michael. </a:t>
            </a:r>
          </a:p>
          <a:p>
            <a:r>
              <a:rPr lang="de-DE" sz="2400" dirty="0" smtClean="0"/>
              <a:t>E. Nein, ich komme aus der Schweiz.</a:t>
            </a:r>
          </a:p>
          <a:p>
            <a:r>
              <a:rPr lang="de-DE" sz="2400" dirty="0" smtClean="0"/>
              <a:t>F. In Zürich. </a:t>
            </a:r>
            <a:endParaRPr lang="de-DE" sz="2400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102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065" y="296214"/>
            <a:ext cx="9659156" cy="6336406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Kinder! Heute habt ihr gut gearbeitet. Habt ihr alles verstanden? Habt ihr Fragen?</a:t>
            </a:r>
            <a:br>
              <a:rPr lang="de-DE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 ihr keine Fragen habt, dann gebe ich euch die Hausaufgaben.</a:t>
            </a:r>
            <a:br>
              <a:rPr lang="de-DE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Hausaufgabe: Im Arbeitsbuch, Übung-16</a:t>
            </a:r>
            <a:br>
              <a:rPr lang="de-DE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 sollt zu Hause eine E- Mail von Karolina schreiben.</a:t>
            </a:r>
            <a:br>
              <a:rPr lang="de-DE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Stunde ist zu Ende.</a:t>
            </a:r>
            <a:br>
              <a:rPr lang="de-DE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de-DE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Aufwiedersehen</a:t>
            </a:r>
            <a:r>
              <a:rPr lang="de-DE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973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492</Words>
  <Application>Microsoft Office PowerPoint</Application>
  <PresentationFormat>Широкоэкранный</PresentationFormat>
  <Paragraphs>139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Грань</vt:lpstr>
      <vt:lpstr>  Lehrerin: Frau Kenenbaeva</vt:lpstr>
      <vt:lpstr>Презентация PowerPoint</vt:lpstr>
      <vt:lpstr>Kinder! Jetzt konigieren wir die Verben „ heißen“, „sein“, „ wohnen“.</vt:lpstr>
      <vt:lpstr>Презентация PowerPoint</vt:lpstr>
      <vt:lpstr> Verben wohnen, kommen</vt:lpstr>
      <vt:lpstr>Презентация PowerPoint</vt:lpstr>
      <vt:lpstr>Kinder! Heute habt ihr gut gearbeitet. Habt ihr alles verstanden? Habt ihr Fragen? Wenn ihr keine Fragen habt, dann gebe ich euch die Hausaufgaben. Die Hausaufgabe: Im Arbeitsbuch, Übung-16 Ihr sollt zu Hause eine E- Mail von Karolina schreiben. Die Stunde ist zu Ende.                        Aufwiedersehen!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Deutschstunde Thema: Die Vorstellung Klasse 6 E</dc:title>
  <dc:creator>Учетная запись Майкрософт</dc:creator>
  <cp:lastModifiedBy>Учетная запись Майкрософт</cp:lastModifiedBy>
  <cp:revision>22</cp:revision>
  <dcterms:created xsi:type="dcterms:W3CDTF">2020-12-19T21:23:54Z</dcterms:created>
  <dcterms:modified xsi:type="dcterms:W3CDTF">2022-12-12T17:36:02Z</dcterms:modified>
</cp:coreProperties>
</file>