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96" r:id="rId1"/>
  </p:sldMasterIdLst>
  <p:notesMasterIdLst>
    <p:notesMasterId r:id="rId22"/>
  </p:notesMasterIdLst>
  <p:sldIdLst>
    <p:sldId id="256" r:id="rId2"/>
    <p:sldId id="1521" r:id="rId3"/>
    <p:sldId id="1458" r:id="rId4"/>
    <p:sldId id="1511" r:id="rId5"/>
    <p:sldId id="1518" r:id="rId6"/>
    <p:sldId id="1512" r:id="rId7"/>
    <p:sldId id="1519" r:id="rId8"/>
    <p:sldId id="1513" r:id="rId9"/>
    <p:sldId id="1520" r:id="rId10"/>
    <p:sldId id="1501" r:id="rId11"/>
    <p:sldId id="1490" r:id="rId12"/>
    <p:sldId id="1459" r:id="rId13"/>
    <p:sldId id="1515" r:id="rId14"/>
    <p:sldId id="1514" r:id="rId15"/>
    <p:sldId id="1516" r:id="rId16"/>
    <p:sldId id="1461" r:id="rId17"/>
    <p:sldId id="1517" r:id="rId18"/>
    <p:sldId id="1485" r:id="rId19"/>
    <p:sldId id="1522" r:id="rId20"/>
    <p:sldId id="1523" r:id="rId21"/>
  </p:sldIdLst>
  <p:sldSz cx="12192000" cy="6858000"/>
  <p:notesSz cx="6858000" cy="9144000"/>
  <p:custDataLst>
    <p:tags r:id="rId23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8000"/>
    <a:srgbClr val="006600"/>
    <a:srgbClr val="008080"/>
    <a:srgbClr val="FF00FF"/>
    <a:srgbClr val="003300"/>
    <a:srgbClr val="9900FF"/>
    <a:srgbClr val="00CC99"/>
    <a:srgbClr val="66FF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9" autoAdjust="0"/>
    <p:restoredTop sz="94455" autoAdjust="0"/>
  </p:normalViewPr>
  <p:slideViewPr>
    <p:cSldViewPr>
      <p:cViewPr varScale="1">
        <p:scale>
          <a:sx n="82" d="100"/>
          <a:sy n="82" d="100"/>
        </p:scale>
        <p:origin x="62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0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3BC82C2-CBF5-4A27-8F5C-080DB1732BF0}" type="datetimeFigureOut">
              <a:rPr lang="ru-RU"/>
              <a:pPr>
                <a:defRPr/>
              </a:pPr>
              <a:t>23.06.2010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F88A20B-983F-4A23-8E29-917C9F92B82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7B9B50-92B3-4A6A-8B74-367DCD7390A2}" type="slidenum">
              <a:rPr lang="ru-RU" altLang="ru-RU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EF7049-C182-4916-BC01-C1F8A4409296}" type="datetimeFigureOut">
              <a:rPr lang="ru-RU" smtClean="0"/>
              <a:pPr>
                <a:defRPr/>
              </a:pPr>
              <a:t>23.06.2010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7E8D-57EB-4122-90E1-D3E5EDB6758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248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EF7049-C182-4916-BC01-C1F8A4409296}" type="datetimeFigureOut">
              <a:rPr lang="ru-RU" smtClean="0"/>
              <a:pPr>
                <a:defRPr/>
              </a:pPr>
              <a:t>23.06.2010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7E8D-57EB-4122-90E1-D3E5EDB6758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8573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EF7049-C182-4916-BC01-C1F8A4409296}" type="datetimeFigureOut">
              <a:rPr lang="ru-RU" smtClean="0"/>
              <a:pPr>
                <a:defRPr/>
              </a:pPr>
              <a:t>23.06.2010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7E8D-57EB-4122-90E1-D3E5EDB6758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6252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EF7049-C182-4916-BC01-C1F8A4409296}" type="datetimeFigureOut">
              <a:rPr lang="ru-RU" smtClean="0"/>
              <a:pPr>
                <a:defRPr/>
              </a:pPr>
              <a:t>23.06.2010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7E8D-57EB-4122-90E1-D3E5EDB6758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3420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EF7049-C182-4916-BC01-C1F8A4409296}" type="datetimeFigureOut">
              <a:rPr lang="ru-RU" smtClean="0"/>
              <a:pPr>
                <a:defRPr/>
              </a:pPr>
              <a:t>23.06.2010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7E8D-57EB-4122-90E1-D3E5EDB6758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8372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EF7049-C182-4916-BC01-C1F8A4409296}" type="datetimeFigureOut">
              <a:rPr lang="ru-RU" smtClean="0"/>
              <a:pPr>
                <a:defRPr/>
              </a:pPr>
              <a:t>23.06.2010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7E8D-57EB-4122-90E1-D3E5EDB6758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3588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EF7049-C182-4916-BC01-C1F8A4409296}" type="datetimeFigureOut">
              <a:rPr lang="ru-RU" smtClean="0"/>
              <a:pPr>
                <a:defRPr/>
              </a:pPr>
              <a:t>23.06.2010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7E8D-57EB-4122-90E1-D3E5EDB6758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8071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EF7049-C182-4916-BC01-C1F8A4409296}" type="datetimeFigureOut">
              <a:rPr lang="ru-RU" smtClean="0"/>
              <a:pPr>
                <a:defRPr/>
              </a:pPr>
              <a:t>23.06.2010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7E8D-57EB-4122-90E1-D3E5EDB6758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454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EF7049-C182-4916-BC01-C1F8A4409296}" type="datetimeFigureOut">
              <a:rPr lang="ru-RU" smtClean="0"/>
              <a:pPr>
                <a:defRPr/>
              </a:pPr>
              <a:t>23.06.2010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7E8D-57EB-4122-90E1-D3E5EDB6758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1401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EF7049-C182-4916-BC01-C1F8A4409296}" type="datetimeFigureOut">
              <a:rPr lang="ru-RU" smtClean="0"/>
              <a:pPr>
                <a:defRPr/>
              </a:pPr>
              <a:t>23.06.2010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7E8D-57EB-4122-90E1-D3E5EDB6758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2630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EF7049-C182-4916-BC01-C1F8A4409296}" type="datetimeFigureOut">
              <a:rPr lang="ru-RU" smtClean="0"/>
              <a:pPr>
                <a:defRPr/>
              </a:pPr>
              <a:t>23.06.2010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7E8D-57EB-4122-90E1-D3E5EDB6758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16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CEF7049-C182-4916-BC01-C1F8A4409296}" type="datetimeFigureOut">
              <a:rPr lang="ru-RU" smtClean="0"/>
              <a:pPr>
                <a:defRPr/>
              </a:pPr>
              <a:t>23.06.2010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A7E8D-57EB-4122-90E1-D3E5EDB6758D}" type="slidenum">
              <a:rPr lang="ru-RU" altLang="ru-RU" smtClean="0"/>
              <a:pPr/>
              <a:t>‹#›</a:t>
            </a:fld>
            <a:endParaRPr lang="ru-RU" alt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121910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3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0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4.wav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7.wav"/><Relationship Id="rId5" Type="http://schemas.openxmlformats.org/officeDocument/2006/relationships/audio" Target="../media/audio26.wav"/><Relationship Id="rId4" Type="http://schemas.openxmlformats.org/officeDocument/2006/relationships/audio" Target="../media/audio25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8.wav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0.wav"/><Relationship Id="rId4" Type="http://schemas.openxmlformats.org/officeDocument/2006/relationships/audio" Target="../media/audio29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1.wav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3.wav"/><Relationship Id="rId5" Type="http://schemas.openxmlformats.org/officeDocument/2006/relationships/audio" Target="../media/audio23.wav"/><Relationship Id="rId4" Type="http://schemas.openxmlformats.org/officeDocument/2006/relationships/audio" Target="../media/audio3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4.wav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5.wav"/><Relationship Id="rId5" Type="http://schemas.openxmlformats.org/officeDocument/2006/relationships/audio" Target="../media/audio26.wav"/><Relationship Id="rId4" Type="http://schemas.openxmlformats.org/officeDocument/2006/relationships/audio" Target="../media/audio19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6.wav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9.wav"/><Relationship Id="rId5" Type="http://schemas.openxmlformats.org/officeDocument/2006/relationships/audio" Target="../media/audio38.wav"/><Relationship Id="rId4" Type="http://schemas.openxmlformats.org/officeDocument/2006/relationships/audio" Target="../media/audio37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0.wav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9.wav"/><Relationship Id="rId5" Type="http://schemas.openxmlformats.org/officeDocument/2006/relationships/audio" Target="../media/audio41.wav"/><Relationship Id="rId4" Type="http://schemas.openxmlformats.org/officeDocument/2006/relationships/audio" Target="../media/audio37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13" Type="http://schemas.openxmlformats.org/officeDocument/2006/relationships/image" Target="../media/image5.png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7.wav"/><Relationship Id="rId11" Type="http://schemas.openxmlformats.org/officeDocument/2006/relationships/image" Target="../media/image3.png"/><Relationship Id="rId5" Type="http://schemas.openxmlformats.org/officeDocument/2006/relationships/audio" Target="../media/audio6.wav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audio" Target="../media/audio5.wav"/><Relationship Id="rId9" Type="http://schemas.openxmlformats.org/officeDocument/2006/relationships/audio" Target="../media/audio10.wav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13" Type="http://schemas.openxmlformats.org/officeDocument/2006/relationships/image" Target="../media/image5.png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7.wav"/><Relationship Id="rId11" Type="http://schemas.openxmlformats.org/officeDocument/2006/relationships/image" Target="../media/image3.png"/><Relationship Id="rId5" Type="http://schemas.openxmlformats.org/officeDocument/2006/relationships/audio" Target="../media/audio6.wav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audio" Target="../media/audio5.wav"/><Relationship Id="rId9" Type="http://schemas.openxmlformats.org/officeDocument/2006/relationships/audio" Target="../media/audio10.wav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5.wav"/><Relationship Id="rId13" Type="http://schemas.openxmlformats.org/officeDocument/2006/relationships/image" Target="../media/image12.png"/><Relationship Id="rId3" Type="http://schemas.openxmlformats.org/officeDocument/2006/relationships/audio" Target="../media/audio11.wav"/><Relationship Id="rId7" Type="http://schemas.openxmlformats.org/officeDocument/2006/relationships/audio" Target="../media/audio14.wav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3.wav"/><Relationship Id="rId11" Type="http://schemas.openxmlformats.org/officeDocument/2006/relationships/image" Target="../media/image10.png"/><Relationship Id="rId5" Type="http://schemas.openxmlformats.org/officeDocument/2006/relationships/audio" Target="../media/audio12.wav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audio" Target="../media/audio16.wav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5.wav"/><Relationship Id="rId13" Type="http://schemas.openxmlformats.org/officeDocument/2006/relationships/image" Target="../media/image12.png"/><Relationship Id="rId3" Type="http://schemas.openxmlformats.org/officeDocument/2006/relationships/audio" Target="../media/audio11.wav"/><Relationship Id="rId7" Type="http://schemas.openxmlformats.org/officeDocument/2006/relationships/audio" Target="../media/audio14.wav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3.wav"/><Relationship Id="rId11" Type="http://schemas.openxmlformats.org/officeDocument/2006/relationships/image" Target="../media/image10.png"/><Relationship Id="rId5" Type="http://schemas.openxmlformats.org/officeDocument/2006/relationships/audio" Target="../media/audio12.wav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audio" Target="../media/audio16.wav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9.png"/><Relationship Id="rId3" Type="http://schemas.openxmlformats.org/officeDocument/2006/relationships/audio" Target="../media/audio17.wav"/><Relationship Id="rId7" Type="http://schemas.openxmlformats.org/officeDocument/2006/relationships/audio" Target="../media/audio21.wav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0.wav"/><Relationship Id="rId11" Type="http://schemas.openxmlformats.org/officeDocument/2006/relationships/image" Target="../media/image17.png"/><Relationship Id="rId5" Type="http://schemas.openxmlformats.org/officeDocument/2006/relationships/audio" Target="../media/audio19.wav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audio" Target="../media/audio18.wav"/><Relationship Id="rId9" Type="http://schemas.openxmlformats.org/officeDocument/2006/relationships/audio" Target="../media/audio22.wav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9.png"/><Relationship Id="rId3" Type="http://schemas.openxmlformats.org/officeDocument/2006/relationships/audio" Target="../media/audio17.wav"/><Relationship Id="rId7" Type="http://schemas.openxmlformats.org/officeDocument/2006/relationships/audio" Target="../media/audio21.wav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0.wav"/><Relationship Id="rId11" Type="http://schemas.openxmlformats.org/officeDocument/2006/relationships/image" Target="../media/image17.png"/><Relationship Id="rId5" Type="http://schemas.openxmlformats.org/officeDocument/2006/relationships/audio" Target="../media/audio19.wav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audio" Target="../media/audio18.wav"/><Relationship Id="rId9" Type="http://schemas.openxmlformats.org/officeDocument/2006/relationships/audio" Target="../media/audio22.wav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-528736" y="1268760"/>
            <a:ext cx="1067983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80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Arial" pitchFamily="34" charset="0"/>
              </a:rPr>
              <a:t>Ich brauche…….</a:t>
            </a:r>
          </a:p>
          <a:p>
            <a:pPr algn="ctr"/>
            <a:r>
              <a:rPr lang="de-DE" sz="8000" b="1" i="1" dirty="0">
                <a:solidFill>
                  <a:srgbClr val="0000CC"/>
                </a:solidFill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38084" y="1071546"/>
          <a:ext cx="11953916" cy="4143404"/>
        </p:xfrm>
        <a:graphic>
          <a:graphicData uri="http://schemas.openxmlformats.org/drawingml/2006/table">
            <a:tbl>
              <a:tblPr/>
              <a:tblGrid>
                <a:gridCol w="8297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6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3404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3200" b="1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Wir brauchen in der Mathematikstunde ...</a:t>
                      </a:r>
                      <a:endParaRPr lang="ru-RU" sz="3200" b="1" i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3200" b="1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Wir brauchen in der Turnstunde ...</a:t>
                      </a:r>
                      <a:endParaRPr lang="ru-RU" sz="3200" b="1" i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3200" b="1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Wir brauchen in der Deutschstunde ...</a:t>
                      </a:r>
                      <a:endParaRPr lang="ru-RU" sz="3200" b="1" i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3200" b="1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Wir brauchen in der Geographiestunde ...</a:t>
                      </a:r>
                      <a:endParaRPr lang="ru-RU" sz="3200" b="1" i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3200" b="1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Wir brauchen in der Mathematikstunde ...</a:t>
                      </a:r>
                      <a:endParaRPr lang="ru-RU" sz="3200" b="1" i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3200" b="1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Wir brauchen in der Biologiestunde ...</a:t>
                      </a:r>
                      <a:endParaRPr lang="ru-RU" sz="3200" b="1" i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3200" b="1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Wir brauchen in der Malstunde ...</a:t>
                      </a:r>
                      <a:endParaRPr lang="ru-RU" sz="3200" b="1" i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3200" b="1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Wir brauchen in der Geographiestunde ... </a:t>
                      </a:r>
                      <a:endParaRPr lang="ru-RU" sz="3200" b="1" i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3200" b="1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einen Globus</a:t>
                      </a:r>
                      <a:endParaRPr lang="ru-RU" sz="32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3200" b="1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ein Lineal</a:t>
                      </a:r>
                      <a:endParaRPr lang="ru-RU" sz="32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3200" b="1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einen Ball</a:t>
                      </a:r>
                      <a:endParaRPr lang="ru-RU" sz="32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3200" b="1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ein Wörterbuch</a:t>
                      </a:r>
                      <a:endParaRPr lang="ru-RU" sz="32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3200" b="1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einen Mikroskop</a:t>
                      </a:r>
                      <a:endParaRPr lang="ru-RU" sz="32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3200" b="1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einen Kalkulator</a:t>
                      </a:r>
                      <a:endParaRPr lang="ru-RU" sz="32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3200" b="1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einen Atlas</a:t>
                      </a:r>
                      <a:endParaRPr lang="ru-RU" sz="32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3200" b="1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ein Album</a:t>
                      </a:r>
                      <a:endParaRPr lang="ru-RU" sz="32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38084" y="1484784"/>
            <a:ext cx="1195391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3600" b="1" i="1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de-DE" sz="5400" b="1" i="1" u="non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Wozu</a:t>
            </a:r>
            <a:r>
              <a:rPr kumimoji="0" lang="de-DE" sz="5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gehst du in die Bibliothek? (... ein Buch)</a:t>
            </a:r>
            <a:endParaRPr kumimoji="0" lang="de-DE" sz="5400" b="1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39616" y="3933056"/>
            <a:ext cx="931071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5400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Ich brauche ein Buch.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zu gehst du in die Bibliothe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brauche ein B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428604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... auf die Post? (... eine Briefmarke)</a:t>
            </a:r>
            <a:endParaRPr kumimoji="0" lang="ru-RU" sz="48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428736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Wozu gehst du auf die Post?</a:t>
            </a:r>
            <a:endParaRPr kumimoji="0" lang="ru-RU" sz="4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81356" y="2428868"/>
            <a:ext cx="88106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Ich brauche  eine Briefmarke</a:t>
            </a:r>
            <a:r>
              <a:rPr lang="de-DE" sz="4800" b="1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.</a:t>
            </a:r>
            <a:endParaRPr kumimoji="0" lang="ru-RU" sz="4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285860"/>
            <a:ext cx="12192000" cy="178595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3429000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... in den Supermarkt? (... Brot)</a:t>
            </a:r>
            <a:endParaRPr kumimoji="0" lang="ru-RU" sz="48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4357694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de-DE" sz="4800" b="1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Wozu gehst du </a:t>
            </a:r>
            <a:r>
              <a:rPr kumimoji="0" lang="de-DE" sz="4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den Supermarkt? </a:t>
            </a:r>
            <a:endParaRPr kumimoji="0" lang="ru-RU" sz="4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3381356" y="5286388"/>
            <a:ext cx="88106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tabLst>
                <a:tab pos="180975" algn="l"/>
              </a:tabLst>
            </a:pPr>
            <a:r>
              <a:rPr lang="de-DE" sz="4800" b="1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Ich brauche Brot.</a:t>
            </a:r>
            <a:endParaRPr kumimoji="0" lang="ru-RU" sz="4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4429132"/>
            <a:ext cx="12192000" cy="178595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zu gehst du auf die Po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brauche  eine Briefmar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ozu gehst du in den Supermark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ch brauche Br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8" grpId="0" animBg="1"/>
      <p:bldP spid="19" grpId="0"/>
      <p:bldP spid="20" grpId="0"/>
      <p:bldP spid="21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428604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... in den Garten? (... eine Blume)</a:t>
            </a:r>
            <a:endParaRPr kumimoji="0" lang="ru-RU" sz="48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428736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1" hangingPunct="1"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Wozu gehst du </a:t>
            </a:r>
            <a:r>
              <a:rPr lang="de-DE" sz="4800" b="1" i="1" dirty="0">
                <a:ea typeface="Times New Roman" pitchFamily="18" charset="0"/>
                <a:cs typeface="Arial" pitchFamily="34" charset="0"/>
              </a:rPr>
              <a:t>in den Garten</a:t>
            </a:r>
            <a:r>
              <a:rPr kumimoji="0" lang="de-DE" sz="4800" b="1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sz="4800" b="1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81356" y="2428868"/>
            <a:ext cx="88106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hangingPunct="1"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Ich brauche  eine </a:t>
            </a:r>
            <a:r>
              <a:rPr lang="de-DE" sz="4800" b="1" i="1" dirty="0">
                <a:ea typeface="Times New Roman" pitchFamily="18" charset="0"/>
                <a:cs typeface="Arial" pitchFamily="34" charset="0"/>
              </a:rPr>
              <a:t>Blume.</a:t>
            </a:r>
            <a:endParaRPr kumimoji="0" lang="ru-RU" sz="4800" b="1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500174"/>
            <a:ext cx="12192000" cy="178595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3500438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... in den Kindergarten? (... eine Puppe)</a:t>
            </a:r>
            <a:endParaRPr kumimoji="0" lang="ru-RU" sz="48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4572008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de-DE" sz="4800" b="1" i="1" dirty="0">
                <a:ea typeface="Times New Roman" pitchFamily="18" charset="0"/>
                <a:cs typeface="Arial" pitchFamily="34" charset="0"/>
              </a:rPr>
              <a:t>Wozu gehst du </a:t>
            </a:r>
            <a:r>
              <a:rPr kumimoji="0" lang="de-DE" sz="4800" b="1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den </a:t>
            </a:r>
            <a:r>
              <a:rPr lang="de-DE" sz="4800" b="1" i="1" dirty="0">
                <a:ea typeface="Times New Roman" pitchFamily="18" charset="0"/>
                <a:cs typeface="Arial" pitchFamily="34" charset="0"/>
              </a:rPr>
              <a:t>Kindergarten</a:t>
            </a:r>
            <a:r>
              <a:rPr kumimoji="0" lang="de-DE" sz="4800" b="1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 </a:t>
            </a:r>
            <a:endParaRPr kumimoji="0" lang="ru-RU" sz="4800" b="1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381356" y="5500702"/>
            <a:ext cx="88106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tabLst>
                <a:tab pos="180975" algn="l"/>
              </a:tabLst>
            </a:pPr>
            <a:r>
              <a:rPr lang="de-DE" sz="4800" b="1" i="1" dirty="0">
                <a:ea typeface="Times New Roman" pitchFamily="18" charset="0"/>
                <a:cs typeface="Arial" pitchFamily="34" charset="0"/>
              </a:rPr>
              <a:t>Ich brauche eine Puppe.</a:t>
            </a:r>
            <a:endParaRPr kumimoji="0" lang="ru-RU" sz="4800" b="1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572008"/>
            <a:ext cx="12192000" cy="178595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zu gehst du in den Gart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brauche  eine Blu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ozu gehst du in den Kindergart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ch brauche eine Pup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/>
      <p:bldP spid="10" grpId="0"/>
      <p:bldP spid="11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428604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... ins Lehrerzimmer? (... eine Karte)</a:t>
            </a:r>
            <a:endParaRPr kumimoji="0" lang="de-DE" sz="48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428736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1" hangingPunct="1"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Wozu gehst du </a:t>
            </a:r>
            <a:r>
              <a:rPr lang="de-DE" sz="4800" b="1" i="1" dirty="0">
                <a:ea typeface="Times New Roman" pitchFamily="18" charset="0"/>
                <a:cs typeface="Arial" pitchFamily="34" charset="0"/>
              </a:rPr>
              <a:t>ins Lehrerzimmer</a:t>
            </a:r>
            <a:r>
              <a:rPr kumimoji="0" lang="de-DE" sz="4800" b="1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sz="4800" b="1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81356" y="2428868"/>
            <a:ext cx="88106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hangingPunct="1"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Ich brauche  eine </a:t>
            </a:r>
            <a:r>
              <a:rPr lang="de-DE" sz="4800" b="1" i="1" dirty="0">
                <a:ea typeface="Times New Roman" pitchFamily="18" charset="0"/>
                <a:cs typeface="Arial" pitchFamily="34" charset="0"/>
              </a:rPr>
              <a:t>Karte.</a:t>
            </a:r>
            <a:endParaRPr kumimoji="0" lang="ru-RU" sz="4800" b="1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500174"/>
            <a:ext cx="12192000" cy="178595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3571876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... in die Bibliothek? (... ein Wörterbuch)</a:t>
            </a:r>
            <a:endParaRPr kumimoji="0" lang="de-DE" sz="48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4572008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de-DE" sz="4800" b="1" i="1" dirty="0">
                <a:ea typeface="Times New Roman" pitchFamily="18" charset="0"/>
                <a:cs typeface="Arial" pitchFamily="34" charset="0"/>
              </a:rPr>
              <a:t>Wozu gehst du </a:t>
            </a:r>
            <a:r>
              <a:rPr kumimoji="0" lang="de-DE" sz="4800" b="1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</a:t>
            </a:r>
            <a:r>
              <a:rPr lang="de-DE" sz="4800" b="1" i="1" dirty="0">
                <a:ea typeface="Times New Roman" pitchFamily="18" charset="0"/>
                <a:cs typeface="Arial" pitchFamily="34" charset="0"/>
              </a:rPr>
              <a:t>die Bibliothek</a:t>
            </a:r>
            <a:r>
              <a:rPr kumimoji="0" lang="de-DE" sz="4800" b="1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 </a:t>
            </a:r>
            <a:endParaRPr kumimoji="0" lang="ru-RU" sz="4800" b="1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381356" y="5500702"/>
            <a:ext cx="88106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tabLst>
                <a:tab pos="180975" algn="l"/>
              </a:tabLst>
            </a:pPr>
            <a:r>
              <a:rPr lang="de-DE" sz="4800" b="1" i="1" dirty="0">
                <a:ea typeface="Times New Roman" pitchFamily="18" charset="0"/>
                <a:cs typeface="Arial" pitchFamily="34" charset="0"/>
              </a:rPr>
              <a:t>Ich brauche ein Wörterbuch.</a:t>
            </a:r>
            <a:endParaRPr kumimoji="0" lang="ru-RU" sz="4800" b="1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572008"/>
            <a:ext cx="12192000" cy="178595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zu gehst du ins Lehrerzi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brauche  eine Kar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ozu gehst du in die Bibliothe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ch brauche ein Wörterb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/>
      <p:bldP spid="10" grpId="0"/>
      <p:bldP spid="11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428604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... in die Klasse? (... ein Heft)</a:t>
            </a:r>
            <a:endParaRPr kumimoji="0" lang="de-DE" sz="48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428736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1" hangingPunct="1"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Wozu gehst du </a:t>
            </a:r>
            <a:r>
              <a:rPr lang="de-DE" sz="4800" b="1" i="1" dirty="0">
                <a:ea typeface="Times New Roman" pitchFamily="18" charset="0"/>
                <a:cs typeface="Arial" pitchFamily="34" charset="0"/>
              </a:rPr>
              <a:t>die Klasse</a:t>
            </a:r>
            <a:r>
              <a:rPr kumimoji="0" lang="de-DE" sz="4800" b="1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sz="4800" b="1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81356" y="2428868"/>
            <a:ext cx="88106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hangingPunct="1"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Ich brauche </a:t>
            </a:r>
            <a:r>
              <a:rPr lang="de-DE" sz="4800" b="1" i="1" dirty="0">
                <a:ea typeface="Times New Roman" pitchFamily="18" charset="0"/>
                <a:cs typeface="Arial" pitchFamily="34" charset="0"/>
              </a:rPr>
              <a:t>ein Heft.</a:t>
            </a:r>
            <a:endParaRPr kumimoji="0" lang="ru-RU" sz="4800" b="1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500174"/>
            <a:ext cx="12192000" cy="178595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3643314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... in den Supermarkt? (... Joghurt)</a:t>
            </a:r>
            <a:endParaRPr kumimoji="0" lang="de-DE" sz="48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4714884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de-DE" sz="4800" b="1" i="1" dirty="0">
                <a:ea typeface="Times New Roman" pitchFamily="18" charset="0"/>
                <a:cs typeface="Arial" pitchFamily="34" charset="0"/>
              </a:rPr>
              <a:t>Wozu gehst du </a:t>
            </a:r>
            <a:r>
              <a:rPr kumimoji="0" lang="de-DE" sz="4800" b="1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</a:t>
            </a:r>
            <a:r>
              <a:rPr lang="de-DE" sz="4800" b="1" i="1" dirty="0">
                <a:ea typeface="Times New Roman" pitchFamily="18" charset="0"/>
                <a:cs typeface="Arial" pitchFamily="34" charset="0"/>
              </a:rPr>
              <a:t>den Supermarkt</a:t>
            </a:r>
            <a:r>
              <a:rPr kumimoji="0" lang="de-DE" sz="4800" b="1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 </a:t>
            </a:r>
            <a:endParaRPr kumimoji="0" lang="ru-RU" sz="4800" b="1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381356" y="5643578"/>
            <a:ext cx="88106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tabLst>
                <a:tab pos="180975" algn="l"/>
              </a:tabLst>
            </a:pPr>
            <a:r>
              <a:rPr lang="de-DE" sz="4800" b="1" i="1" dirty="0">
                <a:ea typeface="Times New Roman" pitchFamily="18" charset="0"/>
                <a:cs typeface="Arial" pitchFamily="34" charset="0"/>
              </a:rPr>
              <a:t>Ich brauche Joghurt.</a:t>
            </a:r>
            <a:endParaRPr kumimoji="0" lang="ru-RU" sz="4800" b="1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643446"/>
            <a:ext cx="12192000" cy="178595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zu gehst du in die Klas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brauche ein He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ozu gehst du in den Supermark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ch brauche Joghu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/>
      <p:bldP spid="10" grpId="0"/>
      <p:bldP spid="11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714356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Ich gehe nicht in den Park. (Müde?)</a:t>
            </a:r>
            <a:endParaRPr kumimoji="0" lang="de-DE" sz="48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714488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Warum gehst du nicht in den Park?</a:t>
            </a:r>
            <a:endParaRPr kumimoji="0" lang="ru-RU" sz="4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81356" y="2428868"/>
            <a:ext cx="88106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hangingPunct="1"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Bist du müde</a:t>
            </a:r>
            <a:r>
              <a:rPr lang="de-DE" sz="4800" b="1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?</a:t>
            </a:r>
            <a:endParaRPr kumimoji="0" lang="ru-RU" sz="4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571612"/>
            <a:ext cx="12192000" cy="214314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0" y="3786190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lang="de-DE" sz="4600" b="1" i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Ich tanze nicht in der Diskothek. (</a:t>
            </a:r>
            <a:r>
              <a:rPr lang="de-DE" sz="4400" b="1" i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Krank</a:t>
            </a:r>
            <a:r>
              <a:rPr lang="de-DE" sz="4600" b="1" i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?)</a:t>
            </a:r>
            <a:endParaRPr lang="de-DE" sz="46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0" y="4572008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1" hangingPunct="1"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Warum </a:t>
            </a:r>
            <a:r>
              <a:rPr lang="de-DE" sz="4800" b="1" i="1" dirty="0">
                <a:ea typeface="Times New Roman" pitchFamily="18" charset="0"/>
                <a:cs typeface="Arial" pitchFamily="34" charset="0"/>
              </a:rPr>
              <a:t>tanz</a:t>
            </a:r>
            <a:r>
              <a:rPr kumimoji="0" lang="de-DE" sz="4800" b="1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 du nicht in </a:t>
            </a:r>
            <a:r>
              <a:rPr lang="de-DE" sz="4800" b="1" i="1" dirty="0">
                <a:ea typeface="Times New Roman" pitchFamily="18" charset="0"/>
                <a:cs typeface="Arial" pitchFamily="34" charset="0"/>
              </a:rPr>
              <a:t>der Diskothek</a:t>
            </a:r>
            <a:r>
              <a:rPr kumimoji="0" lang="de-DE" sz="4800" b="1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sz="4800" b="1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3381356" y="5500702"/>
            <a:ext cx="88106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tabLst>
                <a:tab pos="180975" algn="l"/>
              </a:tabLst>
            </a:pPr>
            <a:r>
              <a:rPr lang="de-DE" sz="4800" b="1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Bist du krank?</a:t>
            </a:r>
            <a:endParaRPr kumimoji="0" lang="ru-RU" sz="4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4643422"/>
            <a:ext cx="12192000" cy="2214578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rum gehst du nicht in den P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ist du mü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arum tanzt du nicht in der Diskothe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ist du kr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 animBg="1"/>
      <p:bldP spid="17" grpId="0"/>
      <p:bldP spid="18" grpId="0"/>
      <p:bldP spid="19" grpId="0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714356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Ich gehe nicht auf die Eisbahn. (Müde?)</a:t>
            </a:r>
            <a:endParaRPr kumimoji="0" lang="de-DE" sz="48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714488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1" hangingPunct="1"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Warum gehst du nicht </a:t>
            </a:r>
            <a:r>
              <a:rPr lang="de-DE" sz="4800" b="1" i="1" dirty="0">
                <a:ea typeface="Times New Roman" pitchFamily="18" charset="0"/>
                <a:cs typeface="Arial" pitchFamily="34" charset="0"/>
              </a:rPr>
              <a:t>auf die Eisbahn</a:t>
            </a:r>
            <a:r>
              <a:rPr kumimoji="0" lang="de-DE" sz="4800" b="1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sz="4800" b="1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81356" y="2428868"/>
            <a:ext cx="88106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hangingPunct="1"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Bist du müde</a:t>
            </a:r>
            <a:r>
              <a:rPr lang="de-DE" sz="4800" b="1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?</a:t>
            </a:r>
            <a:endParaRPr kumimoji="0" lang="ru-RU" sz="4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643050"/>
            <a:ext cx="12192000" cy="214314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3929066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Ich arbeite nicht im Garten. (Krank?)</a:t>
            </a:r>
            <a:endParaRPr kumimoji="0" lang="de-DE" sz="48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4857760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lang="de-DE" sz="4800" b="1" i="1" dirty="0">
                <a:ea typeface="Times New Roman" pitchFamily="18" charset="0"/>
                <a:cs typeface="Arial" pitchFamily="34" charset="0"/>
              </a:rPr>
              <a:t>Warum arbeitest du nicht im Garten</a:t>
            </a:r>
            <a:r>
              <a:rPr kumimoji="0" lang="de-DE" sz="4800" b="1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 </a:t>
            </a:r>
            <a:endParaRPr kumimoji="0" lang="ru-RU" sz="4800" b="1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381356" y="5786454"/>
            <a:ext cx="88106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tabLst>
                <a:tab pos="180975" algn="l"/>
              </a:tabLst>
            </a:pPr>
            <a:r>
              <a:rPr lang="de-DE" sz="4800" b="1" i="1" dirty="0">
                <a:ea typeface="Times New Roman" pitchFamily="18" charset="0"/>
                <a:cs typeface="Arial" pitchFamily="34" charset="0"/>
              </a:rPr>
              <a:t>Bist du krank?</a:t>
            </a:r>
            <a:endParaRPr kumimoji="0" lang="ru-RU" sz="4800" b="1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857760"/>
            <a:ext cx="12192000" cy="200024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rum gehst du nicht auf die Eisbah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ist du mü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arum arbeitest du nicht im Gart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ist du kr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  <p:bldP spid="11" grpId="0"/>
      <p:bldP spid="12" grpId="0"/>
      <p:bldP spid="13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817701"/>
            <a:ext cx="12192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0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Auf der </a:t>
            </a:r>
            <a:r>
              <a:rPr kumimoji="0" lang="de-DE" sz="40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Stra</a:t>
            </a:r>
            <a:r>
              <a:rPr kumimoji="0" lang="ru-RU" sz="40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ß</a:t>
            </a:r>
            <a:r>
              <a:rPr kumimoji="0" lang="de-DE" sz="40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</a:t>
            </a:r>
            <a:endParaRPr kumimoji="0" lang="ru-RU" sz="4000" b="1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000" b="1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Dima:</a:t>
            </a:r>
            <a:r>
              <a:rPr kumimoji="0" lang="de-DE" sz="4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Guten Tag, Natascha!</a:t>
            </a:r>
            <a:endParaRPr kumimoji="0" lang="ru-RU" sz="4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000" b="1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Natascha:</a:t>
            </a:r>
            <a:r>
              <a:rPr kumimoji="0" lang="de-DE" sz="4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Guten Tag! Wohin gehst du?</a:t>
            </a:r>
            <a:endParaRPr kumimoji="0" lang="ru-RU" sz="4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000" b="1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Dima:</a:t>
            </a:r>
            <a:r>
              <a:rPr kumimoji="0" lang="de-DE" sz="4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Ich gehe in den Park. Im Park sind jetzt viele Kinder. Und du, Natascha? Wohin gehst du?</a:t>
            </a:r>
            <a:endParaRPr kumimoji="0" lang="ru-RU" sz="4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000" b="1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Natascha:</a:t>
            </a:r>
            <a:r>
              <a:rPr kumimoji="0" lang="de-DE" sz="4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Ich gehe in die Schulbibliothek. Ich brauche ein Buch.</a:t>
            </a:r>
            <a:endParaRPr kumimoji="0" lang="de-DE" sz="4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A08FD1-11EF-434D-A65E-8CF1D5AF9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y-KG" dirty="0"/>
              <a:t>Мугалимдин өтүлгөн сабагына өзүнүн анализи.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100DE1-7597-4297-8F23-6E46BB8AB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5386609"/>
          </a:xfrm>
        </p:spPr>
        <p:txBody>
          <a:bodyPr>
            <a:normAutofit/>
          </a:bodyPr>
          <a:lstStyle/>
          <a:p>
            <a:r>
              <a:rPr lang="ky-KG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Мугалим: Орособек уулу Урматбек.</a:t>
            </a:r>
          </a:p>
          <a:p>
            <a:r>
              <a:rPr lang="ky-KG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4-д класс</a:t>
            </a:r>
          </a:p>
          <a:p>
            <a:r>
              <a:rPr lang="ky-KG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Сабактын темасы: (</a:t>
            </a:r>
            <a:r>
              <a:rPr lang="de-DE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 brauche…)</a:t>
            </a:r>
            <a:r>
              <a:rPr lang="ky-KG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Мага керек....</a:t>
            </a:r>
            <a:endParaRPr lang="de-DE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y-KG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Сабактын максаты: </a:t>
            </a:r>
          </a:p>
          <a:p>
            <a:pPr marL="0" indent="0">
              <a:buNone/>
            </a:pPr>
            <a:r>
              <a:rPr lang="ky-KG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1) Окуучулар темага ылайык лексикалык бирдиктерди колдонууга үйрөнүп, артиклдерди туура колдоно билүүгө көнүгүү менен мектеп буюмдары аркылуу мисалдарды келтирип үйрөнүшөт.</a:t>
            </a:r>
          </a:p>
          <a:p>
            <a:pPr marL="0" indent="0">
              <a:buNone/>
            </a:pPr>
            <a:r>
              <a:rPr lang="ky-KG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2) Туура сүйлөө жана ой жүгүртүү, окуу жөндөмдөрүн өнүктүрүшөт.</a:t>
            </a:r>
          </a:p>
          <a:p>
            <a:pPr marL="0" indent="0">
              <a:buNone/>
            </a:pPr>
            <a:r>
              <a:rPr lang="ky-KG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3) Сабакта тилге болгон кызыгуусун артырууга жана сүйлөө маданиятын үйрөнүү менен тарбияланышат.       </a:t>
            </a:r>
          </a:p>
        </p:txBody>
      </p:sp>
    </p:spTree>
    <p:extLst>
      <p:ext uri="{BB962C8B-B14F-4D97-AF65-F5344CB8AC3E}">
        <p14:creationId xmlns:p14="http://schemas.microsoft.com/office/powerpoint/2010/main" val="991784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E93D99-49CB-4877-BFBF-8AD8A6256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ea typeface="+mn-ea"/>
                <a:cs typeface="+mn-cs"/>
              </a:rPr>
              <a:t>Unterrichtsziel</a:t>
            </a:r>
            <a:endParaRPr lang="ky-KG" sz="88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1BEE7D-FDDA-4FB4-BD8F-D15AD3262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45" y="2332037"/>
            <a:ext cx="10972800" cy="3041179"/>
          </a:xfrm>
        </p:spPr>
        <p:txBody>
          <a:bodyPr>
            <a:normAutofit/>
          </a:bodyPr>
          <a:lstStyle/>
          <a:p>
            <a:r>
              <a:rPr lang="de-DE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Die Fähigkeit zu entwickeln, den Akkusativ von Substantivnamen zu bestimmen, Akkusativ und Nominativ zu unterscheiden. </a:t>
            </a:r>
            <a:endParaRPr lang="ky-KG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991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B7131E7-286B-410D-95D6-38B18BCE0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0"/>
            <a:ext cx="12072664" cy="6857999"/>
          </a:xfrm>
        </p:spPr>
        <p:txBody>
          <a:bodyPr/>
          <a:lstStyle/>
          <a:p>
            <a:pPr marL="0" lvl="0" indent="0" defTabSz="685800">
              <a:lnSpc>
                <a:spcPct val="110000"/>
              </a:lnSpc>
              <a:spcBef>
                <a:spcPts val="700"/>
              </a:spcBef>
              <a:buClr>
                <a:srgbClr val="171312"/>
              </a:buClr>
              <a:buNone/>
            </a:pPr>
            <a:r>
              <a:rPr lang="ky-KG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Сабактын эффективдүү өтүлүшү үчүн төмөнкү багыттар каралды:</a:t>
            </a:r>
            <a:r>
              <a:rPr lang="ru-RU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ky-KG" sz="1000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685800">
              <a:lnSpc>
                <a:spcPct val="110000"/>
              </a:lnSpc>
              <a:spcBef>
                <a:spcPts val="700"/>
              </a:spcBef>
              <a:buClr>
                <a:srgbClr val="171312"/>
              </a:buClr>
              <a:tabLst>
                <a:tab pos="457200" algn="l"/>
              </a:tabLst>
            </a:pPr>
            <a:r>
              <a:rPr lang="ky-KG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Сабактын тиби: Сүйлөө жөндөмдүүлүктөрүн өнүктүрүү;</a:t>
            </a:r>
            <a:endParaRPr lang="ky-KG" sz="1200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685800">
              <a:lnSpc>
                <a:spcPct val="110000"/>
              </a:lnSpc>
              <a:spcBef>
                <a:spcPts val="700"/>
              </a:spcBef>
              <a:buClr>
                <a:srgbClr val="171312"/>
              </a:buClr>
              <a:tabLst>
                <a:tab pos="457200" algn="l"/>
              </a:tabLst>
            </a:pPr>
            <a:r>
              <a:rPr lang="ky-KG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Сабакка коюлган үч багыттагы максаттардын туура коюлушунан улам, окуучулар сабакты туура түшүнүүгө багыт алышат.</a:t>
            </a:r>
            <a:endParaRPr lang="ky-KG" sz="1200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defTabSz="685800">
              <a:lnSpc>
                <a:spcPct val="110000"/>
              </a:lnSpc>
              <a:spcBef>
                <a:spcPts val="700"/>
              </a:spcBef>
              <a:buClr>
                <a:srgbClr val="171312"/>
              </a:buClr>
            </a:pPr>
            <a:r>
              <a:rPr lang="ky-KG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Колдонулган ыкма</a:t>
            </a:r>
            <a:r>
              <a:rPr lang="ky-KG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Интерактивдүү ыкма аркылуу изилденүүчүлүк менен окуучулардын логикалык ой жүгүртүүсүн арттыруу;</a:t>
            </a:r>
            <a:endParaRPr lang="ky-KG" sz="1200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defTabSz="685800">
              <a:lnSpc>
                <a:spcPct val="110000"/>
              </a:lnSpc>
              <a:spcBef>
                <a:spcPts val="700"/>
              </a:spcBef>
              <a:buClr>
                <a:srgbClr val="171312"/>
              </a:buClr>
            </a:pPr>
            <a:r>
              <a:rPr lang="ky-KG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Сабактын формасы</a:t>
            </a:r>
            <a:r>
              <a:rPr lang="ky-KG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Жекече жана группа болуп иштөө, интерактивдүү оюн аркылуу окуучунун түшүнүүсүн жана эс тутумуна жакшы сактап калуусу үчүн визуалдык сүрөттөрдүн жардамы менен ооз эки сүйлөм түздүрүү.</a:t>
            </a:r>
          </a:p>
          <a:p>
            <a:pPr marL="0" lvl="0" indent="0" defTabSz="685800">
              <a:lnSpc>
                <a:spcPct val="110000"/>
              </a:lnSpc>
              <a:spcBef>
                <a:spcPts val="700"/>
              </a:spcBef>
              <a:buClr>
                <a:srgbClr val="171312"/>
              </a:buClr>
              <a:buNone/>
            </a:pPr>
            <a:r>
              <a:rPr lang="ky-KG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Аудирование аркылуу текстен жаны сөздөрдү таап, которо билүүсүн, ал сөздөр катышкан сүйлөмдөрдү окутуп котортуу. Жаңы сөздөрдү синонимдери менен айкалыштырып  үйрөтүп эске тутууга көнүктүрүү. </a:t>
            </a:r>
          </a:p>
          <a:p>
            <a:pPr marL="0" lvl="0" indent="0" defTabSz="685800">
              <a:lnSpc>
                <a:spcPct val="110000"/>
              </a:lnSpc>
              <a:spcBef>
                <a:spcPts val="700"/>
              </a:spcBef>
              <a:buClr>
                <a:srgbClr val="171312"/>
              </a:buClr>
              <a:buNone/>
            </a:pPr>
            <a:r>
              <a:rPr lang="ky-KG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Сабактын жыйынтыгында өтүлгөн теманы окуучулардын түшүнгөндүгү тууралуу төмөндөгүдөй жыйынтыктарды күттүм: «Мага керек...» темасын өздөрүнүн сүйлөө кебинде колдонуу менен сүйлөп берүүлөрүн. Бул окуучулардын сүйлөө кебин өстүрүү жөндөмдүүлүктөрүн өнүктүрүүгө багытталган сабак. </a:t>
            </a:r>
          </a:p>
          <a:p>
            <a:pPr marL="0" lvl="0" indent="0" defTabSz="685800">
              <a:lnSpc>
                <a:spcPct val="110000"/>
              </a:lnSpc>
              <a:spcBef>
                <a:spcPts val="700"/>
              </a:spcBef>
              <a:buClr>
                <a:srgbClr val="171312"/>
              </a:buClr>
              <a:buNone/>
            </a:pPr>
            <a:r>
              <a:rPr lang="ky-KG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Сабактын жүрүшүндө окуу китебин, заманбап билим берүү технологияларын. Түрдүү методикалык ыкмаларды колдондум.  Сабактын максатына жетүү үчүн тема боюнча презентация, интерактивдүү оюн, логикалык ой жүгүртүүчү суроо-жооп, текст жана диалогдорду колдондум.  Убакытты бөлүштүрүү рационалдуу болду. Тема окуучуларга жеткиликтүү болгону алардын сүйлөп берүүсүнөн тастыкталды. Үй тапшырма берилди. Билимдери бааланды.</a:t>
            </a:r>
          </a:p>
          <a:p>
            <a:pPr marL="0" lvl="0" indent="0" defTabSz="685800">
              <a:lnSpc>
                <a:spcPct val="110000"/>
              </a:lnSpc>
              <a:spcBef>
                <a:spcPts val="700"/>
              </a:spcBef>
              <a:buClr>
                <a:srgbClr val="171312"/>
              </a:buClr>
              <a:buNone/>
            </a:pPr>
            <a:r>
              <a:rPr lang="ky-KG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Жыйынтыгында өткөн сабагым максатына жетти деп ойлойм.</a:t>
            </a:r>
            <a:endParaRPr lang="ky-KG" sz="1200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y-KG" dirty="0"/>
          </a:p>
        </p:txBody>
      </p:sp>
    </p:spTree>
    <p:extLst>
      <p:ext uri="{BB962C8B-B14F-4D97-AF65-F5344CB8AC3E}">
        <p14:creationId xmlns:p14="http://schemas.microsoft.com/office/powerpoint/2010/main" val="2780691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9522" y="285728"/>
            <a:ext cx="11882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800" b="1" i="1" dirty="0">
                <a:solidFill>
                  <a:srgbClr val="0000CC"/>
                </a:solidFill>
              </a:rPr>
              <a:t>Ich brauche</a:t>
            </a:r>
            <a:r>
              <a:rPr lang="ru-RU" sz="4800" b="1" i="1" dirty="0">
                <a:solidFill>
                  <a:srgbClr val="0000CC"/>
                </a:solidFill>
              </a:rPr>
              <a:t> </a:t>
            </a:r>
            <a:r>
              <a:rPr lang="de-DE" sz="4800" b="1" i="1" dirty="0">
                <a:solidFill>
                  <a:srgbClr val="FF0000"/>
                </a:solidFill>
              </a:rPr>
              <a:t>eine</a:t>
            </a:r>
            <a:r>
              <a:rPr lang="de-DE" sz="4800" b="1" i="1" dirty="0">
                <a:solidFill>
                  <a:srgbClr val="0000CC"/>
                </a:solidFill>
              </a:rPr>
              <a:t> Wohnung.</a:t>
            </a:r>
            <a:endParaRPr lang="ru-RU" sz="48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9522" y="1916832"/>
            <a:ext cx="11882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800" b="1" i="1" dirty="0">
                <a:solidFill>
                  <a:srgbClr val="0000CC"/>
                </a:solidFill>
              </a:rPr>
              <a:t>Ich brauche </a:t>
            </a:r>
            <a:r>
              <a:rPr lang="de-DE" sz="4800" b="1" i="1" dirty="0">
                <a:solidFill>
                  <a:srgbClr val="FF0000"/>
                </a:solidFill>
              </a:rPr>
              <a:t>ein</a:t>
            </a:r>
            <a:r>
              <a:rPr lang="de-DE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de-DE" sz="4800" b="1" i="1" dirty="0">
                <a:solidFill>
                  <a:srgbClr val="0000CC"/>
                </a:solidFill>
              </a:rPr>
              <a:t> Tisch. </a:t>
            </a:r>
            <a:endParaRPr lang="ru-RU" sz="48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9522" y="3500438"/>
            <a:ext cx="11882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800" b="1" i="1" dirty="0">
                <a:solidFill>
                  <a:srgbClr val="0000CC"/>
                </a:solidFill>
              </a:rPr>
              <a:t>Ich brauche</a:t>
            </a:r>
            <a:r>
              <a:rPr lang="ru-RU" sz="4800" b="1" i="1" dirty="0">
                <a:solidFill>
                  <a:srgbClr val="0000CC"/>
                </a:solidFill>
              </a:rPr>
              <a:t> </a:t>
            </a:r>
            <a:r>
              <a:rPr lang="de-DE" sz="4800" b="1" i="1" dirty="0">
                <a:solidFill>
                  <a:srgbClr val="FF0000"/>
                </a:solidFill>
              </a:rPr>
              <a:t>ein</a:t>
            </a:r>
            <a:r>
              <a:rPr lang="de-DE" sz="4800" b="1" i="1" dirty="0">
                <a:solidFill>
                  <a:srgbClr val="0000CC"/>
                </a:solidFill>
              </a:rPr>
              <a:t> Kleid. </a:t>
            </a:r>
            <a:endParaRPr lang="ru-RU" sz="48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869160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5400" b="1" i="1" dirty="0">
                <a:solidFill>
                  <a:srgbClr val="FF0000"/>
                </a:solidFill>
              </a:rPr>
              <a:t>Was brauchst du?</a:t>
            </a:r>
          </a:p>
          <a:p>
            <a:pPr algn="ctr"/>
            <a:r>
              <a:rPr lang="de-DE" sz="5400" b="1" i="1" dirty="0">
                <a:solidFill>
                  <a:srgbClr val="FF0000"/>
                </a:solidFill>
              </a:rPr>
              <a:t>Was brauchen Sie?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ch brauche eine Wohn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brauche einen Tis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ch brauche ein Kle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oll000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8084" y="0"/>
            <a:ext cx="1504008" cy="2113271"/>
          </a:xfrm>
          <a:prstGeom prst="rect">
            <a:avLst/>
          </a:prstGeom>
        </p:spPr>
      </p:pic>
      <p:pic>
        <p:nvPicPr>
          <p:cNvPr id="14" name="Рисунок 13" descr="newspaper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881158" y="285728"/>
            <a:ext cx="1994807" cy="1729947"/>
          </a:xfrm>
          <a:prstGeom prst="rect">
            <a:avLst/>
          </a:prstGeom>
        </p:spPr>
      </p:pic>
      <p:pic>
        <p:nvPicPr>
          <p:cNvPr id="17" name="Рисунок 16" descr="lamp0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738810" y="214290"/>
            <a:ext cx="1285884" cy="1849868"/>
          </a:xfrm>
          <a:prstGeom prst="rect">
            <a:avLst/>
          </a:prstGeom>
        </p:spPr>
      </p:pic>
      <p:pic>
        <p:nvPicPr>
          <p:cNvPr id="18" name="Рисунок 17" descr="cup00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95736" y="500042"/>
            <a:ext cx="1462927" cy="1495436"/>
          </a:xfrm>
          <a:prstGeom prst="rect">
            <a:avLst/>
          </a:prstGeom>
        </p:spPr>
      </p:pic>
      <p:pic>
        <p:nvPicPr>
          <p:cNvPr id="19" name="Рисунок 11" descr="clock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67570" y="214290"/>
            <a:ext cx="185353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bag-red1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096396" y="0"/>
            <a:ext cx="1347459" cy="2001415"/>
          </a:xfrm>
          <a:prstGeom prst="rect">
            <a:avLst/>
          </a:prstGeom>
        </p:spPr>
      </p:pic>
      <p:pic>
        <p:nvPicPr>
          <p:cNvPr id="22" name="Рисунок 21" descr="gerbera-flower01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525156" y="500042"/>
            <a:ext cx="1466728" cy="1585987"/>
          </a:xfrm>
          <a:prstGeom prst="rect">
            <a:avLst/>
          </a:prstGeom>
        </p:spPr>
      </p:pic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595274" y="2214554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eine</a:t>
            </a:r>
            <a:r>
              <a:rPr lang="de-DE" sz="4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Puppe.</a:t>
            </a:r>
          </a:p>
        </p:txBody>
      </p:sp>
      <p:sp>
        <p:nvSpPr>
          <p:cNvPr id="32" name="TextBox 4"/>
          <p:cNvSpPr txBox="1">
            <a:spLocks noChangeArrowheads="1"/>
          </p:cNvSpPr>
          <p:nvPr/>
        </p:nvSpPr>
        <p:spPr bwMode="auto">
          <a:xfrm>
            <a:off x="595274" y="2857496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eine</a:t>
            </a:r>
            <a:r>
              <a:rPr lang="de-DE" sz="4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Zeitung.</a:t>
            </a:r>
          </a:p>
        </p:txBody>
      </p:sp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595274" y="3500438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eine</a:t>
            </a:r>
            <a:r>
              <a:rPr lang="de-DE" sz="4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Tasse.</a:t>
            </a:r>
          </a:p>
        </p:txBody>
      </p:sp>
      <p:sp>
        <p:nvSpPr>
          <p:cNvPr id="34" name="TextBox 4"/>
          <p:cNvSpPr txBox="1">
            <a:spLocks noChangeArrowheads="1"/>
          </p:cNvSpPr>
          <p:nvPr/>
        </p:nvSpPr>
        <p:spPr bwMode="auto">
          <a:xfrm>
            <a:off x="595274" y="4143380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eine</a:t>
            </a:r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 Lampe.</a:t>
            </a:r>
          </a:p>
        </p:txBody>
      </p:sp>
      <p:sp>
        <p:nvSpPr>
          <p:cNvPr id="35" name="TextBox 4"/>
          <p:cNvSpPr txBox="1">
            <a:spLocks noChangeArrowheads="1"/>
          </p:cNvSpPr>
          <p:nvPr/>
        </p:nvSpPr>
        <p:spPr bwMode="auto">
          <a:xfrm>
            <a:off x="595274" y="4786322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eine</a:t>
            </a:r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 Uhr.</a:t>
            </a:r>
          </a:p>
        </p:txBody>
      </p:sp>
      <p:sp>
        <p:nvSpPr>
          <p:cNvPr id="36" name="TextBox 4"/>
          <p:cNvSpPr txBox="1">
            <a:spLocks noChangeArrowheads="1"/>
          </p:cNvSpPr>
          <p:nvPr/>
        </p:nvSpPr>
        <p:spPr bwMode="auto">
          <a:xfrm>
            <a:off x="595274" y="5429264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eine</a:t>
            </a:r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 Tasche.</a:t>
            </a:r>
          </a:p>
        </p:txBody>
      </p:sp>
      <p:sp>
        <p:nvSpPr>
          <p:cNvPr id="37" name="TextBox 4"/>
          <p:cNvSpPr txBox="1">
            <a:spLocks noChangeArrowheads="1"/>
          </p:cNvSpPr>
          <p:nvPr/>
        </p:nvSpPr>
        <p:spPr bwMode="auto">
          <a:xfrm>
            <a:off x="595274" y="6088559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eine</a:t>
            </a:r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 Blume.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ch brauche eine Pup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brauche eine Zeit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ch brauche eine Tas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ch brauche eine Lam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ch brauche eine Uh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ch brauche eine Tasc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Ich brauche eine Blu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oll000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8084" y="0"/>
            <a:ext cx="1504008" cy="2113271"/>
          </a:xfrm>
          <a:prstGeom prst="rect">
            <a:avLst/>
          </a:prstGeom>
        </p:spPr>
      </p:pic>
      <p:pic>
        <p:nvPicPr>
          <p:cNvPr id="14" name="Рисунок 13" descr="newspaper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881158" y="285728"/>
            <a:ext cx="1994807" cy="1729947"/>
          </a:xfrm>
          <a:prstGeom prst="rect">
            <a:avLst/>
          </a:prstGeom>
        </p:spPr>
      </p:pic>
      <p:pic>
        <p:nvPicPr>
          <p:cNvPr id="17" name="Рисунок 16" descr="lamp0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738810" y="214290"/>
            <a:ext cx="1285884" cy="1849868"/>
          </a:xfrm>
          <a:prstGeom prst="rect">
            <a:avLst/>
          </a:prstGeom>
        </p:spPr>
      </p:pic>
      <p:pic>
        <p:nvPicPr>
          <p:cNvPr id="18" name="Рисунок 17" descr="cup00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95736" y="500042"/>
            <a:ext cx="1462927" cy="1495436"/>
          </a:xfrm>
          <a:prstGeom prst="rect">
            <a:avLst/>
          </a:prstGeom>
        </p:spPr>
      </p:pic>
      <p:pic>
        <p:nvPicPr>
          <p:cNvPr id="19" name="Рисунок 11" descr="clock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67570" y="214290"/>
            <a:ext cx="185353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bag-red1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096396" y="0"/>
            <a:ext cx="1347459" cy="2001415"/>
          </a:xfrm>
          <a:prstGeom prst="rect">
            <a:avLst/>
          </a:prstGeom>
        </p:spPr>
      </p:pic>
      <p:pic>
        <p:nvPicPr>
          <p:cNvPr id="22" name="Рисунок 21" descr="gerbera-flower01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525156" y="500042"/>
            <a:ext cx="1466728" cy="1585987"/>
          </a:xfrm>
          <a:prstGeom prst="rect">
            <a:avLst/>
          </a:prstGeom>
        </p:spPr>
      </p:pic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595274" y="2214554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eine</a:t>
            </a:r>
            <a:r>
              <a:rPr lang="de-DE" sz="4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Puppe.</a:t>
            </a:r>
          </a:p>
        </p:txBody>
      </p:sp>
      <p:sp>
        <p:nvSpPr>
          <p:cNvPr id="32" name="TextBox 4"/>
          <p:cNvSpPr txBox="1">
            <a:spLocks noChangeArrowheads="1"/>
          </p:cNvSpPr>
          <p:nvPr/>
        </p:nvSpPr>
        <p:spPr bwMode="auto">
          <a:xfrm>
            <a:off x="595274" y="2857496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eine</a:t>
            </a:r>
            <a:r>
              <a:rPr lang="de-DE" sz="4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Zeitung.</a:t>
            </a:r>
          </a:p>
        </p:txBody>
      </p:sp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595274" y="3500438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eine</a:t>
            </a:r>
            <a:r>
              <a:rPr lang="de-DE" sz="4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Tasse.</a:t>
            </a:r>
          </a:p>
        </p:txBody>
      </p:sp>
      <p:sp>
        <p:nvSpPr>
          <p:cNvPr id="34" name="TextBox 4"/>
          <p:cNvSpPr txBox="1">
            <a:spLocks noChangeArrowheads="1"/>
          </p:cNvSpPr>
          <p:nvPr/>
        </p:nvSpPr>
        <p:spPr bwMode="auto">
          <a:xfrm>
            <a:off x="595274" y="4143380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eine</a:t>
            </a:r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 Lampe.</a:t>
            </a:r>
          </a:p>
        </p:txBody>
      </p:sp>
      <p:sp>
        <p:nvSpPr>
          <p:cNvPr id="35" name="TextBox 4"/>
          <p:cNvSpPr txBox="1">
            <a:spLocks noChangeArrowheads="1"/>
          </p:cNvSpPr>
          <p:nvPr/>
        </p:nvSpPr>
        <p:spPr bwMode="auto">
          <a:xfrm>
            <a:off x="595274" y="4786322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eine</a:t>
            </a:r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 Uhr.</a:t>
            </a:r>
          </a:p>
        </p:txBody>
      </p:sp>
      <p:sp>
        <p:nvSpPr>
          <p:cNvPr id="36" name="TextBox 4"/>
          <p:cNvSpPr txBox="1">
            <a:spLocks noChangeArrowheads="1"/>
          </p:cNvSpPr>
          <p:nvPr/>
        </p:nvSpPr>
        <p:spPr bwMode="auto">
          <a:xfrm>
            <a:off x="595274" y="5429264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eine</a:t>
            </a:r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 Tasche.</a:t>
            </a:r>
          </a:p>
        </p:txBody>
      </p:sp>
      <p:sp>
        <p:nvSpPr>
          <p:cNvPr id="37" name="TextBox 4"/>
          <p:cNvSpPr txBox="1">
            <a:spLocks noChangeArrowheads="1"/>
          </p:cNvSpPr>
          <p:nvPr/>
        </p:nvSpPr>
        <p:spPr bwMode="auto">
          <a:xfrm>
            <a:off x="595274" y="6088559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eine</a:t>
            </a:r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 Blume.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ch brauche eine Pup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brauche eine Zeit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ch brauche eine Tas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ch brauche eine Lam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ch brauche eine Uh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ch brauche eine Tasc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Ich brauche eine Blu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ball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8084" y="214290"/>
            <a:ext cx="1571636" cy="1571636"/>
          </a:xfrm>
          <a:prstGeom prst="rect">
            <a:avLst/>
          </a:prstGeom>
        </p:spPr>
      </p:pic>
      <p:pic>
        <p:nvPicPr>
          <p:cNvPr id="12" name="Рисунок 11" descr="stul_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95736" y="214290"/>
            <a:ext cx="1429318" cy="1857388"/>
          </a:xfrm>
          <a:prstGeom prst="rect">
            <a:avLst/>
          </a:prstGeom>
        </p:spPr>
      </p:pic>
      <p:pic>
        <p:nvPicPr>
          <p:cNvPr id="13" name="Рисунок 12" descr="стол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95472" y="214290"/>
            <a:ext cx="1857388" cy="170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bookcas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38810" y="214290"/>
            <a:ext cx="1096134" cy="1869875"/>
          </a:xfrm>
          <a:prstGeom prst="rect">
            <a:avLst/>
          </a:prstGeom>
        </p:spPr>
      </p:pic>
      <p:pic>
        <p:nvPicPr>
          <p:cNvPr id="20" name="Рисунок 7" descr="umbrella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24694" y="285728"/>
            <a:ext cx="1706983" cy="17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pencil-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810644" y="285728"/>
            <a:ext cx="1218009" cy="1771650"/>
          </a:xfrm>
          <a:prstGeom prst="rect">
            <a:avLst/>
          </a:prstGeom>
        </p:spPr>
      </p:pic>
      <p:pic>
        <p:nvPicPr>
          <p:cNvPr id="27" name="Рисунок 26" descr="pen00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239404" y="428604"/>
            <a:ext cx="1435417" cy="1505295"/>
          </a:xfrm>
          <a:prstGeom prst="rect">
            <a:avLst/>
          </a:prstGeom>
        </p:spPr>
      </p:pic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595274" y="2214554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einen</a:t>
            </a:r>
            <a:r>
              <a:rPr lang="de-DE" sz="4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Ball.</a:t>
            </a:r>
          </a:p>
        </p:txBody>
      </p:sp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595274" y="2857496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einen</a:t>
            </a:r>
            <a:r>
              <a:rPr lang="de-DE" sz="4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Tisch.</a:t>
            </a:r>
          </a:p>
        </p:txBody>
      </p:sp>
      <p:sp>
        <p:nvSpPr>
          <p:cNvPr id="32" name="TextBox 4"/>
          <p:cNvSpPr txBox="1">
            <a:spLocks noChangeArrowheads="1"/>
          </p:cNvSpPr>
          <p:nvPr/>
        </p:nvSpPr>
        <p:spPr bwMode="auto">
          <a:xfrm>
            <a:off x="595274" y="3500438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einen</a:t>
            </a:r>
            <a:r>
              <a:rPr lang="de-DE" sz="4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Stuhl.</a:t>
            </a:r>
          </a:p>
        </p:txBody>
      </p:sp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595274" y="4143380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einen</a:t>
            </a:r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 Bücherschrank.</a:t>
            </a:r>
          </a:p>
        </p:txBody>
      </p:sp>
      <p:sp>
        <p:nvSpPr>
          <p:cNvPr id="34" name="TextBox 4"/>
          <p:cNvSpPr txBox="1">
            <a:spLocks noChangeArrowheads="1"/>
          </p:cNvSpPr>
          <p:nvPr/>
        </p:nvSpPr>
        <p:spPr bwMode="auto">
          <a:xfrm>
            <a:off x="595274" y="4786322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einen</a:t>
            </a:r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 Regenschirm.</a:t>
            </a:r>
          </a:p>
        </p:txBody>
      </p:sp>
      <p:sp>
        <p:nvSpPr>
          <p:cNvPr id="35" name="TextBox 4"/>
          <p:cNvSpPr txBox="1">
            <a:spLocks noChangeArrowheads="1"/>
          </p:cNvSpPr>
          <p:nvPr/>
        </p:nvSpPr>
        <p:spPr bwMode="auto">
          <a:xfrm>
            <a:off x="595274" y="5429264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einen</a:t>
            </a:r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 Bleistift.</a:t>
            </a:r>
          </a:p>
        </p:txBody>
      </p:sp>
      <p:sp>
        <p:nvSpPr>
          <p:cNvPr id="36" name="TextBox 4"/>
          <p:cNvSpPr txBox="1">
            <a:spLocks noChangeArrowheads="1"/>
          </p:cNvSpPr>
          <p:nvPr/>
        </p:nvSpPr>
        <p:spPr bwMode="auto">
          <a:xfrm>
            <a:off x="595274" y="6088559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einen</a:t>
            </a:r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 Kugelschreiber.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ch brauche einen 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brauche einen Tis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ch brauche einen Stuh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ch brauche einen Bücherschr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ch brauche einen Regenschir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ch brauche einen Bleisti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Ich brauche einen Kugelschrei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ball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8084" y="214290"/>
            <a:ext cx="1571636" cy="1571636"/>
          </a:xfrm>
          <a:prstGeom prst="rect">
            <a:avLst/>
          </a:prstGeom>
        </p:spPr>
      </p:pic>
      <p:pic>
        <p:nvPicPr>
          <p:cNvPr id="12" name="Рисунок 11" descr="stul_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95736" y="214290"/>
            <a:ext cx="1429318" cy="1857388"/>
          </a:xfrm>
          <a:prstGeom prst="rect">
            <a:avLst/>
          </a:prstGeom>
        </p:spPr>
      </p:pic>
      <p:pic>
        <p:nvPicPr>
          <p:cNvPr id="13" name="Рисунок 12" descr="стол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95472" y="214290"/>
            <a:ext cx="1857388" cy="170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bookcas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38810" y="214290"/>
            <a:ext cx="1096134" cy="1869875"/>
          </a:xfrm>
          <a:prstGeom prst="rect">
            <a:avLst/>
          </a:prstGeom>
        </p:spPr>
      </p:pic>
      <p:pic>
        <p:nvPicPr>
          <p:cNvPr id="20" name="Рисунок 7" descr="umbrella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24694" y="285728"/>
            <a:ext cx="1706983" cy="17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pencil-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810644" y="285728"/>
            <a:ext cx="1218009" cy="1771650"/>
          </a:xfrm>
          <a:prstGeom prst="rect">
            <a:avLst/>
          </a:prstGeom>
        </p:spPr>
      </p:pic>
      <p:pic>
        <p:nvPicPr>
          <p:cNvPr id="27" name="Рисунок 26" descr="pen00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239404" y="428604"/>
            <a:ext cx="1435417" cy="1505295"/>
          </a:xfrm>
          <a:prstGeom prst="rect">
            <a:avLst/>
          </a:prstGeom>
        </p:spPr>
      </p:pic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595274" y="2214554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einen</a:t>
            </a:r>
            <a:r>
              <a:rPr lang="de-DE" sz="4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Ball.</a:t>
            </a:r>
          </a:p>
        </p:txBody>
      </p:sp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595274" y="2857496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einen</a:t>
            </a:r>
            <a:r>
              <a:rPr lang="de-DE" sz="4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Tisch.</a:t>
            </a:r>
          </a:p>
        </p:txBody>
      </p:sp>
      <p:sp>
        <p:nvSpPr>
          <p:cNvPr id="32" name="TextBox 4"/>
          <p:cNvSpPr txBox="1">
            <a:spLocks noChangeArrowheads="1"/>
          </p:cNvSpPr>
          <p:nvPr/>
        </p:nvSpPr>
        <p:spPr bwMode="auto">
          <a:xfrm>
            <a:off x="595274" y="3500438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einen</a:t>
            </a:r>
            <a:r>
              <a:rPr lang="de-DE" sz="4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Stuhl.</a:t>
            </a:r>
          </a:p>
        </p:txBody>
      </p:sp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595274" y="4143380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einen</a:t>
            </a:r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 Bücherschrank.</a:t>
            </a:r>
          </a:p>
        </p:txBody>
      </p:sp>
      <p:sp>
        <p:nvSpPr>
          <p:cNvPr id="34" name="TextBox 4"/>
          <p:cNvSpPr txBox="1">
            <a:spLocks noChangeArrowheads="1"/>
          </p:cNvSpPr>
          <p:nvPr/>
        </p:nvSpPr>
        <p:spPr bwMode="auto">
          <a:xfrm>
            <a:off x="595274" y="4786322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einen</a:t>
            </a:r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 Regenschirm.</a:t>
            </a:r>
          </a:p>
        </p:txBody>
      </p:sp>
      <p:sp>
        <p:nvSpPr>
          <p:cNvPr id="35" name="TextBox 4"/>
          <p:cNvSpPr txBox="1">
            <a:spLocks noChangeArrowheads="1"/>
          </p:cNvSpPr>
          <p:nvPr/>
        </p:nvSpPr>
        <p:spPr bwMode="auto">
          <a:xfrm>
            <a:off x="595274" y="5429264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einen</a:t>
            </a:r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 Bleistift.</a:t>
            </a:r>
          </a:p>
        </p:txBody>
      </p:sp>
      <p:sp>
        <p:nvSpPr>
          <p:cNvPr id="36" name="TextBox 4"/>
          <p:cNvSpPr txBox="1">
            <a:spLocks noChangeArrowheads="1"/>
          </p:cNvSpPr>
          <p:nvPr/>
        </p:nvSpPr>
        <p:spPr bwMode="auto">
          <a:xfrm>
            <a:off x="595274" y="6088559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einen</a:t>
            </a:r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 Kugelschreiber.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ch brauche einen 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brauche einen Tis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ch brauche einen Stuh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ch brauche einen Bücherschr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ch brauche einen Regenschir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ch brauche einen Bleisti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Ich brauche einen Kugelschrei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ar0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8084" y="285728"/>
            <a:ext cx="1928826" cy="1474984"/>
          </a:xfrm>
          <a:prstGeom prst="rect">
            <a:avLst/>
          </a:prstGeom>
        </p:spPr>
      </p:pic>
      <p:pic>
        <p:nvPicPr>
          <p:cNvPr id="15" name="Рисунок 14" descr="pictur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38348" y="214290"/>
            <a:ext cx="1884549" cy="1647634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38612" y="357166"/>
            <a:ext cx="1338261" cy="150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Рисунок 24" descr="in-the-book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810248" y="320081"/>
            <a:ext cx="1143008" cy="1622491"/>
          </a:xfrm>
          <a:prstGeom prst="rect">
            <a:avLst/>
          </a:prstGeom>
        </p:spPr>
      </p:pic>
      <p:pic>
        <p:nvPicPr>
          <p:cNvPr id="28" name="Рисунок 27" descr="ruler0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096132" y="357166"/>
            <a:ext cx="1535921" cy="1596779"/>
          </a:xfrm>
          <a:prstGeom prst="rect">
            <a:avLst/>
          </a:prstGeom>
        </p:spPr>
      </p:pic>
      <p:pic>
        <p:nvPicPr>
          <p:cNvPr id="29" name="Рисунок 15" descr="platye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67768" y="285728"/>
            <a:ext cx="1430727" cy="162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453718" y="285728"/>
            <a:ext cx="1261405" cy="158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595274" y="2214554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</a:t>
            </a:r>
            <a:r>
              <a:rPr lang="de-DE" sz="4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Auto.</a:t>
            </a:r>
          </a:p>
        </p:txBody>
      </p:sp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595274" y="2857496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</a:t>
            </a:r>
            <a:r>
              <a:rPr lang="de-DE" sz="4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Bild.</a:t>
            </a:r>
          </a:p>
        </p:txBody>
      </p:sp>
      <p:sp>
        <p:nvSpPr>
          <p:cNvPr id="32" name="TextBox 4"/>
          <p:cNvSpPr txBox="1">
            <a:spLocks noChangeArrowheads="1"/>
          </p:cNvSpPr>
          <p:nvPr/>
        </p:nvSpPr>
        <p:spPr bwMode="auto">
          <a:xfrm>
            <a:off x="595274" y="3500438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</a:t>
            </a:r>
            <a:r>
              <a:rPr lang="de-DE" sz="4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Heft.</a:t>
            </a:r>
          </a:p>
        </p:txBody>
      </p:sp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595274" y="4143380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</a:t>
            </a:r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 Buch.</a:t>
            </a:r>
          </a:p>
        </p:txBody>
      </p:sp>
      <p:sp>
        <p:nvSpPr>
          <p:cNvPr id="34" name="TextBox 4"/>
          <p:cNvSpPr txBox="1">
            <a:spLocks noChangeArrowheads="1"/>
          </p:cNvSpPr>
          <p:nvPr/>
        </p:nvSpPr>
        <p:spPr bwMode="auto">
          <a:xfrm>
            <a:off x="595274" y="4786322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</a:t>
            </a:r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 Lineal.</a:t>
            </a:r>
          </a:p>
        </p:txBody>
      </p:sp>
      <p:sp>
        <p:nvSpPr>
          <p:cNvPr id="35" name="TextBox 4"/>
          <p:cNvSpPr txBox="1">
            <a:spLocks noChangeArrowheads="1"/>
          </p:cNvSpPr>
          <p:nvPr/>
        </p:nvSpPr>
        <p:spPr bwMode="auto">
          <a:xfrm>
            <a:off x="595274" y="5429264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</a:t>
            </a:r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 Kleid.</a:t>
            </a:r>
          </a:p>
        </p:txBody>
      </p:sp>
      <p:sp>
        <p:nvSpPr>
          <p:cNvPr id="36" name="TextBox 4"/>
          <p:cNvSpPr txBox="1">
            <a:spLocks noChangeArrowheads="1"/>
          </p:cNvSpPr>
          <p:nvPr/>
        </p:nvSpPr>
        <p:spPr bwMode="auto">
          <a:xfrm>
            <a:off x="595274" y="6088559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</a:t>
            </a:r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 Hemd.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ch brauche ein Au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brauche ein Bil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ch brauche ein He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ch brauche ein B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ch brauche ein Line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ch brauche ein Kle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Ich brauche ein Hem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ar0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8084" y="285728"/>
            <a:ext cx="1928826" cy="1474984"/>
          </a:xfrm>
          <a:prstGeom prst="rect">
            <a:avLst/>
          </a:prstGeom>
        </p:spPr>
      </p:pic>
      <p:pic>
        <p:nvPicPr>
          <p:cNvPr id="15" name="Рисунок 14" descr="pictur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38348" y="214290"/>
            <a:ext cx="1884549" cy="1647634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38612" y="357166"/>
            <a:ext cx="1338261" cy="150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Рисунок 24" descr="in-the-book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810248" y="320081"/>
            <a:ext cx="1143008" cy="1622491"/>
          </a:xfrm>
          <a:prstGeom prst="rect">
            <a:avLst/>
          </a:prstGeom>
        </p:spPr>
      </p:pic>
      <p:pic>
        <p:nvPicPr>
          <p:cNvPr id="28" name="Рисунок 27" descr="ruler0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096132" y="357166"/>
            <a:ext cx="1535921" cy="1596779"/>
          </a:xfrm>
          <a:prstGeom prst="rect">
            <a:avLst/>
          </a:prstGeom>
        </p:spPr>
      </p:pic>
      <p:pic>
        <p:nvPicPr>
          <p:cNvPr id="29" name="Рисунок 15" descr="platye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67768" y="285728"/>
            <a:ext cx="1430727" cy="162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453718" y="285728"/>
            <a:ext cx="1261405" cy="158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595274" y="2214554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</a:t>
            </a:r>
            <a:r>
              <a:rPr lang="de-DE" sz="4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Auto.</a:t>
            </a:r>
          </a:p>
        </p:txBody>
      </p:sp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595274" y="2857496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</a:t>
            </a:r>
            <a:r>
              <a:rPr lang="de-DE" sz="4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Bild.</a:t>
            </a:r>
          </a:p>
        </p:txBody>
      </p:sp>
      <p:sp>
        <p:nvSpPr>
          <p:cNvPr id="32" name="TextBox 4"/>
          <p:cNvSpPr txBox="1">
            <a:spLocks noChangeArrowheads="1"/>
          </p:cNvSpPr>
          <p:nvPr/>
        </p:nvSpPr>
        <p:spPr bwMode="auto">
          <a:xfrm>
            <a:off x="595274" y="3500438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</a:t>
            </a:r>
            <a:r>
              <a:rPr lang="de-DE" sz="4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Heft.</a:t>
            </a:r>
          </a:p>
        </p:txBody>
      </p:sp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595274" y="4143380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</a:t>
            </a:r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 Buch.</a:t>
            </a:r>
          </a:p>
        </p:txBody>
      </p:sp>
      <p:sp>
        <p:nvSpPr>
          <p:cNvPr id="34" name="TextBox 4"/>
          <p:cNvSpPr txBox="1">
            <a:spLocks noChangeArrowheads="1"/>
          </p:cNvSpPr>
          <p:nvPr/>
        </p:nvSpPr>
        <p:spPr bwMode="auto">
          <a:xfrm>
            <a:off x="595274" y="4786322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</a:t>
            </a:r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 Lineal.</a:t>
            </a:r>
          </a:p>
        </p:txBody>
      </p:sp>
      <p:sp>
        <p:nvSpPr>
          <p:cNvPr id="35" name="TextBox 4"/>
          <p:cNvSpPr txBox="1">
            <a:spLocks noChangeArrowheads="1"/>
          </p:cNvSpPr>
          <p:nvPr/>
        </p:nvSpPr>
        <p:spPr bwMode="auto">
          <a:xfrm>
            <a:off x="595274" y="5429264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</a:t>
            </a:r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 Kleid.</a:t>
            </a:r>
          </a:p>
        </p:txBody>
      </p:sp>
      <p:sp>
        <p:nvSpPr>
          <p:cNvPr id="36" name="TextBox 4"/>
          <p:cNvSpPr txBox="1">
            <a:spLocks noChangeArrowheads="1"/>
          </p:cNvSpPr>
          <p:nvPr/>
        </p:nvSpPr>
        <p:spPr bwMode="auto">
          <a:xfrm>
            <a:off x="595274" y="6088559"/>
            <a:ext cx="115967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Ich brauche </a:t>
            </a:r>
            <a:r>
              <a:rPr lang="de-DE" sz="4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ein</a:t>
            </a:r>
            <a:r>
              <a:rPr lang="de-DE" sz="4400" b="1" i="1" dirty="0">
                <a:solidFill>
                  <a:srgbClr val="006600"/>
                </a:solidFill>
                <a:cs typeface="Arial" pitchFamily="34" charset="0"/>
              </a:rPr>
              <a:t> Hemd.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ch brauche ein Au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brauche ein Bil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ch brauche ein He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ch brauche ein B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ch brauche ein Line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ch brauche ein Kle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Ich brauche ein Hem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MOVIE_ONCLICK_URL" val="http://"/>
  <p:tag name="GENSWF_MOVIE_PRESENTATION_END_URL" val="http://"/>
  <p:tag name="ISPRING_RESOURCE_PATHS_HASH" val="b5c53bff164ca3da6db65ab7b059bec641b41"/>
  <p:tag name="ISPRING_RESOURCE_PATHS_HASH_PRESENTER" val="2a425c3f4f39e0588553a7d7b8aa733321c473"/>
</p:tagLst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17339</TotalTime>
  <Words>940</Words>
  <Application>Microsoft Office PowerPoint</Application>
  <PresentationFormat>Широкоэкранный</PresentationFormat>
  <Paragraphs>145</Paragraphs>
  <Slides>20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Georgia</vt:lpstr>
      <vt:lpstr>Times New Roman</vt:lpstr>
      <vt:lpstr>La mente</vt:lpstr>
      <vt:lpstr>Презентация PowerPoint</vt:lpstr>
      <vt:lpstr>Unterrichtsziel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Мугалимдин өтүлгөн сабагына өзүнүн анализи.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Stunde_23</dc:title>
  <dc:creator>Admin</dc:creator>
  <cp:lastModifiedBy>hello</cp:lastModifiedBy>
  <cp:revision>4355</cp:revision>
  <dcterms:created xsi:type="dcterms:W3CDTF">2010-08-02T17:52:52Z</dcterms:created>
  <dcterms:modified xsi:type="dcterms:W3CDTF">2010-06-22T20:13:22Z</dcterms:modified>
</cp:coreProperties>
</file>