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2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4" d="100"/>
          <a:sy n="104" d="100"/>
        </p:scale>
        <p:origin x="-90" y="-240"/>
      </p:cViewPr>
      <p:guideLst>
        <p:guide orient="horz" pos="2160"/>
        <p:guide pos="2880"/>
      </p:guideLst>
    </p:cSldViewPr>
  </p:slideViewPr>
  <p:outlineViewPr>
    <p:cViewPr>
      <p:scale>
        <a:sx n="33" d="100"/>
        <a:sy n="33" d="100"/>
      </p:scale>
      <p:origin x="0" y="108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64710-0D8B-40D5-A9D0-E835040B435B}" type="datetimeFigureOut">
              <a:rPr lang="ru-RU" smtClean="0"/>
              <a:pPr/>
              <a:t>20.10.2018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04C6E1-F851-44A7-990E-7162DAC3DF57}" type="slidenum">
              <a:rPr lang="ru-RU" smtClean="0"/>
              <a:pPr/>
              <a:t>‹#›</a:t>
            </a:fld>
            <a:endParaRPr lang="ru-RU"/>
          </a:p>
        </p:txBody>
      </p:sp>
    </p:spTree>
    <p:extLst>
      <p:ext uri="{BB962C8B-B14F-4D97-AF65-F5344CB8AC3E}">
        <p14:creationId xmlns:p14="http://schemas.microsoft.com/office/powerpoint/2010/main" val="16898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2CC154-8618-44E1-A068-289FA217292E}" type="slidenum">
              <a:rPr lang="ru-RU" smtClean="0"/>
              <a:pPr/>
              <a:t>19</a:t>
            </a:fld>
            <a:endParaRPr lang="ru-RU"/>
          </a:p>
        </p:txBody>
      </p:sp>
    </p:spTree>
    <p:extLst>
      <p:ext uri="{BB962C8B-B14F-4D97-AF65-F5344CB8AC3E}">
        <p14:creationId xmlns:p14="http://schemas.microsoft.com/office/powerpoint/2010/main" val="166908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A6DA5665-E800-4FB4-AC37-00031772736F}" type="datetimeFigureOut">
              <a:rPr lang="ru-RU" smtClean="0"/>
              <a:pPr/>
              <a:t>20.10.2018</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BE890C-CE2F-43E1-A059-339FEB09ABB8}"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A6DA5665-E800-4FB4-AC37-00031772736F}" type="datetimeFigureOut">
              <a:rPr lang="ru-RU" smtClean="0"/>
              <a:pPr/>
              <a:t>20.10.2018</a:t>
            </a:fld>
            <a:endParaRPr lang="ru-RU" dirty="0"/>
          </a:p>
        </p:txBody>
      </p:sp>
      <p:sp>
        <p:nvSpPr>
          <p:cNvPr id="27" name="Номер слайда 26"/>
          <p:cNvSpPr>
            <a:spLocks noGrp="1"/>
          </p:cNvSpPr>
          <p:nvPr>
            <p:ph type="sldNum" sz="quarter" idx="11"/>
          </p:nvPr>
        </p:nvSpPr>
        <p:spPr/>
        <p:txBody>
          <a:bodyPr rtlCol="0"/>
          <a:lstStyle/>
          <a:p>
            <a:fld id="{F3BE890C-CE2F-43E1-A059-339FEB09ABB8}"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A6DA5665-E800-4FB4-AC37-00031772736F}" type="datetimeFigureOut">
              <a:rPr lang="ru-RU" smtClean="0"/>
              <a:pPr/>
              <a:t>20.10.2018</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F3BE890C-CE2F-43E1-A059-339FEB09ABB8}" type="slidenum">
              <a:rPr lang="ru-RU" smtClean="0"/>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F3BE890C-CE2F-43E1-A059-339FEB09ABB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A6DA5665-E800-4FB4-AC37-00031772736F}" type="datetimeFigureOut">
              <a:rPr lang="ru-RU" smtClean="0"/>
              <a:pPr/>
              <a:t>20.10.2018</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BE890C-CE2F-43E1-A059-339FEB09ABB8}" type="slidenum">
              <a:rPr lang="ru-RU" smtClean="0"/>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A6DA5665-E800-4FB4-AC37-00031772736F}" type="datetimeFigureOut">
              <a:rPr lang="ru-RU" smtClean="0"/>
              <a:pPr/>
              <a:t>20.10.2018</a:t>
            </a:fld>
            <a:endParaRPr lang="ru-RU" dirty="0"/>
          </a:p>
        </p:txBody>
      </p:sp>
      <p:sp>
        <p:nvSpPr>
          <p:cNvPr id="27" name="Номер слайда 26"/>
          <p:cNvSpPr>
            <a:spLocks noGrp="1"/>
          </p:cNvSpPr>
          <p:nvPr>
            <p:ph type="sldNum" sz="quarter" idx="11"/>
          </p:nvPr>
        </p:nvSpPr>
        <p:spPr/>
        <p:txBody>
          <a:bodyPr rtlCol="0"/>
          <a:lstStyle/>
          <a:p>
            <a:fld id="{F3BE890C-CE2F-43E1-A059-339FEB09ABB8}"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A6DA5665-E800-4FB4-AC37-00031772736F}" type="datetimeFigureOut">
              <a:rPr lang="ru-RU" smtClean="0"/>
              <a:pPr/>
              <a:t>20.10.2018</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F3BE890C-CE2F-43E1-A059-339FEB09ABB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A6DA5665-E800-4FB4-AC37-00031772736F}" type="datetimeFigureOut">
              <a:rPr lang="ru-RU" smtClean="0"/>
              <a:pPr/>
              <a:t>20.10.2018</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BE890C-CE2F-43E1-A059-339FEB09ABB8}" type="slidenum">
              <a:rPr lang="ru-RU" smtClean="0"/>
              <a:pPr/>
              <a:t>‹#›</a:t>
            </a:fld>
            <a:endParaRPr lang="ru-R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A6DA5665-E800-4FB4-AC37-00031772736F}" type="datetimeFigureOut">
              <a:rPr lang="ru-RU" smtClean="0"/>
              <a:pPr/>
              <a:t>20.10.2018</a:t>
            </a:fld>
            <a:endParaRPr lang="ru-RU" dirty="0"/>
          </a:p>
        </p:txBody>
      </p:sp>
      <p:sp>
        <p:nvSpPr>
          <p:cNvPr id="27" name="Номер слайда 26"/>
          <p:cNvSpPr>
            <a:spLocks noGrp="1"/>
          </p:cNvSpPr>
          <p:nvPr>
            <p:ph type="sldNum" sz="quarter" idx="11"/>
          </p:nvPr>
        </p:nvSpPr>
        <p:spPr/>
        <p:txBody>
          <a:bodyPr rtlCol="0"/>
          <a:lstStyle/>
          <a:p>
            <a:fld id="{F3BE890C-CE2F-43E1-A059-339FEB09ABB8}"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A6DA5665-E800-4FB4-AC37-00031772736F}" type="datetimeFigureOut">
              <a:rPr lang="ru-RU" smtClean="0"/>
              <a:pPr/>
              <a:t>20.10.2018</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F3BE890C-CE2F-43E1-A059-339FEB09ABB8}" type="slidenum">
              <a:rPr lang="ru-RU" smtClean="0"/>
              <a:pPr/>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A6DA5665-E800-4FB4-AC37-00031772736F}" type="datetimeFigureOut">
              <a:rPr lang="ru-RU" smtClean="0"/>
              <a:pPr/>
              <a:t>20.10.2018</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BE890C-CE2F-43E1-A059-339FEB09ABB8}" type="slidenum">
              <a:rPr lang="ru-RU" smtClean="0"/>
              <a:pPr/>
              <a:t>‹#›</a:t>
            </a:fld>
            <a:endParaRPr lang="ru-RU"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A6DA5665-E800-4FB4-AC37-00031772736F}" type="datetimeFigureOut">
              <a:rPr lang="ru-RU" smtClean="0"/>
              <a:pPr/>
              <a:t>20.10.2018</a:t>
            </a:fld>
            <a:endParaRPr lang="ru-RU" dirty="0"/>
          </a:p>
        </p:txBody>
      </p:sp>
      <p:sp>
        <p:nvSpPr>
          <p:cNvPr id="27" name="Номер слайда 26"/>
          <p:cNvSpPr>
            <a:spLocks noGrp="1"/>
          </p:cNvSpPr>
          <p:nvPr>
            <p:ph type="sldNum" sz="quarter" idx="11"/>
          </p:nvPr>
        </p:nvSpPr>
        <p:spPr/>
        <p:txBody>
          <a:bodyPr rtlCol="0"/>
          <a:lstStyle/>
          <a:p>
            <a:fld id="{F3BE890C-CE2F-43E1-A059-339FEB09ABB8}"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A6DA5665-E800-4FB4-AC37-00031772736F}" type="datetimeFigureOut">
              <a:rPr lang="ru-RU" smtClean="0"/>
              <a:pPr/>
              <a:t>20.10.2018</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F3BE890C-CE2F-43E1-A059-339FEB09ABB8}" type="slidenum">
              <a:rPr lang="ru-RU" smtClean="0"/>
              <a:pPr/>
              <a:t>‹#›</a:t>
            </a:fld>
            <a:endParaRPr lang="ru-R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A6DA5665-E800-4FB4-AC37-00031772736F}" type="datetimeFigureOut">
              <a:rPr lang="ru-RU" smtClean="0"/>
              <a:pPr/>
              <a:t>20.10.2018</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BE890C-CE2F-43E1-A059-339FEB09ABB8}" type="slidenum">
              <a:rPr lang="ru-RU" smtClean="0"/>
              <a:pPr/>
              <a:t>‹#›</a:t>
            </a:fld>
            <a:endParaRPr lang="ru-RU"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A6DA5665-E800-4FB4-AC37-00031772736F}" type="datetimeFigureOut">
              <a:rPr lang="ru-RU" smtClean="0"/>
              <a:pPr/>
              <a:t>20.10.2018</a:t>
            </a:fld>
            <a:endParaRPr lang="ru-RU" dirty="0"/>
          </a:p>
        </p:txBody>
      </p:sp>
      <p:sp>
        <p:nvSpPr>
          <p:cNvPr id="27" name="Номер слайда 26"/>
          <p:cNvSpPr>
            <a:spLocks noGrp="1"/>
          </p:cNvSpPr>
          <p:nvPr>
            <p:ph type="sldNum" sz="quarter" idx="11"/>
          </p:nvPr>
        </p:nvSpPr>
        <p:spPr/>
        <p:txBody>
          <a:bodyPr rtlCol="0"/>
          <a:lstStyle/>
          <a:p>
            <a:fld id="{F3BE890C-CE2F-43E1-A059-339FEB09ABB8}"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A6DA5665-E800-4FB4-AC37-00031772736F}" type="datetimeFigureOut">
              <a:rPr lang="ru-RU" smtClean="0"/>
              <a:pPr/>
              <a:t>20.10.2018</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F3BE890C-CE2F-43E1-A059-339FEB09ABB8}" type="slidenum">
              <a:rPr lang="ru-RU" smtClean="0"/>
              <a:pPr/>
              <a:t>‹#›</a:t>
            </a:fld>
            <a:endParaRPr lang="ru-RU"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F3BE890C-CE2F-43E1-A059-339FEB09ABB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DA5665-E800-4FB4-AC37-00031772736F}" type="datetimeFigureOut">
              <a:rPr lang="ru-RU" smtClean="0"/>
              <a:pPr/>
              <a:t>20.10.2018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3BE890C-CE2F-43E1-A059-339FEB09ABB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A5665-E800-4FB4-AC37-00031772736F}" type="datetimeFigureOut">
              <a:rPr lang="ru-RU" smtClean="0"/>
              <a:pPr/>
              <a:t>20.10.2018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890C-CE2F-43E1-A059-339FEB09ABB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BE890C-CE2F-43E1-A059-339FEB09ABB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DA5665-E800-4FB4-AC37-00031772736F}" type="datetimeFigureOut">
              <a:rPr lang="ru-RU" smtClean="0"/>
              <a:pPr/>
              <a:t>20.10.2018</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BE890C-CE2F-43E1-A059-339FEB09ABB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BE890C-CE2F-43E1-A059-339FEB09ABB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BE890C-CE2F-43E1-A059-339FEB09ABB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BE890C-CE2F-43E1-A059-339FEB09ABB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6DA5665-E800-4FB4-AC37-00031772736F}" type="datetimeFigureOut">
              <a:rPr lang="ru-RU" smtClean="0"/>
              <a:pPr/>
              <a:t>20.10.2018</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BE890C-CE2F-43E1-A059-339FEB09ABB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DA5665-E800-4FB4-AC37-00031772736F}" type="datetimeFigureOut">
              <a:rPr lang="ru-RU" smtClean="0"/>
              <a:pPr/>
              <a:t>20.10.2018</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BE890C-CE2F-43E1-A059-339FEB09ABB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png"/><Relationship Id="rId26" Type="http://schemas.openxmlformats.org/officeDocument/2006/relationships/image" Target="../media/image41.jpeg"/><Relationship Id="rId3" Type="http://schemas.openxmlformats.org/officeDocument/2006/relationships/slideLayout" Target="../slideLayouts/slideLayout23.xml"/><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jpeg"/><Relationship Id="rId2" Type="http://schemas.openxmlformats.org/officeDocument/2006/relationships/video" Target="NULL" TargetMode="Externa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tags" Target="../tags/tag1.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notesSlide" Target="../notesSlides/notesSlide1.xml"/><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85794"/>
            <a:ext cx="6429420" cy="2314591"/>
          </a:xfrm>
          <a:scene3d>
            <a:camera prst="orthographicFront"/>
            <a:lightRig rig="threePt" dir="t"/>
          </a:scene3d>
          <a:sp3d>
            <a:bevelT prst="relaxedInset"/>
          </a:sp3d>
        </p:spPr>
        <p:txBody>
          <a:bodyPr/>
          <a:lstStyle/>
          <a:p>
            <a:r>
              <a:rPr lang="ru-RU" b="1" i="1" dirty="0" smtClean="0"/>
              <a:t>Китеп </a:t>
            </a:r>
            <a:r>
              <a:rPr lang="ru-RU" b="1" i="1" dirty="0" err="1" smtClean="0"/>
              <a:t>окууну</a:t>
            </a:r>
            <a:r>
              <a:rPr lang="ru-RU" b="1" i="1" dirty="0" smtClean="0"/>
              <a:t> </a:t>
            </a:r>
            <a:r>
              <a:rPr lang="ru-RU" b="1" i="1" dirty="0" err="1" smtClean="0"/>
              <a:t>бала</a:t>
            </a:r>
            <a:r>
              <a:rPr lang="ru-RU" b="1" i="1" dirty="0" err="1" smtClean="0">
                <a:latin typeface="Calibri"/>
              </a:rPr>
              <a:t>ӊ</a:t>
            </a:r>
            <a:r>
              <a:rPr lang="ru-RU" b="1" i="1" dirty="0" err="1" smtClean="0"/>
              <a:t>ызга </a:t>
            </a:r>
            <a:r>
              <a:rPr lang="ru-RU" b="1" i="1" dirty="0" smtClean="0"/>
              <a:t>адат </a:t>
            </a:r>
            <a:r>
              <a:rPr lang="ru-RU" b="1" i="1" dirty="0" err="1" smtClean="0"/>
              <a:t>кылуу</a:t>
            </a:r>
            <a:r>
              <a:rPr lang="ru-RU" b="1" i="1" dirty="0" smtClean="0"/>
              <a:t> </a:t>
            </a:r>
            <a:r>
              <a:rPr lang="ru-RU" b="1" i="1" dirty="0" err="1" smtClean="0">
                <a:latin typeface="Calibri"/>
              </a:rPr>
              <a:t>ө</a:t>
            </a:r>
            <a:r>
              <a:rPr lang="ru-RU" b="1" i="1" dirty="0" err="1" smtClean="0"/>
              <a:t>т</a:t>
            </a:r>
            <a:r>
              <a:rPr lang="ru-RU" b="1" i="1" dirty="0" err="1" smtClean="0">
                <a:latin typeface="Calibri"/>
              </a:rPr>
              <a:t>ө</a:t>
            </a:r>
            <a:r>
              <a:rPr lang="ru-RU" b="1" i="1" dirty="0" err="1" smtClean="0"/>
              <a:t> маанил</a:t>
            </a:r>
            <a:r>
              <a:rPr lang="ru-RU" b="1" i="1" dirty="0" err="1" smtClean="0">
                <a:latin typeface="Calibri"/>
              </a:rPr>
              <a:t>үү</a:t>
            </a:r>
            <a:r>
              <a:rPr lang="ru-RU" b="1" i="1" dirty="0" smtClean="0"/>
              <a:t>.</a:t>
            </a:r>
            <a:endParaRPr lang="ru-RU" b="1" i="1" dirty="0"/>
          </a:p>
        </p:txBody>
      </p:sp>
      <p:sp>
        <p:nvSpPr>
          <p:cNvPr id="3" name="Подзаголовок 2"/>
          <p:cNvSpPr>
            <a:spLocks noGrp="1"/>
          </p:cNvSpPr>
          <p:nvPr>
            <p:ph type="subTitle" idx="1"/>
          </p:nvPr>
        </p:nvSpPr>
        <p:spPr>
          <a:xfrm>
            <a:off x="1357290" y="4357694"/>
            <a:ext cx="4857784" cy="2143140"/>
          </a:xfrm>
        </p:spPr>
        <p:txBody>
          <a:bodyPr>
            <a:noAutofit/>
          </a:bodyPr>
          <a:lstStyle/>
          <a:p>
            <a:r>
              <a:rPr lang="ru-RU" sz="3600" b="1" i="1" dirty="0" err="1" smtClean="0"/>
              <a:t>Китеп</a:t>
            </a:r>
            <a:r>
              <a:rPr lang="ru-RU" sz="3600" b="1" i="1" dirty="0" smtClean="0"/>
              <a:t> </a:t>
            </a:r>
            <a:r>
              <a:rPr lang="ru-RU" sz="3600" b="1" i="1" dirty="0" err="1" smtClean="0"/>
              <a:t>окуса</a:t>
            </a:r>
            <a:r>
              <a:rPr lang="ru-RU" sz="3600" b="1" i="1" dirty="0" smtClean="0">
                <a:latin typeface="Calibri"/>
              </a:rPr>
              <a:t>ӊ</a:t>
            </a:r>
            <a:r>
              <a:rPr lang="ru-RU" sz="3600" b="1" i="1" dirty="0" smtClean="0"/>
              <a:t> </a:t>
            </a:r>
            <a:r>
              <a:rPr lang="ru-RU" sz="3600" b="1" i="1" dirty="0" err="1" smtClean="0"/>
              <a:t>бекерчиликти</a:t>
            </a:r>
            <a:r>
              <a:rPr lang="ru-RU" sz="3600" b="1" i="1" dirty="0" smtClean="0"/>
              <a:t> </a:t>
            </a:r>
            <a:r>
              <a:rPr lang="ru-RU" sz="3600" b="1" i="1" dirty="0" err="1" smtClean="0"/>
              <a:t>билбейсин</a:t>
            </a:r>
            <a:r>
              <a:rPr lang="ru-RU" sz="3600" b="1" i="1" dirty="0" smtClean="0"/>
              <a:t>.</a:t>
            </a:r>
            <a:endParaRPr lang="ru-RU" sz="3600" b="1" i="1" dirty="0" smtClean="0"/>
          </a:p>
        </p:txBody>
      </p:sp>
      <p:pic>
        <p:nvPicPr>
          <p:cNvPr id="5" name="Рисунок 4" descr="1.jpg"/>
          <p:cNvPicPr>
            <a:picLocks noChangeAspect="1"/>
          </p:cNvPicPr>
          <p:nvPr/>
        </p:nvPicPr>
        <p:blipFill>
          <a:blip r:embed="rId2"/>
          <a:stretch>
            <a:fillRect/>
          </a:stretch>
        </p:blipFill>
        <p:spPr>
          <a:xfrm>
            <a:off x="6572264" y="1000108"/>
            <a:ext cx="2209800" cy="1981200"/>
          </a:xfrm>
          <a:prstGeom prst="rect">
            <a:avLst/>
          </a:prstGeom>
        </p:spPr>
      </p:pic>
      <p:pic>
        <p:nvPicPr>
          <p:cNvPr id="6" name="Рисунок 5" descr="8.jpg"/>
          <p:cNvPicPr>
            <a:picLocks noChangeAspect="1"/>
          </p:cNvPicPr>
          <p:nvPr/>
        </p:nvPicPr>
        <p:blipFill>
          <a:blip r:embed="rId3"/>
          <a:stretch>
            <a:fillRect/>
          </a:stretch>
        </p:blipFill>
        <p:spPr>
          <a:xfrm>
            <a:off x="6143636" y="4143380"/>
            <a:ext cx="2071702" cy="20717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500174"/>
            <a:ext cx="8229600" cy="1143000"/>
          </a:xfrm>
        </p:spPr>
        <p:txBody>
          <a:bodyPr>
            <a:normAutofit/>
          </a:bodyPr>
          <a:lstStyle/>
          <a:p>
            <a:pPr algn="ctr"/>
            <a:r>
              <a:rPr lang="ru-RU" sz="3200" dirty="0" err="1" smtClean="0"/>
              <a:t>Ата-энелер</a:t>
            </a:r>
            <a:r>
              <a:rPr lang="ru-RU" sz="3200" dirty="0" smtClean="0"/>
              <a:t> </a:t>
            </a:r>
            <a:r>
              <a:rPr lang="ru-RU" sz="3200" dirty="0" err="1" smtClean="0"/>
              <a:t>менен</a:t>
            </a:r>
            <a:r>
              <a:rPr lang="ru-RU" sz="3200" dirty="0" smtClean="0"/>
              <a:t> </a:t>
            </a:r>
            <a:r>
              <a:rPr lang="ru-RU" sz="3200" dirty="0" err="1" smtClean="0"/>
              <a:t>ишт</a:t>
            </a:r>
            <a:r>
              <a:rPr lang="ru-RU" sz="3200" dirty="0" err="1" smtClean="0">
                <a:latin typeface="Calibri"/>
              </a:rPr>
              <a:t>өө</a:t>
            </a:r>
            <a:r>
              <a:rPr lang="ru-RU" sz="3200" dirty="0" err="1" smtClean="0"/>
              <a:t> төмөнк</a:t>
            </a:r>
            <a:r>
              <a:rPr lang="ru-RU" sz="3200" dirty="0" err="1" smtClean="0">
                <a:latin typeface="Calibri"/>
              </a:rPr>
              <a:t>ү</a:t>
            </a:r>
            <a:r>
              <a:rPr lang="ru-RU" sz="3200" dirty="0" err="1" smtClean="0"/>
              <a:t> багыттар</a:t>
            </a:r>
            <a:r>
              <a:rPr lang="ru-RU" sz="3200" dirty="0" smtClean="0"/>
              <a:t> </a:t>
            </a:r>
            <a:r>
              <a:rPr lang="ru-RU" sz="3200" dirty="0" err="1" smtClean="0"/>
              <a:t>боюнча</a:t>
            </a:r>
            <a:r>
              <a:rPr lang="ru-RU" sz="3200" dirty="0" smtClean="0"/>
              <a:t> </a:t>
            </a:r>
            <a:r>
              <a:rPr lang="ru-RU" sz="3200" dirty="0" err="1" smtClean="0"/>
              <a:t>пландаштырылат</a:t>
            </a:r>
            <a:r>
              <a:rPr lang="ru-RU" sz="3200" dirty="0" smtClean="0"/>
              <a:t>:</a:t>
            </a:r>
            <a:endParaRPr lang="ru-RU" sz="3200" dirty="0"/>
          </a:p>
        </p:txBody>
      </p:sp>
      <p:sp>
        <p:nvSpPr>
          <p:cNvPr id="3" name="Содержимое 2"/>
          <p:cNvSpPr>
            <a:spLocks noGrp="1"/>
          </p:cNvSpPr>
          <p:nvPr>
            <p:ph idx="1"/>
          </p:nvPr>
        </p:nvSpPr>
        <p:spPr>
          <a:xfrm>
            <a:off x="500034" y="3000372"/>
            <a:ext cx="8329642" cy="2928958"/>
          </a:xfrm>
        </p:spPr>
        <p:txBody>
          <a:bodyPr/>
          <a:lstStyle/>
          <a:p>
            <a:r>
              <a:rPr lang="ru-RU" i="1" dirty="0" err="1" smtClean="0"/>
              <a:t>балдарды</a:t>
            </a:r>
            <a:r>
              <a:rPr lang="ru-RU" i="1" dirty="0" smtClean="0"/>
              <a:t> </a:t>
            </a:r>
            <a:r>
              <a:rPr lang="ru-RU" i="1" dirty="0" err="1" smtClean="0"/>
              <a:t>окутуу</a:t>
            </a:r>
            <a:r>
              <a:rPr lang="ru-RU" i="1" dirty="0" smtClean="0"/>
              <a:t> </a:t>
            </a:r>
            <a:r>
              <a:rPr lang="ru-RU" i="1" dirty="0" err="1" smtClean="0"/>
              <a:t>процессиндеги</a:t>
            </a:r>
            <a:r>
              <a:rPr lang="ru-RU" i="1" dirty="0" smtClean="0"/>
              <a:t> проблема- </a:t>
            </a:r>
            <a:r>
              <a:rPr lang="ru-RU" i="1" dirty="0" err="1" smtClean="0"/>
              <a:t>ларды</a:t>
            </a:r>
            <a:r>
              <a:rPr lang="ru-RU" i="1" dirty="0" smtClean="0"/>
              <a:t> </a:t>
            </a:r>
            <a:r>
              <a:rPr lang="ru-RU" i="1" dirty="0" err="1" smtClean="0"/>
              <a:t>чечүүгө ата-энелерди</a:t>
            </a:r>
            <a:r>
              <a:rPr lang="ru-RU" i="1" dirty="0" smtClean="0"/>
              <a:t> </a:t>
            </a:r>
            <a:r>
              <a:rPr lang="ru-RU" i="1" dirty="0" err="1" smtClean="0"/>
              <a:t>чакыруу</a:t>
            </a:r>
            <a:endParaRPr lang="ru-RU" i="1" dirty="0" smtClean="0"/>
          </a:p>
          <a:p>
            <a:r>
              <a:rPr lang="ru-RU" i="1" dirty="0" err="1" smtClean="0"/>
              <a:t>ата-энелерди</a:t>
            </a:r>
            <a:r>
              <a:rPr lang="ru-RU" i="1" dirty="0" smtClean="0"/>
              <a:t> </a:t>
            </a:r>
            <a:r>
              <a:rPr lang="ru-RU" i="1" dirty="0" err="1" smtClean="0"/>
              <a:t>балдар</a:t>
            </a:r>
            <a:r>
              <a:rPr lang="ru-RU" i="1" dirty="0" smtClean="0"/>
              <a:t> </a:t>
            </a:r>
            <a:r>
              <a:rPr lang="ru-RU" i="1" dirty="0" err="1" smtClean="0"/>
              <a:t>адабияты</a:t>
            </a:r>
            <a:r>
              <a:rPr lang="ru-RU" i="1" dirty="0" smtClean="0"/>
              <a:t> </a:t>
            </a:r>
            <a:r>
              <a:rPr lang="ru-RU" i="1" dirty="0" err="1" smtClean="0"/>
              <a:t>менен</a:t>
            </a:r>
            <a:r>
              <a:rPr lang="ru-RU" i="1" dirty="0" smtClean="0"/>
              <a:t> </a:t>
            </a:r>
            <a:r>
              <a:rPr lang="ru-RU" i="1" dirty="0" err="1" smtClean="0"/>
              <a:t>кеӊири таныштыруу</a:t>
            </a:r>
            <a:endParaRPr lang="ru-RU" i="1" dirty="0" smtClean="0"/>
          </a:p>
          <a:p>
            <a:r>
              <a:rPr lang="ru-RU" i="1" dirty="0" err="1" smtClean="0"/>
              <a:t>ата-энелердин</a:t>
            </a:r>
            <a:r>
              <a:rPr lang="ru-RU" i="1" dirty="0" smtClean="0"/>
              <a:t> </a:t>
            </a:r>
            <a:r>
              <a:rPr lang="ru-RU" i="1" dirty="0" err="1" smtClean="0"/>
              <a:t>педагогикалык</a:t>
            </a:r>
            <a:r>
              <a:rPr lang="ru-RU" i="1" dirty="0" smtClean="0"/>
              <a:t> </a:t>
            </a:r>
            <a:r>
              <a:rPr lang="ru-RU" i="1" dirty="0" err="1" smtClean="0"/>
              <a:t>маданиятын</a:t>
            </a:r>
            <a:r>
              <a:rPr lang="ru-RU" i="1" dirty="0" smtClean="0"/>
              <a:t> </a:t>
            </a:r>
            <a:r>
              <a:rPr lang="ru-RU" i="1" dirty="0" err="1" smtClean="0"/>
              <a:t>жогорулатуу</a:t>
            </a:r>
            <a:endParaRPr lang="ru-RU" i="1" dirty="0" smtClean="0"/>
          </a:p>
          <a:p>
            <a:endParaRPr lang="ru-RU" i="1" dirty="0" smtClean="0"/>
          </a:p>
          <a:p>
            <a:endParaRPr lang="ru-RU" i="1" dirty="0" smtClean="0"/>
          </a:p>
          <a:p>
            <a:pPr algn="just">
              <a:buNone/>
            </a:pPr>
            <a:endParaRPr lang="ru-RU"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572140"/>
            <a:ext cx="8229600" cy="857256"/>
          </a:xfrm>
        </p:spPr>
        <p:txBody>
          <a:bodyPr anchor="t">
            <a:normAutofit fontScale="90000"/>
          </a:bodyPr>
          <a:lstStyle/>
          <a:p>
            <a:pPr algn="ctr"/>
            <a:r>
              <a:rPr lang="ru-RU" sz="3200" dirty="0" err="1" smtClean="0"/>
              <a:t>Үй бүлө менен</a:t>
            </a:r>
            <a:r>
              <a:rPr lang="ru-RU" sz="3200" dirty="0" smtClean="0"/>
              <a:t> </a:t>
            </a:r>
            <a:r>
              <a:rPr lang="ru-RU" sz="3200" dirty="0" err="1" smtClean="0"/>
              <a:t>иштөөдө китептердин</a:t>
            </a:r>
            <a:r>
              <a:rPr lang="ru-RU" sz="3200" dirty="0" smtClean="0"/>
              <a:t> </a:t>
            </a:r>
            <a:r>
              <a:rPr lang="ru-RU" sz="3200" dirty="0" err="1" smtClean="0"/>
              <a:t>жана</a:t>
            </a:r>
            <a:r>
              <a:rPr lang="ru-RU" sz="3200" dirty="0" smtClean="0"/>
              <a:t> </a:t>
            </a:r>
            <a:r>
              <a:rPr lang="ru-RU" sz="3200" dirty="0" err="1" smtClean="0"/>
              <a:t>китепкананын</a:t>
            </a:r>
            <a:r>
              <a:rPr lang="ru-RU" sz="3200" dirty="0" smtClean="0"/>
              <a:t> ролу </a:t>
            </a:r>
            <a:r>
              <a:rPr lang="ru-RU" sz="3200" dirty="0" err="1" smtClean="0"/>
              <a:t>зор</a:t>
            </a:r>
            <a:r>
              <a:rPr lang="ru-RU" sz="3200" dirty="0" smtClean="0"/>
              <a:t>.</a:t>
            </a:r>
            <a:br>
              <a:rPr lang="ru-RU" sz="3200" dirty="0" smtClean="0"/>
            </a:br>
            <a:endParaRPr lang="ru-RU" sz="3200" dirty="0"/>
          </a:p>
        </p:txBody>
      </p:sp>
      <p:sp>
        <p:nvSpPr>
          <p:cNvPr id="3" name="Содержимое 2"/>
          <p:cNvSpPr>
            <a:spLocks noGrp="1"/>
          </p:cNvSpPr>
          <p:nvPr>
            <p:ph idx="1"/>
          </p:nvPr>
        </p:nvSpPr>
        <p:spPr>
          <a:xfrm>
            <a:off x="500034" y="785794"/>
            <a:ext cx="8229600" cy="3214710"/>
          </a:xfrm>
        </p:spPr>
        <p:txBody>
          <a:bodyPr>
            <a:normAutofit lnSpcReduction="10000"/>
          </a:bodyPr>
          <a:lstStyle/>
          <a:p>
            <a:pPr algn="just">
              <a:buFont typeface="Wingdings" pitchFamily="2" charset="2"/>
              <a:buChar char="Ø"/>
            </a:pPr>
            <a:r>
              <a:rPr lang="ru-RU" sz="2000" dirty="0" err="1" smtClean="0"/>
              <a:t>Балдар</a:t>
            </a:r>
            <a:r>
              <a:rPr lang="ru-RU" sz="2000" dirty="0" smtClean="0"/>
              <a:t> </a:t>
            </a:r>
            <a:r>
              <a:rPr lang="ru-RU" sz="2000" dirty="0" err="1" smtClean="0"/>
              <a:t>мектеп</a:t>
            </a:r>
            <a:r>
              <a:rPr lang="ru-RU" sz="2000" dirty="0" smtClean="0"/>
              <a:t> </a:t>
            </a:r>
            <a:r>
              <a:rPr lang="ru-RU" sz="2000" dirty="0" err="1" smtClean="0"/>
              <a:t>босогосун</a:t>
            </a:r>
            <a:r>
              <a:rPr lang="ru-RU" sz="2000" dirty="0" smtClean="0"/>
              <a:t> </a:t>
            </a:r>
            <a:r>
              <a:rPr lang="ru-RU" sz="2000" dirty="0" err="1" smtClean="0"/>
              <a:t>аттагандан</a:t>
            </a:r>
            <a:r>
              <a:rPr lang="ru-RU" sz="2000" dirty="0" smtClean="0"/>
              <a:t> </a:t>
            </a:r>
            <a:r>
              <a:rPr lang="ru-RU" sz="2000" dirty="0" err="1" smtClean="0"/>
              <a:t>баштап</a:t>
            </a:r>
            <a:r>
              <a:rPr lang="ru-RU" sz="2000" dirty="0" smtClean="0"/>
              <a:t> </a:t>
            </a:r>
            <a:r>
              <a:rPr lang="ru-RU" sz="2000" dirty="0" err="1" smtClean="0"/>
              <a:t>китеп</a:t>
            </a:r>
            <a:r>
              <a:rPr lang="ru-RU" sz="2000" dirty="0" smtClean="0"/>
              <a:t> </a:t>
            </a:r>
            <a:r>
              <a:rPr lang="ru-RU" sz="2000" dirty="0" err="1" smtClean="0"/>
              <a:t>менен</a:t>
            </a:r>
            <a:r>
              <a:rPr lang="ru-RU" sz="2000" dirty="0" smtClean="0"/>
              <a:t> </a:t>
            </a:r>
            <a:r>
              <a:rPr lang="ru-RU" sz="2000" dirty="0" err="1" smtClean="0"/>
              <a:t>байланышкан</a:t>
            </a:r>
            <a:r>
              <a:rPr lang="ru-RU" sz="2000" dirty="0" smtClean="0"/>
              <a:t> ар </a:t>
            </a:r>
            <a:r>
              <a:rPr lang="ru-RU" sz="2000" dirty="0" err="1" smtClean="0"/>
              <a:t>түрдүү ишмердүүлүк менен</a:t>
            </a:r>
            <a:r>
              <a:rPr lang="ru-RU" sz="2000" dirty="0" smtClean="0"/>
              <a:t> </a:t>
            </a:r>
            <a:r>
              <a:rPr lang="ru-RU" sz="2000" dirty="0" err="1" smtClean="0"/>
              <a:t>таанышат</a:t>
            </a:r>
            <a:r>
              <a:rPr lang="ru-RU" sz="2000" dirty="0" smtClean="0"/>
              <a:t>: </a:t>
            </a:r>
            <a:r>
              <a:rPr lang="ru-RU" sz="2000" dirty="0" err="1" smtClean="0"/>
              <a:t>иллюстрацияларды</a:t>
            </a:r>
            <a:r>
              <a:rPr lang="ru-RU" sz="2000" dirty="0" smtClean="0"/>
              <a:t> </a:t>
            </a:r>
            <a:r>
              <a:rPr lang="ru-RU" sz="2000" dirty="0" err="1" smtClean="0"/>
              <a:t>кароо</a:t>
            </a:r>
            <a:r>
              <a:rPr lang="ru-RU" sz="2000" dirty="0" smtClean="0"/>
              <a:t>, </a:t>
            </a:r>
            <a:r>
              <a:rPr lang="ru-RU" sz="2000" dirty="0" err="1" smtClean="0"/>
              <a:t>сүрөт менен</a:t>
            </a:r>
            <a:r>
              <a:rPr lang="ru-RU" sz="2000" dirty="0" smtClean="0"/>
              <a:t> </a:t>
            </a:r>
            <a:r>
              <a:rPr lang="ru-RU" sz="2000" dirty="0" err="1" smtClean="0"/>
              <a:t>иштөө</a:t>
            </a:r>
            <a:r>
              <a:rPr lang="ru-RU" sz="2000" dirty="0" smtClean="0"/>
              <a:t>, </a:t>
            </a:r>
            <a:r>
              <a:rPr lang="ru-RU" sz="2000" dirty="0" err="1" smtClean="0"/>
              <a:t>китепти</a:t>
            </a:r>
            <a:r>
              <a:rPr lang="ru-RU" sz="2000" dirty="0" smtClean="0"/>
              <a:t> </a:t>
            </a:r>
            <a:r>
              <a:rPr lang="ru-RU" sz="2000" dirty="0" err="1" smtClean="0"/>
              <a:t>окуу</a:t>
            </a:r>
            <a:r>
              <a:rPr lang="ru-RU" sz="2000" dirty="0" smtClean="0"/>
              <a:t> </a:t>
            </a:r>
            <a:r>
              <a:rPr lang="ru-RU" sz="2000" dirty="0" err="1" smtClean="0"/>
              <a:t>жана</a:t>
            </a:r>
            <a:r>
              <a:rPr lang="ru-RU" sz="2000" dirty="0" smtClean="0"/>
              <a:t> </a:t>
            </a:r>
            <a:r>
              <a:rPr lang="ru-RU" sz="2000" dirty="0" err="1" smtClean="0"/>
              <a:t>аны</a:t>
            </a:r>
            <a:r>
              <a:rPr lang="ru-RU" sz="2000" dirty="0" smtClean="0"/>
              <a:t> кайра </a:t>
            </a:r>
            <a:r>
              <a:rPr lang="ru-RU" sz="2000" dirty="0" err="1" smtClean="0"/>
              <a:t>айтып</a:t>
            </a:r>
            <a:r>
              <a:rPr lang="ru-RU" sz="2000" dirty="0" smtClean="0"/>
              <a:t> </a:t>
            </a:r>
            <a:r>
              <a:rPr lang="ru-RU" sz="2000" dirty="0" err="1" smtClean="0"/>
              <a:t>берүү</a:t>
            </a:r>
            <a:r>
              <a:rPr lang="ru-RU" sz="2000" dirty="0" smtClean="0"/>
              <a:t>.</a:t>
            </a:r>
          </a:p>
          <a:p>
            <a:pPr algn="just">
              <a:buFont typeface="Wingdings" pitchFamily="2" charset="2"/>
              <a:buChar char="Ø"/>
            </a:pPr>
            <a:r>
              <a:rPr lang="ru-RU" sz="2000" dirty="0" err="1" smtClean="0"/>
              <a:t>Педагогикалык</a:t>
            </a:r>
            <a:r>
              <a:rPr lang="ru-RU" sz="2000" dirty="0" smtClean="0"/>
              <a:t> </a:t>
            </a:r>
            <a:r>
              <a:rPr lang="ru-RU" sz="2000" dirty="0" err="1" smtClean="0"/>
              <a:t>колдоо</a:t>
            </a:r>
            <a:r>
              <a:rPr lang="ru-RU" sz="2000" dirty="0" smtClean="0"/>
              <a:t> балдардын </a:t>
            </a:r>
            <a:r>
              <a:rPr lang="ru-RU" sz="2000" dirty="0" err="1" smtClean="0"/>
              <a:t>өнүгүүсү боюнча</a:t>
            </a:r>
            <a:r>
              <a:rPr lang="ru-RU" sz="2000" dirty="0" smtClean="0"/>
              <a:t> </a:t>
            </a:r>
            <a:r>
              <a:rPr lang="ru-RU" sz="2000" dirty="0" err="1" smtClean="0"/>
              <a:t>төмөнкүлөрдү сунуштайт</a:t>
            </a:r>
            <a:r>
              <a:rPr lang="ru-RU" sz="2000" dirty="0" smtClean="0"/>
              <a:t>:</a:t>
            </a:r>
          </a:p>
          <a:p>
            <a:pPr marL="457200" indent="-457200" algn="just">
              <a:buFont typeface="+mj-lt"/>
              <a:buAutoNum type="arabicParenR"/>
            </a:pPr>
            <a:r>
              <a:rPr lang="ru-RU" sz="2000" i="1" dirty="0" err="1" smtClean="0"/>
              <a:t>Балдар</a:t>
            </a:r>
            <a:r>
              <a:rPr lang="ru-RU" sz="2000" i="1" dirty="0" smtClean="0"/>
              <a:t> </a:t>
            </a:r>
            <a:r>
              <a:rPr lang="ru-RU" sz="2000" i="1" dirty="0" err="1" smtClean="0"/>
              <a:t>адабияты</a:t>
            </a:r>
            <a:r>
              <a:rPr lang="ru-RU" sz="2000" i="1" dirty="0" smtClean="0"/>
              <a:t> </a:t>
            </a:r>
            <a:r>
              <a:rPr lang="ru-RU" sz="2000" i="1" dirty="0" err="1" smtClean="0"/>
              <a:t>боюнча</a:t>
            </a:r>
            <a:r>
              <a:rPr lang="ru-RU" sz="2000" i="1" dirty="0" smtClean="0"/>
              <a:t> </a:t>
            </a:r>
            <a:r>
              <a:rPr lang="ru-RU" sz="2000" i="1" dirty="0" err="1" smtClean="0"/>
              <a:t>окуунун</a:t>
            </a:r>
            <a:r>
              <a:rPr lang="ru-RU" sz="2000" i="1" dirty="0" smtClean="0"/>
              <a:t> </a:t>
            </a:r>
            <a:r>
              <a:rPr lang="ru-RU" sz="2000" i="1" dirty="0" err="1" smtClean="0"/>
              <a:t>уюштуруусун</a:t>
            </a:r>
            <a:r>
              <a:rPr lang="ru-RU" sz="2000" i="1" dirty="0" smtClean="0"/>
              <a:t>.</a:t>
            </a:r>
          </a:p>
          <a:p>
            <a:pPr marL="457200" indent="-457200" algn="just">
              <a:buFont typeface="+mj-lt"/>
              <a:buAutoNum type="arabicParenR"/>
            </a:pPr>
            <a:r>
              <a:rPr lang="ru-RU" sz="2000" i="1" dirty="0" err="1" smtClean="0"/>
              <a:t>Күн сайын</a:t>
            </a:r>
            <a:r>
              <a:rPr lang="ru-RU" sz="2000" i="1" dirty="0" smtClean="0"/>
              <a:t> </a:t>
            </a:r>
            <a:r>
              <a:rPr lang="ru-RU" sz="2000" i="1" dirty="0" err="1" smtClean="0"/>
              <a:t>китеп</a:t>
            </a:r>
            <a:r>
              <a:rPr lang="ru-RU" sz="2000" i="1" dirty="0" smtClean="0"/>
              <a:t> </a:t>
            </a:r>
            <a:r>
              <a:rPr lang="ru-RU" sz="2000" i="1" dirty="0" err="1" smtClean="0"/>
              <a:t>окуурун</a:t>
            </a:r>
            <a:r>
              <a:rPr lang="ru-RU" sz="2000" i="1" dirty="0" smtClean="0"/>
              <a:t>.</a:t>
            </a:r>
          </a:p>
          <a:p>
            <a:pPr marL="457200" indent="-457200" algn="just">
              <a:buFont typeface="+mj-lt"/>
              <a:buAutoNum type="arabicParenR"/>
            </a:pPr>
            <a:r>
              <a:rPr lang="ru-RU" sz="2000" i="1" dirty="0" err="1" smtClean="0"/>
              <a:t>Окуган</a:t>
            </a:r>
            <a:r>
              <a:rPr lang="ru-RU" sz="2000" i="1" dirty="0" smtClean="0"/>
              <a:t> </a:t>
            </a:r>
            <a:r>
              <a:rPr lang="ru-RU" sz="2000" i="1" dirty="0" err="1" smtClean="0"/>
              <a:t>китептер</a:t>
            </a:r>
            <a:r>
              <a:rPr lang="ru-RU" sz="2000" i="1" dirty="0" smtClean="0"/>
              <a:t> </a:t>
            </a:r>
            <a:r>
              <a:rPr lang="ru-RU" sz="2000" i="1" dirty="0" err="1" smtClean="0"/>
              <a:t>жөнүндө  жекече</a:t>
            </a:r>
            <a:r>
              <a:rPr lang="ru-RU" sz="2000" i="1" dirty="0" smtClean="0"/>
              <a:t> </a:t>
            </a:r>
            <a:r>
              <a:rPr lang="ru-RU" sz="2000" i="1" dirty="0" err="1" smtClean="0"/>
              <a:t>жана</a:t>
            </a:r>
            <a:r>
              <a:rPr lang="ru-RU" sz="2000" i="1" dirty="0" smtClean="0"/>
              <a:t> </a:t>
            </a:r>
            <a:r>
              <a:rPr lang="ru-RU" sz="2000" i="1" dirty="0" err="1" smtClean="0"/>
              <a:t>колективдүү маектерди</a:t>
            </a:r>
            <a:r>
              <a:rPr lang="ru-RU" sz="2000" i="1" dirty="0" smtClean="0"/>
              <a:t> </a:t>
            </a:r>
            <a:r>
              <a:rPr lang="ru-RU" sz="2000" i="1" dirty="0" err="1" smtClean="0"/>
              <a:t>уюштуруу</a:t>
            </a:r>
            <a:r>
              <a:rPr lang="ru-RU" sz="2000" i="1" dirty="0" smtClean="0"/>
              <a:t>.</a:t>
            </a:r>
          </a:p>
        </p:txBody>
      </p:sp>
      <p:sp>
        <p:nvSpPr>
          <p:cNvPr id="4" name="Прямоугольник 3"/>
          <p:cNvSpPr/>
          <p:nvPr/>
        </p:nvSpPr>
        <p:spPr>
          <a:xfrm>
            <a:off x="428596" y="4000504"/>
            <a:ext cx="8358246" cy="1477328"/>
          </a:xfrm>
          <a:prstGeom prst="rect">
            <a:avLst/>
          </a:prstGeom>
        </p:spPr>
        <p:txBody>
          <a:bodyPr wrap="square">
            <a:spAutoFit/>
          </a:bodyPr>
          <a:lstStyle/>
          <a:p>
            <a:pPr marL="457200" indent="-457200" algn="just">
              <a:buNone/>
            </a:pPr>
            <a:r>
              <a:rPr lang="ru-RU" dirty="0" smtClean="0"/>
              <a:t>         </a:t>
            </a:r>
            <a:r>
              <a:rPr lang="ru-RU" dirty="0" err="1" smtClean="0"/>
              <a:t>Бул</a:t>
            </a:r>
            <a:r>
              <a:rPr lang="ru-RU" dirty="0" smtClean="0"/>
              <a:t> жумуштарды </a:t>
            </a:r>
            <a:r>
              <a:rPr lang="ru-RU" dirty="0" err="1" smtClean="0"/>
              <a:t>өткөрөөрдө, китепканачылар</a:t>
            </a:r>
            <a:r>
              <a:rPr lang="ru-RU" dirty="0" smtClean="0"/>
              <a:t> </a:t>
            </a:r>
            <a:r>
              <a:rPr lang="ru-RU" dirty="0" err="1" smtClean="0"/>
              <a:t>көргөзмөгө балдардын</a:t>
            </a:r>
            <a:r>
              <a:rPr lang="ru-RU" dirty="0" smtClean="0"/>
              <a:t> </a:t>
            </a:r>
            <a:r>
              <a:rPr lang="ru-RU" dirty="0" err="1" smtClean="0"/>
              <a:t>китептерин</a:t>
            </a:r>
            <a:r>
              <a:rPr lang="ru-RU" dirty="0" smtClean="0"/>
              <a:t> </a:t>
            </a:r>
            <a:r>
              <a:rPr lang="ru-RU" dirty="0" err="1" smtClean="0"/>
              <a:t>тандашат</a:t>
            </a:r>
            <a:r>
              <a:rPr lang="ru-RU" dirty="0" smtClean="0"/>
              <a:t>. </a:t>
            </a:r>
            <a:r>
              <a:rPr lang="ru-RU" dirty="0" err="1" smtClean="0"/>
              <a:t>Аларды</a:t>
            </a:r>
            <a:r>
              <a:rPr lang="ru-RU" dirty="0" smtClean="0"/>
              <a:t> </a:t>
            </a:r>
            <a:r>
              <a:rPr lang="ru-RU" dirty="0" err="1" smtClean="0"/>
              <a:t>кызыктыруу</a:t>
            </a:r>
            <a:r>
              <a:rPr lang="ru-RU" dirty="0" smtClean="0"/>
              <a:t>  </a:t>
            </a:r>
            <a:r>
              <a:rPr lang="ru-RU" dirty="0" err="1" smtClean="0"/>
              <a:t>үчүн балдар</a:t>
            </a:r>
            <a:r>
              <a:rPr lang="ru-RU" dirty="0" smtClean="0"/>
              <a:t> </a:t>
            </a:r>
            <a:r>
              <a:rPr lang="ru-RU" dirty="0" err="1" smtClean="0"/>
              <a:t>менен</a:t>
            </a:r>
            <a:r>
              <a:rPr lang="ru-RU" dirty="0" smtClean="0"/>
              <a:t> маек </a:t>
            </a:r>
            <a:r>
              <a:rPr lang="ru-RU" dirty="0" err="1" smtClean="0"/>
              <a:t>өткөрөт</a:t>
            </a:r>
            <a:r>
              <a:rPr lang="ru-RU" dirty="0" smtClean="0"/>
              <a:t>. </a:t>
            </a:r>
            <a:r>
              <a:rPr lang="ru-RU" dirty="0" err="1" smtClean="0"/>
              <a:t>Аларга</a:t>
            </a:r>
            <a:r>
              <a:rPr lang="ru-RU" dirty="0" smtClean="0"/>
              <a:t> </a:t>
            </a:r>
            <a:r>
              <a:rPr lang="ru-RU" dirty="0" err="1" smtClean="0"/>
              <a:t>эмне</a:t>
            </a:r>
            <a:r>
              <a:rPr lang="ru-RU" dirty="0" smtClean="0"/>
              <a:t> жакты? </a:t>
            </a:r>
            <a:r>
              <a:rPr lang="ru-RU" dirty="0" err="1" smtClean="0"/>
              <a:t>Эмне</a:t>
            </a:r>
            <a:r>
              <a:rPr lang="ru-RU" dirty="0" smtClean="0"/>
              <a:t> </a:t>
            </a:r>
            <a:r>
              <a:rPr lang="ru-RU" dirty="0" err="1" smtClean="0"/>
              <a:t>кызыктырат</a:t>
            </a:r>
            <a:r>
              <a:rPr lang="ru-RU" dirty="0" smtClean="0"/>
              <a:t>? </a:t>
            </a:r>
            <a:r>
              <a:rPr lang="ru-RU" dirty="0" err="1" smtClean="0"/>
              <a:t>Жа</a:t>
            </a:r>
            <a:r>
              <a:rPr lang="ru-RU" dirty="0" err="1" smtClean="0">
                <a:latin typeface="Calibri"/>
              </a:rPr>
              <a:t>ӊ</a:t>
            </a:r>
            <a:r>
              <a:rPr lang="ru-RU" dirty="0" err="1" smtClean="0"/>
              <a:t>ы эмнелерди</a:t>
            </a:r>
            <a:r>
              <a:rPr lang="ru-RU" dirty="0" smtClean="0"/>
              <a:t> </a:t>
            </a:r>
            <a:r>
              <a:rPr lang="ru-RU" dirty="0" err="1" smtClean="0"/>
              <a:t>окуду</a:t>
            </a:r>
            <a:r>
              <a:rPr lang="ru-RU" dirty="0" err="1" smtClean="0">
                <a:latin typeface="Calibri"/>
              </a:rPr>
              <a:t>ӊ</a:t>
            </a:r>
            <a:r>
              <a:rPr lang="ru-RU" dirty="0" err="1" smtClean="0"/>
              <a:t>ар?</a:t>
            </a:r>
            <a:r>
              <a:rPr lang="ru-RU" dirty="0" smtClean="0"/>
              <a:t> </a:t>
            </a:r>
            <a:r>
              <a:rPr lang="ru-RU" dirty="0" err="1" smtClean="0"/>
              <a:t>Ушундай</a:t>
            </a:r>
            <a:r>
              <a:rPr lang="ru-RU" dirty="0" smtClean="0"/>
              <a:t> </a:t>
            </a:r>
            <a:r>
              <a:rPr lang="ru-RU" dirty="0" err="1" smtClean="0"/>
              <a:t>жумуш</a:t>
            </a:r>
            <a:r>
              <a:rPr lang="ru-RU" dirty="0" smtClean="0"/>
              <a:t> </a:t>
            </a:r>
            <a:r>
              <a:rPr lang="ru-RU" dirty="0" err="1" smtClean="0"/>
              <a:t>өткөрүү, албетте</a:t>
            </a:r>
            <a:r>
              <a:rPr lang="ru-RU" dirty="0" smtClean="0"/>
              <a:t>, </a:t>
            </a:r>
            <a:r>
              <a:rPr lang="ru-RU" dirty="0" err="1" smtClean="0"/>
              <a:t>окурман</a:t>
            </a:r>
            <a:r>
              <a:rPr lang="ru-RU" dirty="0" smtClean="0"/>
              <a:t> </a:t>
            </a:r>
            <a:r>
              <a:rPr lang="ru-RU" dirty="0" err="1" smtClean="0"/>
              <a:t>үй бүлөлөрдүн санын</a:t>
            </a:r>
            <a:r>
              <a:rPr lang="ru-RU" dirty="0" smtClean="0"/>
              <a:t> </a:t>
            </a:r>
            <a:r>
              <a:rPr lang="ru-RU" dirty="0" err="1" smtClean="0"/>
              <a:t>көбөйтөт.</a:t>
            </a: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1000108"/>
            <a:ext cx="3500462" cy="439718"/>
          </a:xfrm>
        </p:spPr>
        <p:txBody>
          <a:bodyPr>
            <a:noAutofit/>
          </a:bodyPr>
          <a:lstStyle/>
          <a:p>
            <a:r>
              <a:rPr lang="ru-RU" sz="2400" dirty="0" err="1" smtClean="0"/>
              <a:t>Ата-энелерге</a:t>
            </a:r>
            <a:r>
              <a:rPr lang="ru-RU" sz="2400" dirty="0" smtClean="0"/>
              <a:t> </a:t>
            </a:r>
            <a:r>
              <a:rPr lang="ru-RU" sz="2400" dirty="0" err="1" smtClean="0"/>
              <a:t>ке</a:t>
            </a:r>
            <a:r>
              <a:rPr lang="ru-RU" sz="2400" dirty="0" err="1" smtClean="0">
                <a:latin typeface="Calibri"/>
              </a:rPr>
              <a:t>ӊ</a:t>
            </a:r>
            <a:r>
              <a:rPr lang="ru-RU" sz="2400" dirty="0" err="1" smtClean="0"/>
              <a:t>еш:</a:t>
            </a:r>
            <a:endParaRPr lang="ru-RU" sz="2400" dirty="0"/>
          </a:p>
        </p:txBody>
      </p:sp>
      <p:sp>
        <p:nvSpPr>
          <p:cNvPr id="3" name="Содержимое 2"/>
          <p:cNvSpPr>
            <a:spLocks noGrp="1"/>
          </p:cNvSpPr>
          <p:nvPr>
            <p:ph idx="1"/>
          </p:nvPr>
        </p:nvSpPr>
        <p:spPr>
          <a:xfrm>
            <a:off x="357158" y="2571744"/>
            <a:ext cx="8329642" cy="4071966"/>
          </a:xfrm>
        </p:spPr>
        <p:txBody>
          <a:bodyPr>
            <a:normAutofit/>
          </a:bodyPr>
          <a:lstStyle/>
          <a:p>
            <a:pPr marL="514350" indent="-514350">
              <a:buFont typeface="+mj-lt"/>
              <a:buAutoNum type="arabicPeriod"/>
            </a:pPr>
            <a:r>
              <a:rPr lang="ru-RU" sz="1600" b="1" u="sng" dirty="0" err="1" smtClean="0"/>
              <a:t>Китепте</a:t>
            </a:r>
            <a:r>
              <a:rPr lang="ru-RU" sz="1600" b="1" u="sng" dirty="0" smtClean="0"/>
              <a:t> </a:t>
            </a:r>
            <a:r>
              <a:rPr lang="ru-RU" sz="1600" b="1" u="sng" dirty="0" err="1" smtClean="0"/>
              <a:t>кандай</a:t>
            </a:r>
            <a:r>
              <a:rPr lang="ru-RU" sz="1600" b="1" u="sng" dirty="0" smtClean="0"/>
              <a:t> </a:t>
            </a:r>
            <a:r>
              <a:rPr lang="ru-RU" sz="1600" b="1" u="sng" dirty="0" err="1" smtClean="0"/>
              <a:t>сүрөттөр </a:t>
            </a:r>
            <a:r>
              <a:rPr lang="ru-RU" sz="1600" b="1" u="sng" dirty="0" smtClean="0"/>
              <a:t>бар</a:t>
            </a:r>
            <a:r>
              <a:rPr lang="ru-RU" sz="1600" b="1" dirty="0" smtClean="0"/>
              <a:t>?</a:t>
            </a:r>
            <a:r>
              <a:rPr lang="ru-RU" sz="1600" dirty="0" smtClean="0"/>
              <a:t> </a:t>
            </a:r>
            <a:r>
              <a:rPr lang="ru-RU" sz="1600" i="1" dirty="0" err="1" smtClean="0"/>
              <a:t>Балдар</a:t>
            </a:r>
            <a:r>
              <a:rPr lang="ru-RU" sz="1600" i="1" dirty="0" smtClean="0"/>
              <a:t> </a:t>
            </a:r>
            <a:r>
              <a:rPr lang="ru-RU" sz="1600" i="1" dirty="0" err="1" smtClean="0"/>
              <a:t>уккандан</a:t>
            </a:r>
            <a:r>
              <a:rPr lang="ru-RU" sz="1600" i="1" dirty="0" smtClean="0"/>
              <a:t> да, </a:t>
            </a:r>
            <a:r>
              <a:rPr lang="ru-RU" sz="1600" i="1" dirty="0" err="1" smtClean="0"/>
              <a:t>сүрөттөрдү көргөндү жакшы</a:t>
            </a:r>
            <a:r>
              <a:rPr lang="ru-RU" sz="1600" i="1" dirty="0" smtClean="0"/>
              <a:t> </a:t>
            </a:r>
            <a:r>
              <a:rPr lang="ru-RU" sz="1600" i="1" dirty="0" err="1" smtClean="0"/>
              <a:t>көрүшөт, алар</a:t>
            </a:r>
            <a:r>
              <a:rPr lang="ru-RU" sz="1600" i="1" dirty="0" smtClean="0"/>
              <a:t> </a:t>
            </a:r>
            <a:r>
              <a:rPr lang="ru-RU" sz="1600" i="1" dirty="0" err="1" smtClean="0"/>
              <a:t>анын</a:t>
            </a:r>
            <a:r>
              <a:rPr lang="ru-RU" sz="1600" i="1" dirty="0" smtClean="0"/>
              <a:t> </a:t>
            </a:r>
            <a:r>
              <a:rPr lang="ru-RU" sz="1600" i="1" dirty="0" err="1" smtClean="0"/>
              <a:t>кооздугун</a:t>
            </a:r>
            <a:r>
              <a:rPr lang="ru-RU" sz="1600" i="1" dirty="0" smtClean="0"/>
              <a:t>, </a:t>
            </a:r>
            <a:r>
              <a:rPr lang="ru-RU" sz="1600" i="1" dirty="0" err="1" smtClean="0"/>
              <a:t>юморун</a:t>
            </a:r>
            <a:r>
              <a:rPr lang="ru-RU" sz="1600" i="1" dirty="0" smtClean="0"/>
              <a:t> </a:t>
            </a:r>
            <a:r>
              <a:rPr lang="ru-RU" sz="1600" i="1" dirty="0" err="1" smtClean="0"/>
              <a:t>жана</a:t>
            </a:r>
            <a:r>
              <a:rPr lang="ru-RU" sz="1600" i="1" dirty="0" smtClean="0"/>
              <a:t> </a:t>
            </a:r>
            <a:r>
              <a:rPr lang="ru-RU" sz="1600" i="1" dirty="0" err="1" smtClean="0"/>
              <a:t>фантазиясын</a:t>
            </a:r>
            <a:r>
              <a:rPr lang="ru-RU" sz="1600" i="1" dirty="0" smtClean="0"/>
              <a:t> </a:t>
            </a:r>
            <a:r>
              <a:rPr lang="ru-RU" sz="1600" i="1" dirty="0" err="1" smtClean="0"/>
              <a:t>баалашат</a:t>
            </a:r>
            <a:r>
              <a:rPr lang="ru-RU" sz="1600" i="1" dirty="0" smtClean="0"/>
              <a:t>. </a:t>
            </a:r>
            <a:r>
              <a:rPr lang="ru-RU" sz="1600" i="1" dirty="0" err="1" smtClean="0"/>
              <a:t>Эгерде</a:t>
            </a:r>
            <a:r>
              <a:rPr lang="ru-RU" sz="1600" i="1" dirty="0" smtClean="0"/>
              <a:t> </a:t>
            </a:r>
            <a:r>
              <a:rPr lang="ru-RU" sz="1600" i="1" dirty="0" err="1" smtClean="0"/>
              <a:t>китепте</a:t>
            </a:r>
            <a:r>
              <a:rPr lang="ru-RU" sz="1600" i="1" dirty="0" smtClean="0"/>
              <a:t> </a:t>
            </a:r>
            <a:r>
              <a:rPr lang="ru-RU" sz="1600" i="1" dirty="0" err="1" smtClean="0"/>
              <a:t>сүрөттөр өтө жөнөкөй, </a:t>
            </a:r>
            <a:r>
              <a:rPr lang="ru-RU" sz="1600" i="1" dirty="0" smtClean="0"/>
              <a:t>аз </a:t>
            </a:r>
            <a:r>
              <a:rPr lang="ru-RU" sz="1600" i="1" dirty="0" err="1" smtClean="0"/>
              <a:t>болсо</a:t>
            </a:r>
            <a:r>
              <a:rPr lang="ru-RU" sz="1600" i="1" dirty="0" smtClean="0"/>
              <a:t>, </a:t>
            </a:r>
            <a:r>
              <a:rPr lang="ru-RU" sz="1600" i="1" dirty="0" err="1" smtClean="0"/>
              <a:t>анда</a:t>
            </a:r>
            <a:r>
              <a:rPr lang="ru-RU" sz="1600" i="1" dirty="0" smtClean="0"/>
              <a:t> </a:t>
            </a:r>
            <a:r>
              <a:rPr lang="ru-RU" sz="1600" i="1" dirty="0" err="1" smtClean="0"/>
              <a:t>аны</a:t>
            </a:r>
            <a:r>
              <a:rPr lang="ru-RU" sz="1600" i="1" dirty="0" smtClean="0"/>
              <a:t> </a:t>
            </a:r>
            <a:r>
              <a:rPr lang="ru-RU" sz="1600" i="1" dirty="0" err="1" smtClean="0"/>
              <a:t>алгандан</a:t>
            </a:r>
            <a:r>
              <a:rPr lang="ru-RU" sz="1600" i="1" dirty="0" smtClean="0"/>
              <a:t> </a:t>
            </a:r>
            <a:r>
              <a:rPr lang="ru-RU" sz="1600" i="1" dirty="0" err="1" smtClean="0"/>
              <a:t>корку</a:t>
            </a:r>
            <a:r>
              <a:rPr lang="ru-RU" sz="1600" i="1" dirty="0" err="1" smtClean="0">
                <a:latin typeface="Calibri"/>
              </a:rPr>
              <a:t>ӊ</a:t>
            </a:r>
            <a:r>
              <a:rPr lang="ru-RU" sz="1600" i="1" dirty="0" err="1" smtClean="0"/>
              <a:t>уз</a:t>
            </a:r>
            <a:r>
              <a:rPr lang="ru-RU" sz="1600" i="1" dirty="0" smtClean="0"/>
              <a:t>.</a:t>
            </a:r>
          </a:p>
          <a:p>
            <a:pPr marL="514350" indent="-514350">
              <a:buFont typeface="+mj-lt"/>
              <a:buAutoNum type="arabicPeriod"/>
            </a:pPr>
            <a:r>
              <a:rPr lang="ru-RU" sz="1600" b="1" u="sng" dirty="0" smtClean="0"/>
              <a:t>Китеп </a:t>
            </a:r>
            <a:r>
              <a:rPr lang="ru-RU" sz="1600" b="1" u="sng" dirty="0" err="1" smtClean="0"/>
              <a:t>баланын</a:t>
            </a:r>
            <a:r>
              <a:rPr lang="ru-RU" sz="1600" b="1" u="sng" dirty="0" smtClean="0"/>
              <a:t> </a:t>
            </a:r>
            <a:r>
              <a:rPr lang="ru-RU" sz="1600" b="1" u="sng" dirty="0" err="1" smtClean="0"/>
              <a:t>жөндөмүнө ылайыкпы</a:t>
            </a:r>
            <a:r>
              <a:rPr lang="ru-RU" sz="1600" b="1" dirty="0" smtClean="0"/>
              <a:t>? </a:t>
            </a:r>
            <a:r>
              <a:rPr lang="ru-RU" sz="1600" i="1" dirty="0" err="1" smtClean="0"/>
              <a:t>Баланын</a:t>
            </a:r>
            <a:r>
              <a:rPr lang="ru-RU" sz="1600" i="1" dirty="0" smtClean="0"/>
              <a:t> </a:t>
            </a:r>
            <a:r>
              <a:rPr lang="ru-RU" sz="1600" i="1" dirty="0" err="1" smtClean="0"/>
              <a:t>жашына</a:t>
            </a:r>
            <a:r>
              <a:rPr lang="ru-RU" sz="1600" i="1" dirty="0" smtClean="0"/>
              <a:t> </a:t>
            </a:r>
            <a:r>
              <a:rPr lang="ru-RU" sz="1600" i="1" dirty="0" err="1" smtClean="0"/>
              <a:t>карабай</a:t>
            </a:r>
            <a:r>
              <a:rPr lang="ru-RU" sz="1600" i="1" dirty="0" smtClean="0"/>
              <a:t> </a:t>
            </a:r>
            <a:r>
              <a:rPr lang="ru-RU" sz="1600" i="1" dirty="0" err="1" smtClean="0"/>
              <a:t>анын</a:t>
            </a:r>
            <a:r>
              <a:rPr lang="ru-RU" sz="1600" i="1" dirty="0" smtClean="0"/>
              <a:t> </a:t>
            </a:r>
            <a:r>
              <a:rPr lang="ru-RU" sz="1600" i="1" dirty="0" err="1" smtClean="0"/>
              <a:t>жөндөмүнө </a:t>
            </a:r>
            <a:r>
              <a:rPr lang="ru-RU" sz="1600" i="1" dirty="0" smtClean="0"/>
              <a:t>карата </a:t>
            </a:r>
            <a:r>
              <a:rPr lang="ru-RU" sz="1600" i="1" dirty="0" err="1" smtClean="0"/>
              <a:t>таӊда</a:t>
            </a:r>
            <a:r>
              <a:rPr lang="ru-RU" sz="1600" i="1" dirty="0" err="1" smtClean="0">
                <a:latin typeface="Calibri"/>
              </a:rPr>
              <a:t>ӊ</a:t>
            </a:r>
            <a:r>
              <a:rPr lang="ru-RU" sz="1600" i="1" dirty="0" err="1" smtClean="0"/>
              <a:t>ыз</a:t>
            </a:r>
            <a:r>
              <a:rPr lang="ru-RU" sz="1600" i="1" dirty="0" smtClean="0"/>
              <a:t>.</a:t>
            </a:r>
            <a:endParaRPr lang="ru-RU" sz="1600" u="sng" dirty="0" smtClean="0"/>
          </a:p>
          <a:p>
            <a:pPr marL="514350" indent="-514350">
              <a:buFont typeface="+mj-lt"/>
              <a:buAutoNum type="arabicPeriod"/>
            </a:pPr>
            <a:r>
              <a:rPr lang="ru-RU" sz="1600" b="1" u="sng" dirty="0" err="1" smtClean="0"/>
              <a:t>Ушул</a:t>
            </a:r>
            <a:r>
              <a:rPr lang="ru-RU" sz="1600" b="1" u="sng" dirty="0" smtClean="0"/>
              <a:t> </a:t>
            </a:r>
            <a:r>
              <a:rPr lang="ru-RU" sz="1600" b="1" u="sng" dirty="0" err="1" smtClean="0"/>
              <a:t>китеп</a:t>
            </a:r>
            <a:r>
              <a:rPr lang="ru-RU" sz="1600" b="1" u="sng" dirty="0" smtClean="0"/>
              <a:t> </a:t>
            </a:r>
            <a:r>
              <a:rPr lang="ru-RU" sz="1600" b="1" u="sng" dirty="0" err="1" smtClean="0"/>
              <a:t>балаӊызга  даана</a:t>
            </a:r>
            <a:r>
              <a:rPr lang="ru-RU" sz="1600" b="1" u="sng" dirty="0" smtClean="0"/>
              <a:t> </a:t>
            </a:r>
            <a:r>
              <a:rPr lang="ru-RU" sz="1600" b="1" u="sng" dirty="0" err="1" smtClean="0"/>
              <a:t>жактыбы</a:t>
            </a:r>
            <a:r>
              <a:rPr lang="ru-RU" sz="1600" b="1" u="sng" dirty="0" smtClean="0"/>
              <a:t> </a:t>
            </a:r>
            <a:r>
              <a:rPr lang="ru-RU" sz="1600" b="1" dirty="0" smtClean="0"/>
              <a:t>? </a:t>
            </a:r>
            <a:r>
              <a:rPr lang="ru-RU" sz="1600" i="1" dirty="0" err="1" smtClean="0"/>
              <a:t>Китептин</a:t>
            </a:r>
            <a:r>
              <a:rPr lang="ru-RU" sz="1600" i="1" dirty="0" smtClean="0"/>
              <a:t> </a:t>
            </a:r>
            <a:r>
              <a:rPr lang="ru-RU" sz="1600" i="1" dirty="0" err="1" smtClean="0"/>
              <a:t>окуу</a:t>
            </a:r>
            <a:r>
              <a:rPr lang="ru-RU" sz="1600" i="1" dirty="0" smtClean="0"/>
              <a:t> </a:t>
            </a:r>
            <a:r>
              <a:rPr lang="ru-RU" sz="1600" i="1" dirty="0" err="1" smtClean="0"/>
              <a:t>боюнча</a:t>
            </a:r>
            <a:r>
              <a:rPr lang="ru-RU" sz="1600" i="1" dirty="0" smtClean="0"/>
              <a:t>  </a:t>
            </a:r>
            <a:r>
              <a:rPr lang="ru-RU" sz="1600" i="1" dirty="0" err="1" smtClean="0"/>
              <a:t>баалуулугуна</a:t>
            </a:r>
            <a:r>
              <a:rPr lang="ru-RU" sz="1600" i="1" dirty="0" smtClean="0"/>
              <a:t> </a:t>
            </a:r>
            <a:r>
              <a:rPr lang="ru-RU" sz="1600" i="1" dirty="0" err="1" smtClean="0"/>
              <a:t>кө</a:t>
            </a:r>
            <a:r>
              <a:rPr lang="ru-RU" sz="1600" i="1" dirty="0" err="1" smtClean="0">
                <a:latin typeface="Calibri"/>
              </a:rPr>
              <a:t>ӊ</a:t>
            </a:r>
            <a:r>
              <a:rPr lang="ru-RU" sz="1600" i="1" dirty="0" err="1" smtClean="0"/>
              <a:t>үл бурба</a:t>
            </a:r>
            <a:r>
              <a:rPr lang="ru-RU" sz="1600" i="1" dirty="0" err="1" smtClean="0">
                <a:latin typeface="Calibri"/>
              </a:rPr>
              <a:t>ӊ</a:t>
            </a:r>
            <a:r>
              <a:rPr lang="ru-RU" sz="1600" i="1" dirty="0" err="1" smtClean="0"/>
              <a:t>ыз </a:t>
            </a:r>
            <a:r>
              <a:rPr lang="ru-RU" sz="1600" i="1" dirty="0" smtClean="0"/>
              <a:t>. </a:t>
            </a:r>
            <a:r>
              <a:rPr lang="ru-RU" sz="1600" i="1" dirty="0" err="1" smtClean="0"/>
              <a:t>Эгерде</a:t>
            </a:r>
            <a:r>
              <a:rPr lang="ru-RU" sz="1600" i="1" dirty="0" smtClean="0"/>
              <a:t> </a:t>
            </a:r>
            <a:r>
              <a:rPr lang="ru-RU" sz="1600" i="1" dirty="0" err="1" smtClean="0"/>
              <a:t>балага</a:t>
            </a:r>
            <a:r>
              <a:rPr lang="ru-RU" sz="1600" i="1" dirty="0" smtClean="0"/>
              <a:t> </a:t>
            </a:r>
            <a:r>
              <a:rPr lang="ru-RU" sz="1600" i="1" dirty="0" err="1" smtClean="0"/>
              <a:t>окуя</a:t>
            </a:r>
            <a:r>
              <a:rPr lang="ru-RU" sz="1600" i="1" dirty="0" smtClean="0"/>
              <a:t>, </a:t>
            </a:r>
            <a:r>
              <a:rPr lang="ru-RU" sz="1600" i="1" dirty="0" err="1" smtClean="0"/>
              <a:t>тарых</a:t>
            </a:r>
            <a:r>
              <a:rPr lang="ru-RU" sz="1600" i="1" dirty="0" smtClean="0"/>
              <a:t> </a:t>
            </a:r>
            <a:r>
              <a:rPr lang="ru-RU" sz="1600" i="1" dirty="0" err="1" smtClean="0"/>
              <a:t>жакса</a:t>
            </a:r>
            <a:r>
              <a:rPr lang="ru-RU" sz="1600" i="1" dirty="0" smtClean="0"/>
              <a:t>,  ал </a:t>
            </a:r>
            <a:r>
              <a:rPr lang="ru-RU" sz="1600" i="1" dirty="0" err="1" smtClean="0"/>
              <a:t>үчүн ал</a:t>
            </a:r>
            <a:r>
              <a:rPr lang="ru-RU" sz="1600" i="1" dirty="0" smtClean="0"/>
              <a:t> </a:t>
            </a:r>
            <a:r>
              <a:rPr lang="ru-RU" sz="1600" i="1" dirty="0" err="1" smtClean="0"/>
              <a:t>баасыз</a:t>
            </a:r>
            <a:r>
              <a:rPr lang="ru-RU" sz="1600" i="1" dirty="0" smtClean="0"/>
              <a:t> болот.</a:t>
            </a:r>
            <a:endParaRPr lang="ru-RU" sz="1600" dirty="0" smtClean="0"/>
          </a:p>
          <a:p>
            <a:pPr marL="514350" indent="-514350">
              <a:buFont typeface="+mj-lt"/>
              <a:buAutoNum type="arabicPeriod"/>
            </a:pPr>
            <a:r>
              <a:rPr lang="ru-RU" sz="1600" b="1" u="sng" dirty="0" smtClean="0"/>
              <a:t>Китеп </a:t>
            </a:r>
            <a:r>
              <a:rPr lang="ru-RU" sz="1600" b="1" u="sng" dirty="0" err="1" smtClean="0"/>
              <a:t>эмоционалдык</a:t>
            </a:r>
            <a:r>
              <a:rPr lang="ru-RU" sz="1600" b="1" u="sng" dirty="0" smtClean="0"/>
              <a:t> </a:t>
            </a:r>
            <a:r>
              <a:rPr lang="ru-RU" sz="1600" b="1" u="sng" dirty="0" err="1" smtClean="0"/>
              <a:t>жактан</a:t>
            </a:r>
            <a:r>
              <a:rPr lang="ru-RU" sz="1600" b="1" u="sng" dirty="0" smtClean="0"/>
              <a:t> </a:t>
            </a:r>
            <a:r>
              <a:rPr lang="ru-RU" sz="1600" b="1" u="sng" dirty="0" err="1" smtClean="0"/>
              <a:t>балага</a:t>
            </a:r>
            <a:r>
              <a:rPr lang="ru-RU" sz="1600" b="1" u="sng" dirty="0" smtClean="0"/>
              <a:t> </a:t>
            </a:r>
            <a:r>
              <a:rPr lang="ru-RU" sz="1600" b="1" u="sng" dirty="0" err="1" smtClean="0"/>
              <a:t>таасир</a:t>
            </a:r>
            <a:r>
              <a:rPr lang="ru-RU" sz="1600" b="1" u="sng" dirty="0" smtClean="0"/>
              <a:t> </a:t>
            </a:r>
            <a:r>
              <a:rPr lang="ru-RU" sz="1600" b="1" u="sng" dirty="0" err="1" smtClean="0"/>
              <a:t>бере</a:t>
            </a:r>
            <a:r>
              <a:rPr lang="ru-RU" sz="1600" b="1" u="sng" dirty="0" smtClean="0"/>
              <a:t> </a:t>
            </a:r>
            <a:r>
              <a:rPr lang="ru-RU" sz="1600" b="1" u="sng" dirty="0" err="1" smtClean="0"/>
              <a:t>алабы</a:t>
            </a:r>
            <a:r>
              <a:rPr lang="ru-RU" sz="1600" b="1" u="sng" dirty="0" smtClean="0"/>
              <a:t>?</a:t>
            </a:r>
            <a:r>
              <a:rPr lang="ru-RU" sz="1600" i="1" dirty="0" smtClean="0"/>
              <a:t> </a:t>
            </a:r>
            <a:r>
              <a:rPr lang="ru-RU" sz="1600" i="1" dirty="0" err="1" smtClean="0"/>
              <a:t>Балдардын</a:t>
            </a:r>
            <a:r>
              <a:rPr lang="ru-RU" sz="1600" i="1" dirty="0" smtClean="0"/>
              <a:t> </a:t>
            </a:r>
            <a:r>
              <a:rPr lang="ru-RU" sz="1600" i="1" dirty="0" err="1" smtClean="0"/>
              <a:t>сүйүктүү китеби</a:t>
            </a:r>
            <a:r>
              <a:rPr lang="ru-RU" sz="1600" i="1" dirty="0" smtClean="0"/>
              <a:t> </a:t>
            </a:r>
            <a:r>
              <a:rPr lang="ru-RU" sz="1600" i="1" dirty="0" err="1" smtClean="0"/>
              <a:t>болуп</a:t>
            </a:r>
            <a:r>
              <a:rPr lang="ru-RU" sz="1600" i="1" dirty="0" smtClean="0"/>
              <a:t> </a:t>
            </a:r>
            <a:r>
              <a:rPr lang="ru-RU" sz="1600" i="1" dirty="0" err="1" smtClean="0"/>
              <a:t>эмоционалдык</a:t>
            </a:r>
            <a:r>
              <a:rPr lang="ru-RU" sz="1600" i="1" dirty="0" smtClean="0"/>
              <a:t> </a:t>
            </a:r>
            <a:r>
              <a:rPr lang="ru-RU" sz="1600" i="1" dirty="0" err="1" smtClean="0"/>
              <a:t>жактан</a:t>
            </a:r>
            <a:r>
              <a:rPr lang="ru-RU" sz="1600" i="1" dirty="0" smtClean="0"/>
              <a:t> </a:t>
            </a:r>
            <a:r>
              <a:rPr lang="ru-RU" sz="1600" i="1" dirty="0" err="1" smtClean="0"/>
              <a:t>таасир</a:t>
            </a:r>
            <a:r>
              <a:rPr lang="ru-RU" sz="1600" i="1" dirty="0" smtClean="0"/>
              <a:t> </a:t>
            </a:r>
            <a:r>
              <a:rPr lang="ru-RU" sz="1600" i="1" dirty="0" err="1" smtClean="0"/>
              <a:t>эткен</a:t>
            </a:r>
            <a:r>
              <a:rPr lang="ru-RU" sz="1600" i="1" dirty="0" smtClean="0"/>
              <a:t> </a:t>
            </a:r>
            <a:r>
              <a:rPr lang="ru-RU" sz="1600" i="1" dirty="0" err="1" smtClean="0"/>
              <a:t>китеп</a:t>
            </a:r>
            <a:r>
              <a:rPr lang="ru-RU" sz="1600" i="1" dirty="0" smtClean="0"/>
              <a:t> </a:t>
            </a:r>
            <a:r>
              <a:rPr lang="ru-RU" sz="1600" i="1" dirty="0" err="1" smtClean="0"/>
              <a:t>жүрөгүндө калат</a:t>
            </a:r>
            <a:r>
              <a:rPr lang="ru-RU" sz="1600" i="1" dirty="0" smtClean="0"/>
              <a:t>.</a:t>
            </a:r>
          </a:p>
          <a:p>
            <a:pPr marL="514350" indent="-514350">
              <a:buFont typeface="+mj-lt"/>
              <a:buAutoNum type="arabicPeriod"/>
            </a:pPr>
            <a:r>
              <a:rPr lang="ru-RU" sz="1600" b="1" u="sng" dirty="0" smtClean="0"/>
              <a:t>Китеп </a:t>
            </a:r>
            <a:r>
              <a:rPr lang="ru-RU" sz="1600" b="1" u="sng" dirty="0" err="1" smtClean="0"/>
              <a:t>кандай</a:t>
            </a:r>
            <a:r>
              <a:rPr lang="ru-RU" sz="1600" b="1" u="sng" dirty="0" smtClean="0"/>
              <a:t> </a:t>
            </a:r>
            <a:r>
              <a:rPr lang="ru-RU" sz="1600" b="1" u="sng" dirty="0" err="1" smtClean="0"/>
              <a:t>жазылган</a:t>
            </a:r>
            <a:r>
              <a:rPr lang="ru-RU" sz="1600" b="1" dirty="0" smtClean="0"/>
              <a:t>?</a:t>
            </a:r>
            <a:r>
              <a:rPr lang="ru-RU" sz="1600" i="1" dirty="0" smtClean="0"/>
              <a:t> </a:t>
            </a:r>
            <a:r>
              <a:rPr lang="ru-RU" sz="1600" i="1" dirty="0" err="1" smtClean="0"/>
              <a:t>Балдар</a:t>
            </a:r>
            <a:r>
              <a:rPr lang="ru-RU" sz="1600" i="1" dirty="0" smtClean="0"/>
              <a:t> </a:t>
            </a:r>
            <a:r>
              <a:rPr lang="ru-RU" sz="1600" i="1" dirty="0" err="1" smtClean="0"/>
              <a:t>китептеги</a:t>
            </a:r>
            <a:r>
              <a:rPr lang="ru-RU" sz="1600" i="1" dirty="0" smtClean="0"/>
              <a:t> </a:t>
            </a:r>
            <a:r>
              <a:rPr lang="ru-RU" sz="1600" i="1" dirty="0" err="1" smtClean="0"/>
              <a:t>сүйлөмдөрдүн маанисине</a:t>
            </a:r>
            <a:r>
              <a:rPr lang="ru-RU" sz="1600" i="1" dirty="0" smtClean="0"/>
              <a:t> эле </a:t>
            </a:r>
            <a:r>
              <a:rPr lang="ru-RU" sz="1600" i="1" dirty="0" err="1" smtClean="0"/>
              <a:t>кө</a:t>
            </a:r>
            <a:r>
              <a:rPr lang="ru-RU" sz="1600" i="1" dirty="0" err="1" smtClean="0">
                <a:latin typeface="Calibri"/>
              </a:rPr>
              <a:t>ӊ</a:t>
            </a:r>
            <a:r>
              <a:rPr lang="ru-RU" sz="1600" i="1" dirty="0" err="1" smtClean="0"/>
              <a:t>үл бурбастан</a:t>
            </a:r>
            <a:r>
              <a:rPr lang="ru-RU" sz="1600" i="1" dirty="0" smtClean="0"/>
              <a:t>, </a:t>
            </a:r>
            <a:r>
              <a:rPr lang="ru-RU" sz="1600" i="1" dirty="0" err="1" smtClean="0"/>
              <a:t>анын</a:t>
            </a:r>
            <a:r>
              <a:rPr lang="ru-RU" sz="1600" i="1" dirty="0" smtClean="0"/>
              <a:t> </a:t>
            </a:r>
            <a:r>
              <a:rPr lang="ru-RU" sz="1600" i="1" dirty="0" err="1" smtClean="0"/>
              <a:t>айтылышына</a:t>
            </a:r>
            <a:r>
              <a:rPr lang="ru-RU" sz="1600" i="1" dirty="0" smtClean="0"/>
              <a:t> да </a:t>
            </a:r>
            <a:r>
              <a:rPr lang="ru-RU" sz="1600" i="1" dirty="0" err="1" smtClean="0"/>
              <a:t>кө</a:t>
            </a:r>
            <a:r>
              <a:rPr lang="ru-RU" sz="1600" i="1" dirty="0" err="1" smtClean="0">
                <a:latin typeface="Calibri"/>
              </a:rPr>
              <a:t>ӊ</a:t>
            </a:r>
            <a:r>
              <a:rPr lang="ru-RU" sz="1600" i="1" dirty="0" err="1" smtClean="0"/>
              <a:t>үл </a:t>
            </a:r>
            <a:r>
              <a:rPr lang="ru-RU" sz="1600" i="1" dirty="0" smtClean="0"/>
              <a:t>бурат.</a:t>
            </a:r>
          </a:p>
          <a:p>
            <a:pPr marL="514350" indent="-514350">
              <a:buFont typeface="+mj-lt"/>
              <a:buAutoNum type="arabicPeriod"/>
            </a:pPr>
            <a:r>
              <a:rPr lang="ru-RU" sz="1600" b="1" u="sng" dirty="0" err="1" smtClean="0"/>
              <a:t>Сизге</a:t>
            </a:r>
            <a:r>
              <a:rPr lang="ru-RU" sz="1600" b="1" u="sng" dirty="0" smtClean="0"/>
              <a:t> </a:t>
            </a:r>
            <a:r>
              <a:rPr lang="ru-RU" sz="1600" b="1" u="sng" dirty="0" err="1" smtClean="0"/>
              <a:t>китеп</a:t>
            </a:r>
            <a:r>
              <a:rPr lang="ru-RU" sz="1600" b="1" u="sng" dirty="0" smtClean="0"/>
              <a:t> </a:t>
            </a:r>
            <a:r>
              <a:rPr lang="ru-RU" sz="1600" b="1" u="sng" dirty="0" err="1" smtClean="0"/>
              <a:t>жактыбы</a:t>
            </a:r>
            <a:r>
              <a:rPr lang="ru-RU" sz="1600" b="1" dirty="0" smtClean="0"/>
              <a:t>?</a:t>
            </a:r>
            <a:r>
              <a:rPr lang="ru-RU" sz="1600" i="1" dirty="0" smtClean="0"/>
              <a:t> </a:t>
            </a:r>
            <a:r>
              <a:rPr lang="ru-RU" sz="1600" i="1" dirty="0" err="1" smtClean="0"/>
              <a:t>Эгерде</a:t>
            </a:r>
            <a:r>
              <a:rPr lang="ru-RU" sz="1600" i="1" dirty="0" smtClean="0"/>
              <a:t> </a:t>
            </a:r>
            <a:r>
              <a:rPr lang="ru-RU" sz="1600" i="1" dirty="0" err="1" smtClean="0"/>
              <a:t>китеп</a:t>
            </a:r>
            <a:r>
              <a:rPr lang="ru-RU" sz="1600" i="1" dirty="0" smtClean="0"/>
              <a:t> </a:t>
            </a:r>
            <a:r>
              <a:rPr lang="ru-RU" sz="1600" i="1" dirty="0" err="1" smtClean="0"/>
              <a:t>сизге</a:t>
            </a:r>
            <a:r>
              <a:rPr lang="ru-RU" sz="1600" i="1" dirty="0" smtClean="0"/>
              <a:t> </a:t>
            </a:r>
            <a:r>
              <a:rPr lang="ru-RU" sz="1600" i="1" dirty="0" err="1" smtClean="0"/>
              <a:t>жакса</a:t>
            </a:r>
            <a:r>
              <a:rPr lang="ru-RU" sz="1600" i="1" dirty="0" smtClean="0"/>
              <a:t>, </a:t>
            </a:r>
            <a:r>
              <a:rPr lang="ru-RU" sz="1600" i="1" dirty="0" err="1" smtClean="0"/>
              <a:t>албетте</a:t>
            </a:r>
            <a:r>
              <a:rPr lang="ru-RU" sz="1600" i="1" dirty="0" smtClean="0"/>
              <a:t>, </a:t>
            </a:r>
            <a:r>
              <a:rPr lang="ru-RU" sz="1600" i="1" dirty="0" err="1" smtClean="0"/>
              <a:t>бала</a:t>
            </a:r>
            <a:r>
              <a:rPr lang="ru-RU" sz="1600" i="1" dirty="0" err="1" smtClean="0">
                <a:latin typeface="Calibri"/>
              </a:rPr>
              <a:t>ӊ</a:t>
            </a:r>
            <a:r>
              <a:rPr lang="ru-RU" sz="1600" i="1" dirty="0" err="1" smtClean="0"/>
              <a:t>ызга </a:t>
            </a:r>
            <a:r>
              <a:rPr lang="ru-RU" sz="1600" i="1" dirty="0" smtClean="0"/>
              <a:t>да </a:t>
            </a:r>
            <a:r>
              <a:rPr lang="ru-RU" sz="1600" i="1" dirty="0" err="1" smtClean="0"/>
              <a:t>жагарына</a:t>
            </a:r>
            <a:r>
              <a:rPr lang="ru-RU" sz="1600" i="1" dirty="0" smtClean="0"/>
              <a:t> </a:t>
            </a:r>
            <a:r>
              <a:rPr lang="ru-RU" sz="1600" i="1" dirty="0" err="1" smtClean="0"/>
              <a:t>кеп</a:t>
            </a:r>
            <a:r>
              <a:rPr lang="ru-RU" sz="1600" i="1" dirty="0" smtClean="0"/>
              <a:t> </a:t>
            </a:r>
            <a:r>
              <a:rPr lang="ru-RU" sz="1600" i="1" dirty="0" err="1" smtClean="0"/>
              <a:t>жок</a:t>
            </a:r>
            <a:r>
              <a:rPr lang="ru-RU" sz="1600" i="1" dirty="0" smtClean="0"/>
              <a:t>.</a:t>
            </a:r>
            <a:endParaRPr lang="ru-RU" sz="1600" b="1" u="sng" dirty="0" smtClean="0"/>
          </a:p>
          <a:p>
            <a:pPr marL="514350" indent="-514350">
              <a:buFont typeface="+mj-lt"/>
              <a:buAutoNum type="arabicPeriod"/>
            </a:pPr>
            <a:endParaRPr lang="ru-RU" sz="1600" i="1" dirty="0" smtClean="0"/>
          </a:p>
        </p:txBody>
      </p:sp>
      <p:sp>
        <p:nvSpPr>
          <p:cNvPr id="4" name="Прямоугольник 3"/>
          <p:cNvSpPr/>
          <p:nvPr/>
        </p:nvSpPr>
        <p:spPr>
          <a:xfrm>
            <a:off x="357158" y="1428736"/>
            <a:ext cx="6929486" cy="1015663"/>
          </a:xfrm>
          <a:prstGeom prst="rect">
            <a:avLst/>
          </a:prstGeom>
        </p:spPr>
        <p:txBody>
          <a:bodyPr wrap="square">
            <a:spAutoFit/>
          </a:bodyPr>
          <a:lstStyle/>
          <a:p>
            <a:pPr algn="ctr"/>
            <a:r>
              <a:rPr lang="ru-RU" sz="2000" dirty="0" err="1" smtClean="0"/>
              <a:t>Силер</a:t>
            </a:r>
            <a:r>
              <a:rPr lang="ru-RU" sz="2000" dirty="0" smtClean="0"/>
              <a:t> </a:t>
            </a:r>
            <a:r>
              <a:rPr lang="ru-RU" sz="2000" dirty="0" err="1" smtClean="0"/>
              <a:t>балдары</a:t>
            </a:r>
            <a:r>
              <a:rPr lang="ru-RU" sz="2000" dirty="0" err="1" smtClean="0">
                <a:latin typeface="Calibri"/>
              </a:rPr>
              <a:t>ӊ</a:t>
            </a:r>
            <a:r>
              <a:rPr lang="ru-RU" sz="2000" dirty="0" err="1" smtClean="0"/>
              <a:t>арга жаӊы китеп</a:t>
            </a:r>
            <a:r>
              <a:rPr lang="ru-RU" sz="2000" dirty="0" smtClean="0"/>
              <a:t> </a:t>
            </a:r>
            <a:r>
              <a:rPr lang="ru-RU" sz="2000" dirty="0" err="1" smtClean="0"/>
              <a:t>сатып</a:t>
            </a:r>
            <a:r>
              <a:rPr lang="ru-RU" sz="2000" dirty="0" smtClean="0"/>
              <a:t> </a:t>
            </a:r>
            <a:r>
              <a:rPr lang="ru-RU" sz="2000" dirty="0" err="1" smtClean="0"/>
              <a:t>берүүнү чечтиӊиз.</a:t>
            </a:r>
            <a:r>
              <a:rPr lang="ru-RU" sz="2000" dirty="0" smtClean="0"/>
              <a:t> </a:t>
            </a:r>
            <a:r>
              <a:rPr lang="ru-RU" sz="2000" dirty="0" err="1" smtClean="0"/>
              <a:t>Бала</a:t>
            </a:r>
            <a:r>
              <a:rPr lang="ru-RU" sz="2000" dirty="0" err="1" smtClean="0">
                <a:latin typeface="Calibri"/>
              </a:rPr>
              <a:t>ӊ</a:t>
            </a:r>
            <a:r>
              <a:rPr lang="ru-RU" sz="2000" dirty="0" err="1" smtClean="0"/>
              <a:t>ызга китеп</a:t>
            </a:r>
            <a:r>
              <a:rPr lang="ru-RU" sz="2000" dirty="0" smtClean="0"/>
              <a:t> </a:t>
            </a:r>
            <a:r>
              <a:rPr lang="ru-RU" sz="2000" dirty="0" err="1" smtClean="0"/>
              <a:t>тандоодо</a:t>
            </a:r>
            <a:r>
              <a:rPr lang="ru-RU" sz="2000" dirty="0" smtClean="0"/>
              <a:t> </a:t>
            </a:r>
            <a:r>
              <a:rPr lang="ru-RU" sz="2000" dirty="0" err="1" smtClean="0"/>
              <a:t>анын</a:t>
            </a:r>
            <a:r>
              <a:rPr lang="ru-RU" sz="2000" dirty="0" smtClean="0"/>
              <a:t> </a:t>
            </a:r>
            <a:r>
              <a:rPr lang="ru-RU" sz="2000" dirty="0" err="1" smtClean="0"/>
              <a:t>төмөнгүдөй сапатына</a:t>
            </a:r>
            <a:r>
              <a:rPr lang="ru-RU" sz="2000" dirty="0" smtClean="0"/>
              <a:t> </a:t>
            </a:r>
            <a:r>
              <a:rPr lang="ru-RU" sz="2000" dirty="0" err="1" smtClean="0"/>
              <a:t>көӊүл бургула</a:t>
            </a:r>
            <a:r>
              <a:rPr lang="ru-RU" sz="2000" dirty="0" smtClean="0"/>
              <a:t>:</a:t>
            </a:r>
            <a:endParaRPr lang="ru-RU" sz="2000" dirty="0"/>
          </a:p>
        </p:txBody>
      </p:sp>
      <p:pic>
        <p:nvPicPr>
          <p:cNvPr id="6" name="Рисунок 5" descr="19.jpg"/>
          <p:cNvPicPr>
            <a:picLocks noChangeAspect="1"/>
          </p:cNvPicPr>
          <p:nvPr/>
        </p:nvPicPr>
        <p:blipFill>
          <a:blip r:embed="rId2"/>
          <a:stretch>
            <a:fillRect/>
          </a:stretch>
        </p:blipFill>
        <p:spPr>
          <a:xfrm>
            <a:off x="7143768" y="642918"/>
            <a:ext cx="1790700" cy="19288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571480"/>
            <a:ext cx="6429420" cy="2143140"/>
          </a:xfrm>
        </p:spPr>
        <p:txBody>
          <a:bodyPr>
            <a:normAutofit/>
          </a:bodyPr>
          <a:lstStyle/>
          <a:p>
            <a:r>
              <a:rPr lang="ru-RU" sz="2800" i="1" dirty="0" err="1" smtClean="0"/>
              <a:t>Балаӊыздын бөлмөсүндөгү китептин</a:t>
            </a:r>
            <a:r>
              <a:rPr lang="ru-RU" sz="2800" i="1" dirty="0" smtClean="0"/>
              <a:t> </a:t>
            </a:r>
            <a:r>
              <a:rPr lang="ru-RU" sz="2800" i="1" dirty="0" err="1" smtClean="0"/>
              <a:t>сакталышы</a:t>
            </a:r>
            <a:r>
              <a:rPr lang="ru-RU" sz="2800" i="1" dirty="0" smtClean="0"/>
              <a:t> </a:t>
            </a:r>
            <a:r>
              <a:rPr lang="ru-RU" sz="2800" i="1" dirty="0" err="1" smtClean="0"/>
              <a:t>боюнча</a:t>
            </a:r>
            <a:r>
              <a:rPr lang="ru-RU" sz="2800" i="1" dirty="0" smtClean="0"/>
              <a:t>, </a:t>
            </a:r>
            <a:r>
              <a:rPr lang="ru-RU" sz="2800" i="1" dirty="0" err="1" smtClean="0"/>
              <a:t>ата-эне</a:t>
            </a:r>
            <a:r>
              <a:rPr lang="ru-RU" sz="2800" i="1" dirty="0" smtClean="0"/>
              <a:t> </a:t>
            </a:r>
            <a:r>
              <a:rPr lang="ru-RU" sz="2800" i="1" dirty="0" err="1" smtClean="0"/>
              <a:t>кызына</a:t>
            </a:r>
            <a:r>
              <a:rPr lang="ru-RU" sz="2800" i="1" dirty="0" smtClean="0"/>
              <a:t> же </a:t>
            </a:r>
            <a:r>
              <a:rPr lang="ru-RU" sz="2800" i="1" dirty="0" err="1" smtClean="0"/>
              <a:t>уулуна</a:t>
            </a:r>
            <a:r>
              <a:rPr lang="ru-RU" sz="2800" i="1" dirty="0" smtClean="0"/>
              <a:t> </a:t>
            </a:r>
            <a:r>
              <a:rPr lang="ru-RU" sz="2800" i="1" dirty="0" err="1" smtClean="0"/>
              <a:t>кандай</a:t>
            </a:r>
            <a:r>
              <a:rPr lang="ru-RU" sz="2800" i="1" dirty="0" smtClean="0"/>
              <a:t> </a:t>
            </a:r>
            <a:r>
              <a:rPr lang="ru-RU" sz="2800" i="1" dirty="0" err="1" smtClean="0"/>
              <a:t>тарбия</a:t>
            </a:r>
            <a:r>
              <a:rPr lang="ru-RU" sz="2800" i="1" dirty="0" smtClean="0"/>
              <a:t> </a:t>
            </a:r>
            <a:r>
              <a:rPr lang="ru-RU" sz="2800" i="1" dirty="0" err="1" smtClean="0"/>
              <a:t>бергенин</a:t>
            </a:r>
            <a:r>
              <a:rPr lang="ru-RU" sz="2800" i="1" dirty="0" smtClean="0"/>
              <a:t> </a:t>
            </a:r>
            <a:r>
              <a:rPr lang="ru-RU" sz="2800" i="1" dirty="0" err="1" smtClean="0"/>
              <a:t>айтсак</a:t>
            </a:r>
            <a:r>
              <a:rPr lang="ru-RU" sz="2800" i="1" dirty="0" smtClean="0"/>
              <a:t> болот.</a:t>
            </a:r>
            <a:endParaRPr lang="ru-RU" sz="2800" i="1" dirty="0"/>
          </a:p>
        </p:txBody>
      </p:sp>
      <p:pic>
        <p:nvPicPr>
          <p:cNvPr id="4" name="Содержимое 3" descr="26.jpg"/>
          <p:cNvPicPr>
            <a:picLocks noGrp="1" noChangeAspect="1"/>
          </p:cNvPicPr>
          <p:nvPr>
            <p:ph idx="1"/>
          </p:nvPr>
        </p:nvPicPr>
        <p:blipFill>
          <a:blip r:embed="rId2"/>
          <a:stretch>
            <a:fillRect/>
          </a:stretch>
        </p:blipFill>
        <p:spPr>
          <a:xfrm>
            <a:off x="857224" y="3000372"/>
            <a:ext cx="3495692" cy="3143272"/>
          </a:xfrm>
        </p:spPr>
      </p:pic>
      <p:pic>
        <p:nvPicPr>
          <p:cNvPr id="5" name="Рисунок 4" descr="21.jpg"/>
          <p:cNvPicPr>
            <a:picLocks noChangeAspect="1"/>
          </p:cNvPicPr>
          <p:nvPr/>
        </p:nvPicPr>
        <p:blipFill>
          <a:blip r:embed="rId3"/>
          <a:stretch>
            <a:fillRect/>
          </a:stretch>
        </p:blipFill>
        <p:spPr>
          <a:xfrm>
            <a:off x="214282" y="571480"/>
            <a:ext cx="2466975" cy="1847850"/>
          </a:xfrm>
          <a:prstGeom prst="rect">
            <a:avLst/>
          </a:prstGeom>
        </p:spPr>
      </p:pic>
      <p:pic>
        <p:nvPicPr>
          <p:cNvPr id="6" name="Рисунок 5" descr="27.jpg"/>
          <p:cNvPicPr>
            <a:picLocks noChangeAspect="1"/>
          </p:cNvPicPr>
          <p:nvPr/>
        </p:nvPicPr>
        <p:blipFill>
          <a:blip r:embed="rId4"/>
          <a:stretch>
            <a:fillRect/>
          </a:stretch>
        </p:blipFill>
        <p:spPr>
          <a:xfrm>
            <a:off x="4429124" y="3000372"/>
            <a:ext cx="4401440" cy="31432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8"/>
          </a:xfrm>
        </p:spPr>
        <p:txBody>
          <a:bodyPr>
            <a:normAutofit fontScale="90000"/>
          </a:bodyPr>
          <a:lstStyle/>
          <a:p>
            <a:pPr algn="ctr"/>
            <a:r>
              <a:rPr lang="ru-RU" sz="2800" b="1" i="1" dirty="0" smtClean="0"/>
              <a:t>Китеп </a:t>
            </a:r>
            <a:r>
              <a:rPr lang="ru-RU" sz="2800" b="1" i="1" dirty="0" err="1" smtClean="0"/>
              <a:t>колдонуу</a:t>
            </a:r>
            <a:r>
              <a:rPr lang="ru-RU" sz="2800" b="1" i="1" dirty="0" smtClean="0"/>
              <a:t> </a:t>
            </a:r>
            <a:r>
              <a:rPr lang="ru-RU" sz="2800" b="1" i="1" dirty="0" err="1" smtClean="0"/>
              <a:t>боюнча</a:t>
            </a:r>
            <a:r>
              <a:rPr lang="ru-RU" sz="2800" b="1" i="1" dirty="0" smtClean="0"/>
              <a:t> </a:t>
            </a:r>
            <a:r>
              <a:rPr lang="ru-RU" sz="2800" b="1" i="1" dirty="0" err="1" smtClean="0"/>
              <a:t>төмөнкү эрежелерди</a:t>
            </a:r>
            <a:r>
              <a:rPr lang="ru-RU" sz="2800" b="1" i="1" dirty="0" smtClean="0"/>
              <a:t>  </a:t>
            </a:r>
            <a:r>
              <a:rPr lang="ru-RU" sz="2800" b="1" i="1" dirty="0" err="1" smtClean="0"/>
              <a:t>ата-энелер</a:t>
            </a:r>
            <a:r>
              <a:rPr lang="ru-RU" sz="2800" b="1" i="1" dirty="0" smtClean="0"/>
              <a:t> </a:t>
            </a:r>
            <a:r>
              <a:rPr lang="ru-RU" sz="2800" b="1" i="1" dirty="0" err="1" smtClean="0"/>
              <a:t>балдарына</a:t>
            </a:r>
            <a:r>
              <a:rPr lang="ru-RU" sz="2800" b="1" i="1" dirty="0" smtClean="0"/>
              <a:t> </a:t>
            </a:r>
            <a:r>
              <a:rPr lang="ru-RU" sz="2800" b="1" i="1" dirty="0" err="1" smtClean="0"/>
              <a:t>айтып</a:t>
            </a:r>
            <a:r>
              <a:rPr lang="ru-RU" sz="2800" b="1" i="1" dirty="0" smtClean="0"/>
              <a:t>, </a:t>
            </a:r>
            <a:r>
              <a:rPr lang="ru-RU" sz="2800" b="1" i="1" dirty="0" err="1" smtClean="0"/>
              <a:t>көӊүл бурдурусуна</a:t>
            </a:r>
            <a:r>
              <a:rPr lang="ru-RU" sz="2800" b="1" i="1" dirty="0" smtClean="0"/>
              <a:t> </a:t>
            </a:r>
            <a:r>
              <a:rPr lang="ru-RU" sz="2800" b="1" i="1" dirty="0" err="1" smtClean="0"/>
              <a:t>милдеттүү.</a:t>
            </a:r>
            <a:endParaRPr lang="ru-RU" sz="2800" b="1" i="1" dirty="0"/>
          </a:p>
        </p:txBody>
      </p:sp>
      <p:pic>
        <p:nvPicPr>
          <p:cNvPr id="4" name="Содержимое 3" descr="22.jpg"/>
          <p:cNvPicPr>
            <a:picLocks noGrp="1" noChangeAspect="1"/>
          </p:cNvPicPr>
          <p:nvPr>
            <p:ph idx="1"/>
          </p:nvPr>
        </p:nvPicPr>
        <p:blipFill>
          <a:blip r:embed="rId2"/>
          <a:stretch>
            <a:fillRect/>
          </a:stretch>
        </p:blipFill>
        <p:spPr>
          <a:xfrm>
            <a:off x="2428860" y="2786058"/>
            <a:ext cx="4400581" cy="314327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785794"/>
            <a:ext cx="5900750" cy="428628"/>
          </a:xfrm>
        </p:spPr>
        <p:txBody>
          <a:bodyPr>
            <a:normAutofit/>
          </a:bodyPr>
          <a:lstStyle/>
          <a:p>
            <a:pPr algn="l"/>
            <a:r>
              <a:rPr lang="ru-RU" sz="2400" u="sng" dirty="0" err="1" smtClean="0"/>
              <a:t>Китепканада</a:t>
            </a:r>
            <a:r>
              <a:rPr lang="ru-RU" sz="2400" u="sng" dirty="0" smtClean="0"/>
              <a:t> </a:t>
            </a:r>
            <a:r>
              <a:rPr lang="ru-RU" sz="2400" u="sng" dirty="0" err="1" smtClean="0"/>
              <a:t>өзүн алып</a:t>
            </a:r>
            <a:r>
              <a:rPr lang="ru-RU" sz="2400" u="sng" dirty="0" smtClean="0"/>
              <a:t> </a:t>
            </a:r>
            <a:r>
              <a:rPr lang="ru-RU" sz="2400" u="sng" dirty="0" err="1" smtClean="0"/>
              <a:t>жүрүүнүн эрежеси</a:t>
            </a:r>
            <a:r>
              <a:rPr lang="ru-RU" sz="2400" u="sng" dirty="0" smtClean="0"/>
              <a:t>:</a:t>
            </a:r>
            <a:endParaRPr lang="ru-RU" sz="2400" u="sng" dirty="0"/>
          </a:p>
        </p:txBody>
      </p:sp>
      <p:pic>
        <p:nvPicPr>
          <p:cNvPr id="4" name="Содержимое 3" descr="35.jpg"/>
          <p:cNvPicPr>
            <a:picLocks noGrp="1" noChangeAspect="1"/>
          </p:cNvPicPr>
          <p:nvPr>
            <p:ph idx="1"/>
          </p:nvPr>
        </p:nvPicPr>
        <p:blipFill>
          <a:blip r:embed="rId2"/>
          <a:stretch>
            <a:fillRect/>
          </a:stretch>
        </p:blipFill>
        <p:spPr>
          <a:xfrm>
            <a:off x="7286644" y="928670"/>
            <a:ext cx="1681958" cy="1428760"/>
          </a:xfrm>
        </p:spPr>
      </p:pic>
      <p:sp>
        <p:nvSpPr>
          <p:cNvPr id="5" name="Прямоугольник 4"/>
          <p:cNvSpPr/>
          <p:nvPr/>
        </p:nvSpPr>
        <p:spPr>
          <a:xfrm>
            <a:off x="428596" y="1214422"/>
            <a:ext cx="8001056" cy="3139321"/>
          </a:xfrm>
          <a:prstGeom prst="rect">
            <a:avLst/>
          </a:prstGeom>
        </p:spPr>
        <p:txBody>
          <a:bodyPr wrap="square">
            <a:spAutoFit/>
          </a:bodyPr>
          <a:lstStyle/>
          <a:p>
            <a:pPr marL="342900" indent="-342900">
              <a:buFont typeface="+mj-lt"/>
              <a:buAutoNum type="arabicPeriod"/>
            </a:pPr>
            <a:r>
              <a:rPr lang="ru-RU" i="1" dirty="0" err="1" smtClean="0"/>
              <a:t>Китепканага</a:t>
            </a:r>
            <a:r>
              <a:rPr lang="ru-RU" i="1" dirty="0" smtClean="0"/>
              <a:t> </a:t>
            </a:r>
            <a:r>
              <a:rPr lang="ru-RU" i="1" dirty="0" err="1" smtClean="0"/>
              <a:t>киргенде</a:t>
            </a:r>
            <a:r>
              <a:rPr lang="ru-RU" i="1" dirty="0" smtClean="0"/>
              <a:t> </a:t>
            </a:r>
            <a:r>
              <a:rPr lang="ru-RU" i="1" dirty="0" err="1" smtClean="0"/>
              <a:t>сөзсүз баардыгы</a:t>
            </a:r>
            <a:r>
              <a:rPr lang="ru-RU" i="1" dirty="0" smtClean="0"/>
              <a:t> </a:t>
            </a:r>
            <a:r>
              <a:rPr lang="ru-RU" i="1" dirty="0" err="1" smtClean="0"/>
              <a:t>менен</a:t>
            </a:r>
            <a:r>
              <a:rPr lang="ru-RU" i="1" dirty="0" smtClean="0"/>
              <a:t> </a:t>
            </a:r>
            <a:r>
              <a:rPr lang="ru-RU" i="1" dirty="0" err="1" smtClean="0"/>
              <a:t>саламдаш</a:t>
            </a:r>
            <a:r>
              <a:rPr lang="ru-RU" i="1" dirty="0" smtClean="0"/>
              <a:t>.</a:t>
            </a:r>
          </a:p>
          <a:p>
            <a:pPr marL="342900" indent="-342900">
              <a:buFont typeface="+mj-lt"/>
              <a:buAutoNum type="arabicPeriod"/>
            </a:pPr>
            <a:r>
              <a:rPr lang="ru-RU" i="1" dirty="0" err="1" smtClean="0"/>
              <a:t>Окуган</a:t>
            </a:r>
            <a:r>
              <a:rPr lang="ru-RU" i="1" dirty="0" smtClean="0"/>
              <a:t> </a:t>
            </a:r>
            <a:r>
              <a:rPr lang="ru-RU" i="1" dirty="0" err="1" smtClean="0"/>
              <a:t>китепти</a:t>
            </a:r>
            <a:r>
              <a:rPr lang="ru-RU" i="1" dirty="0" smtClean="0"/>
              <a:t> </a:t>
            </a:r>
            <a:r>
              <a:rPr lang="ru-RU" i="1" dirty="0" err="1" smtClean="0"/>
              <a:t>ыргытпа</a:t>
            </a:r>
            <a:r>
              <a:rPr lang="ru-RU" i="1" dirty="0" smtClean="0"/>
              <a:t>, </a:t>
            </a:r>
            <a:r>
              <a:rPr lang="ru-RU" i="1" dirty="0" err="1" smtClean="0"/>
              <a:t>тыкан</a:t>
            </a:r>
            <a:r>
              <a:rPr lang="ru-RU" i="1" dirty="0" smtClean="0"/>
              <a:t> </a:t>
            </a:r>
            <a:r>
              <a:rPr lang="ru-RU" i="1" dirty="0" err="1" smtClean="0"/>
              <a:t>столго</a:t>
            </a:r>
            <a:r>
              <a:rPr lang="ru-RU" i="1" dirty="0" smtClean="0"/>
              <a:t> кой.</a:t>
            </a:r>
          </a:p>
          <a:p>
            <a:pPr marL="342900" indent="-342900">
              <a:buFont typeface="+mj-lt"/>
              <a:buAutoNum type="arabicPeriod"/>
            </a:pPr>
            <a:r>
              <a:rPr lang="ru-RU" i="1" dirty="0" smtClean="0"/>
              <a:t>Өзүӊдүн фамилия</a:t>
            </a:r>
            <a:r>
              <a:rPr lang="ru-RU" i="1" dirty="0" smtClean="0">
                <a:latin typeface="Calibri"/>
              </a:rPr>
              <a:t>ӊ</a:t>
            </a:r>
            <a:r>
              <a:rPr lang="ru-RU" i="1" dirty="0" smtClean="0"/>
              <a:t>ды, классы</a:t>
            </a:r>
            <a:r>
              <a:rPr lang="ru-RU" i="1" dirty="0" smtClean="0">
                <a:latin typeface="Calibri"/>
              </a:rPr>
              <a:t>ӊ</a:t>
            </a:r>
            <a:r>
              <a:rPr lang="ru-RU" i="1" dirty="0" smtClean="0"/>
              <a:t>ды китепканачыга так жана түшүнүктүү кылып айтып бер.</a:t>
            </a:r>
          </a:p>
          <a:p>
            <a:pPr marL="342900" indent="-342900">
              <a:buFont typeface="+mj-lt"/>
              <a:buAutoNum type="arabicPeriod"/>
            </a:pPr>
            <a:r>
              <a:rPr lang="ru-RU" i="1" dirty="0" smtClean="0"/>
              <a:t>Китептерди тыкан жана кылдаттык менен тандоо керек. Китептерди чачпа.</a:t>
            </a:r>
          </a:p>
          <a:p>
            <a:pPr marL="342900" indent="-342900">
              <a:buFont typeface="+mj-lt"/>
              <a:buAutoNum type="arabicPeriod"/>
            </a:pPr>
            <a:r>
              <a:rPr lang="ru-RU" i="1" dirty="0" smtClean="0"/>
              <a:t>Китепканада чуркаба, кыйкырба, ызылдаба.</a:t>
            </a:r>
          </a:p>
          <a:p>
            <a:pPr marL="342900" indent="-342900">
              <a:buFont typeface="+mj-lt"/>
              <a:buAutoNum type="arabicPeriod"/>
            </a:pPr>
            <a:r>
              <a:rPr lang="ru-RU" i="1" dirty="0" smtClean="0"/>
              <a:t>Китепти өз убагында өткөр, 14 күндөн кечиктирбе.</a:t>
            </a:r>
          </a:p>
          <a:p>
            <a:pPr marL="342900" indent="-342900">
              <a:buFont typeface="+mj-lt"/>
              <a:buAutoNum type="arabicPeriod"/>
            </a:pPr>
            <a:r>
              <a:rPr lang="ru-RU" i="1" dirty="0" smtClean="0"/>
              <a:t>Китептерди таза карма.</a:t>
            </a:r>
          </a:p>
          <a:p>
            <a:pPr marL="342900" indent="-342900">
              <a:buFont typeface="+mj-lt"/>
              <a:buAutoNum type="arabicPeriod"/>
            </a:pPr>
            <a:r>
              <a:rPr lang="ru-RU" i="1" dirty="0" smtClean="0"/>
              <a:t>Кетээрде коштош.</a:t>
            </a:r>
          </a:p>
          <a:p>
            <a:pPr marL="342900" indent="-342900">
              <a:buFont typeface="+mj-lt"/>
              <a:buAutoNum type="arabicPeriod"/>
            </a:pPr>
            <a:endParaRPr lang="ru-RU" dirty="0"/>
          </a:p>
        </p:txBody>
      </p:sp>
      <p:pic>
        <p:nvPicPr>
          <p:cNvPr id="7" name="Рисунок 6" descr="11.jpg"/>
          <p:cNvPicPr>
            <a:picLocks noChangeAspect="1"/>
          </p:cNvPicPr>
          <p:nvPr/>
        </p:nvPicPr>
        <p:blipFill>
          <a:blip r:embed="rId3"/>
          <a:stretch>
            <a:fillRect/>
          </a:stretch>
        </p:blipFill>
        <p:spPr>
          <a:xfrm>
            <a:off x="714348" y="4357694"/>
            <a:ext cx="1632862" cy="1785943"/>
          </a:xfrm>
          <a:prstGeom prst="rect">
            <a:avLst/>
          </a:prstGeom>
        </p:spPr>
      </p:pic>
      <p:sp>
        <p:nvSpPr>
          <p:cNvPr id="8" name="Прямоугольник 7"/>
          <p:cNvSpPr/>
          <p:nvPr/>
        </p:nvSpPr>
        <p:spPr>
          <a:xfrm>
            <a:off x="3643306" y="4000504"/>
            <a:ext cx="4643470" cy="461665"/>
          </a:xfrm>
          <a:prstGeom prst="rect">
            <a:avLst/>
          </a:prstGeom>
        </p:spPr>
        <p:txBody>
          <a:bodyPr wrap="square">
            <a:spAutoFit/>
          </a:bodyPr>
          <a:lstStyle/>
          <a:p>
            <a:r>
              <a:rPr lang="ru-RU" sz="2400" u="sng" dirty="0" smtClean="0"/>
              <a:t>Китеп колдонуунун эрежеси:</a:t>
            </a:r>
            <a:endParaRPr lang="ru-RU" sz="2400" u="sng" dirty="0"/>
          </a:p>
        </p:txBody>
      </p:sp>
      <p:sp>
        <p:nvSpPr>
          <p:cNvPr id="9" name="Прямоугольник 8"/>
          <p:cNvSpPr/>
          <p:nvPr/>
        </p:nvSpPr>
        <p:spPr>
          <a:xfrm>
            <a:off x="2500298" y="4429132"/>
            <a:ext cx="6357982" cy="1754326"/>
          </a:xfrm>
          <a:prstGeom prst="rect">
            <a:avLst/>
          </a:prstGeom>
        </p:spPr>
        <p:txBody>
          <a:bodyPr wrap="square">
            <a:spAutoFit/>
          </a:bodyPr>
          <a:lstStyle/>
          <a:p>
            <a:pPr marL="342900" indent="-342900">
              <a:buFont typeface="+mj-lt"/>
              <a:buAutoNum type="arabicPeriod"/>
            </a:pPr>
            <a:r>
              <a:rPr lang="ru-RU" i="1" dirty="0" smtClean="0"/>
              <a:t>Кир колуӊар менен китепти кармабагыла.</a:t>
            </a:r>
          </a:p>
          <a:p>
            <a:pPr marL="342900" indent="-342900">
              <a:buFont typeface="+mj-lt"/>
              <a:buAutoNum type="arabicPeriod"/>
            </a:pPr>
            <a:r>
              <a:rPr lang="ru-RU" i="1" dirty="0" smtClean="0"/>
              <a:t>Столго ыӊгайлуу коюп, окугула.</a:t>
            </a:r>
          </a:p>
          <a:p>
            <a:pPr marL="342900" indent="-342900">
              <a:buFont typeface="+mj-lt"/>
              <a:buAutoNum type="arabicPeriod"/>
            </a:pPr>
            <a:r>
              <a:rPr lang="ru-RU" i="1" dirty="0" smtClean="0"/>
              <a:t>Китепти 30-40 см. көзүӊөрдөн 45 ˚га </a:t>
            </a:r>
            <a:r>
              <a:rPr lang="ru-RU" i="1" dirty="0" err="1" smtClean="0"/>
              <a:t>э</a:t>
            </a:r>
            <a:r>
              <a:rPr lang="ru-RU" i="1" dirty="0" err="1" smtClean="0">
                <a:latin typeface="Calibri"/>
              </a:rPr>
              <a:t>ӊ</a:t>
            </a:r>
            <a:r>
              <a:rPr lang="ru-RU" i="1" dirty="0" err="1" smtClean="0"/>
              <a:t>кейүү </a:t>
            </a:r>
            <a:r>
              <a:rPr lang="ru-RU" dirty="0" err="1" smtClean="0"/>
              <a:t> </a:t>
            </a:r>
            <a:r>
              <a:rPr lang="ru-RU" dirty="0" smtClean="0"/>
              <a:t>менен алыс кармагыла.</a:t>
            </a:r>
          </a:p>
          <a:p>
            <a:pPr marL="342900" indent="-342900">
              <a:buFont typeface="+mj-lt"/>
              <a:buAutoNum type="arabicPeriod"/>
            </a:pPr>
            <a:r>
              <a:rPr lang="ru-RU" dirty="0" smtClean="0"/>
              <a:t>Китепке карандаш же калемсап менен белги койбогула.</a:t>
            </a:r>
          </a:p>
          <a:p>
            <a:pPr marL="342900" indent="-342900">
              <a:buFont typeface="+mj-lt"/>
              <a:buAutoNum type="arabicPeriod"/>
            </a:pPr>
            <a:r>
              <a:rPr lang="ru-RU" dirty="0" smtClean="0"/>
              <a:t>Китепти жабык текчелерде сактагыла.</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571480"/>
            <a:ext cx="5572164" cy="511156"/>
          </a:xfrm>
        </p:spPr>
        <p:txBody>
          <a:bodyPr>
            <a:normAutofit/>
          </a:bodyPr>
          <a:lstStyle/>
          <a:p>
            <a:r>
              <a:rPr lang="ru-RU" sz="2400" dirty="0" err="1" smtClean="0"/>
              <a:t>Эмне</a:t>
            </a:r>
            <a:r>
              <a:rPr lang="ru-RU" sz="2400" dirty="0" smtClean="0"/>
              <a:t> </a:t>
            </a:r>
            <a:r>
              <a:rPr lang="ru-RU" sz="2400" dirty="0" err="1" smtClean="0"/>
              <a:t>үчүн балдарга</a:t>
            </a:r>
            <a:r>
              <a:rPr lang="ru-RU" sz="2400" dirty="0" smtClean="0"/>
              <a:t> </a:t>
            </a:r>
            <a:r>
              <a:rPr lang="ru-RU" sz="2400" dirty="0" err="1" smtClean="0"/>
              <a:t>китеп</a:t>
            </a:r>
            <a:r>
              <a:rPr lang="ru-RU" sz="2400" dirty="0" smtClean="0"/>
              <a:t> </a:t>
            </a:r>
            <a:r>
              <a:rPr lang="ru-RU" sz="2400" dirty="0" err="1" smtClean="0"/>
              <a:t>окуу</a:t>
            </a:r>
            <a:r>
              <a:rPr lang="ru-RU" sz="2400" dirty="0" smtClean="0"/>
              <a:t> зарыл:</a:t>
            </a:r>
            <a:endParaRPr lang="ru-RU" sz="2400" dirty="0"/>
          </a:p>
        </p:txBody>
      </p:sp>
      <p:sp>
        <p:nvSpPr>
          <p:cNvPr id="3" name="Содержимое 2"/>
          <p:cNvSpPr>
            <a:spLocks noGrp="1"/>
          </p:cNvSpPr>
          <p:nvPr>
            <p:ph idx="1"/>
          </p:nvPr>
        </p:nvSpPr>
        <p:spPr>
          <a:xfrm>
            <a:off x="428596" y="1142984"/>
            <a:ext cx="7215238" cy="5429288"/>
          </a:xfrm>
        </p:spPr>
        <p:txBody>
          <a:bodyPr>
            <a:normAutofit lnSpcReduction="10000"/>
          </a:bodyPr>
          <a:lstStyle/>
          <a:p>
            <a:pPr marL="457200" indent="-457200">
              <a:buFont typeface="+mj-lt"/>
              <a:buAutoNum type="arabicPeriod"/>
            </a:pPr>
            <a:r>
              <a:rPr lang="ru-RU" sz="1600" i="1" dirty="0" smtClean="0"/>
              <a:t>Китеп аркылуу балдардын сүйлөө речи өнүгөт жана сөз байлыгы көбөйөт. Өзүнүн оюн айтканга жана башкалар айткан нерселерди түшүнүүгө үйрөтөт.</a:t>
            </a:r>
          </a:p>
          <a:p>
            <a:pPr marL="457200" indent="-457200">
              <a:buFont typeface="+mj-lt"/>
              <a:buAutoNum type="arabicPeriod"/>
            </a:pPr>
            <a:r>
              <a:rPr lang="ru-RU" sz="1600" i="1" dirty="0" smtClean="0"/>
              <a:t>Окуу баланын ой жүгүртүүсүн өрчүтөт. Бала китептен көп нерсени үйрөнөт, жашаганды жана бир кубулуштун экинчи кубулуш менен байланышын түшүнөт.</a:t>
            </a:r>
          </a:p>
          <a:p>
            <a:pPr marL="457200" indent="-457200">
              <a:buFont typeface="+mj-lt"/>
              <a:buAutoNum type="arabicPeriod"/>
            </a:pPr>
            <a:r>
              <a:rPr lang="ky-KG" sz="1600" i="1" dirty="0" smtClean="0"/>
              <a:t>Китеп менен иштөө чыгармачылык ой жүгүртүүнү өстүрөт.</a:t>
            </a:r>
          </a:p>
          <a:p>
            <a:pPr marL="457200" indent="-457200">
              <a:buFont typeface="+mj-lt"/>
              <a:buAutoNum type="arabicPeriod"/>
            </a:pPr>
            <a:r>
              <a:rPr lang="ky-KG" sz="1600" i="1" dirty="0" smtClean="0"/>
              <a:t>Окуу баланын кругозорун кеӊейтет жанан айлана чөйрөнү  таанып билүүгө кызыктырат.</a:t>
            </a:r>
          </a:p>
          <a:p>
            <a:pPr marL="457200" indent="-457200">
              <a:buFont typeface="+mj-lt"/>
              <a:buAutoNum type="arabicPeriod"/>
            </a:pPr>
            <a:r>
              <a:rPr lang="ky-KG" sz="1600" i="1" dirty="0" smtClean="0"/>
              <a:t>Китеп өзүн сыноого жардам берет.</a:t>
            </a:r>
          </a:p>
          <a:p>
            <a:pPr marL="457200" indent="-457200">
              <a:buFont typeface="+mj-lt"/>
              <a:buAutoNum type="arabicPeriod"/>
            </a:pPr>
            <a:r>
              <a:rPr lang="ky-KG" sz="1600" i="1" dirty="0" smtClean="0"/>
              <a:t>Китеп башкаларды түшүнүүгө балдарды түрткүлөйт.</a:t>
            </a:r>
          </a:p>
          <a:p>
            <a:pPr marL="457200" indent="-457200">
              <a:buFont typeface="+mj-lt"/>
              <a:buAutoNum type="arabicPeriod"/>
            </a:pPr>
            <a:r>
              <a:rPr lang="ky-KG" sz="1600" i="1" dirty="0" smtClean="0"/>
              <a:t>Жакшы жазылган китепти балдарга үн чыгарып окуп берүү керек.</a:t>
            </a:r>
          </a:p>
          <a:p>
            <a:pPr marL="457200" indent="-457200">
              <a:buFont typeface="+mj-lt"/>
              <a:buAutoNum type="arabicPeriod"/>
            </a:pPr>
            <a:r>
              <a:rPr lang="ky-KG" sz="1600" i="1" dirty="0" smtClean="0"/>
              <a:t>Китеп балдарды  тарбиялоодочу  ата-эненин жардамчысы. Ал балдарга этиканы үйрөтөт. Жакшы, жаманды ажыратып билүүнү жана баланын каарман менен кошо кеип кепчип ага жардам бергенге үйрөтөт.</a:t>
            </a:r>
          </a:p>
          <a:p>
            <a:pPr marL="457200" indent="-457200">
              <a:buFont typeface="+mj-lt"/>
              <a:buAutoNum type="arabicPeriod"/>
            </a:pPr>
            <a:r>
              <a:rPr lang="ky-KG" sz="1600" i="1" dirty="0" smtClean="0"/>
              <a:t>Китеп балага күч жана эргүү берет, кызыктырат, күлдүрөт жана ыйлатат, жалгыздыкка калтырбайт, оор абалда болсо чыгуунун жолун көрсөтөт.</a:t>
            </a:r>
          </a:p>
          <a:p>
            <a:pPr marL="457200" indent="-457200">
              <a:buFont typeface="+mj-lt"/>
              <a:buAutoNum type="arabicPeriod"/>
            </a:pPr>
            <a:r>
              <a:rPr lang="ky-KG" sz="1600" i="1" dirty="0" smtClean="0"/>
              <a:t>Окуу- эӊ керектүү нерсе. Баланын эмоционалдык-психикалык жактан өнүгүшүнө түрткү берет. Китепти өзү менен кайда болбосун алып жүрүүгө болот. Аны китепканадан бекер алса</a:t>
            </a:r>
            <a:r>
              <a:rPr lang="ky-KG" sz="1600" i="1" dirty="0" smtClean="0">
                <a:latin typeface="Calibri"/>
              </a:rPr>
              <a:t>ӊ</a:t>
            </a:r>
            <a:r>
              <a:rPr lang="ky-KG" sz="1600" i="1" dirty="0" smtClean="0"/>
              <a:t> болот.</a:t>
            </a:r>
          </a:p>
        </p:txBody>
      </p:sp>
      <p:pic>
        <p:nvPicPr>
          <p:cNvPr id="4" name="Рисунок 3" descr="5.jpg"/>
          <p:cNvPicPr>
            <a:picLocks noChangeAspect="1"/>
          </p:cNvPicPr>
          <p:nvPr/>
        </p:nvPicPr>
        <p:blipFill>
          <a:blip r:embed="rId2"/>
          <a:stretch>
            <a:fillRect/>
          </a:stretch>
        </p:blipFill>
        <p:spPr>
          <a:xfrm>
            <a:off x="7358082" y="2253956"/>
            <a:ext cx="1702788" cy="17859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571480"/>
            <a:ext cx="4929222" cy="582594"/>
          </a:xfrm>
        </p:spPr>
        <p:txBody>
          <a:bodyPr>
            <a:normAutofit/>
          </a:bodyPr>
          <a:lstStyle/>
          <a:p>
            <a:r>
              <a:rPr lang="ky-KG" sz="2800" dirty="0" smtClean="0"/>
              <a:t>Ата-энелерге кеӊеш:</a:t>
            </a:r>
            <a:endParaRPr lang="ru-RU" sz="2800" dirty="0"/>
          </a:p>
        </p:txBody>
      </p:sp>
      <p:sp>
        <p:nvSpPr>
          <p:cNvPr id="3" name="Содержимое 2"/>
          <p:cNvSpPr>
            <a:spLocks noGrp="1"/>
          </p:cNvSpPr>
          <p:nvPr>
            <p:ph idx="1"/>
          </p:nvPr>
        </p:nvSpPr>
        <p:spPr>
          <a:xfrm>
            <a:off x="428596" y="1142984"/>
            <a:ext cx="8229600" cy="5268931"/>
          </a:xfrm>
        </p:spPr>
        <p:txBody>
          <a:bodyPr>
            <a:noAutofit/>
          </a:bodyPr>
          <a:lstStyle/>
          <a:p>
            <a:pPr>
              <a:buFont typeface="Wingdings" pitchFamily="2" charset="2"/>
              <a:buChar char="Ø"/>
            </a:pPr>
            <a:r>
              <a:rPr lang="ky-KG" sz="1800" dirty="0" smtClean="0"/>
              <a:t>Китеп окуу баалуу экенин көргөзгүлө: китеп сатып бергиле, белек кылып бергиле жана алардан китепти белекке алгыла.</a:t>
            </a:r>
          </a:p>
          <a:p>
            <a:pPr>
              <a:buFont typeface="Wingdings" pitchFamily="2" charset="2"/>
              <a:buChar char="Ø"/>
            </a:pPr>
            <a:r>
              <a:rPr lang="ky-KG" sz="1800" dirty="0" smtClean="0"/>
              <a:t>Балдарыӊар өзүнө-өзү китеп журнал тандасын (китепканадан, магазинден ж.б.).</a:t>
            </a:r>
          </a:p>
          <a:p>
            <a:pPr>
              <a:buFont typeface="Wingdings" pitchFamily="2" charset="2"/>
              <a:buChar char="Ø"/>
            </a:pPr>
            <a:r>
              <a:rPr lang="ky-KG" sz="1800" dirty="0" smtClean="0"/>
              <a:t>Балаӊыздын китеп окуусунун өнүгүшүн көргөзүү максатына (канча китеп, кандай убакытта окуду) үйдүн эӊ көрүнүктүү жерине тизме илип коюуӊуз.</a:t>
            </a:r>
          </a:p>
          <a:p>
            <a:pPr>
              <a:buFont typeface="Wingdings" pitchFamily="2" charset="2"/>
              <a:buChar char="Ø"/>
            </a:pPr>
            <a:r>
              <a:rPr lang="ky-KG" sz="1800" dirty="0" smtClean="0"/>
              <a:t>Бөлмөдөн атайын бир жерди бөлүп бергиле (китептерин текчеге коюп алсын) . </a:t>
            </a:r>
          </a:p>
          <a:p>
            <a:pPr>
              <a:buFont typeface="Wingdings" pitchFamily="2" charset="2"/>
              <a:buChar char="Ø"/>
            </a:pPr>
            <a:r>
              <a:rPr lang="ky-KG" sz="1800" dirty="0" smtClean="0"/>
              <a:t>Үйдө кичине балдардын “китепканасы” болуш керек.</a:t>
            </a:r>
          </a:p>
          <a:p>
            <a:pPr>
              <a:buFont typeface="Wingdings" pitchFamily="2" charset="2"/>
              <a:buChar char="Ø"/>
            </a:pPr>
            <a:r>
              <a:rPr lang="ky-KG" sz="1800" dirty="0" smtClean="0"/>
              <a:t>Балдарга китеп окутуп, кызыктуу китептерди сатып бергиле. Китепти окуп болгон сон, ага анын киносун көргөнгө сунуш киргизгиле.</a:t>
            </a:r>
          </a:p>
          <a:p>
            <a:pPr>
              <a:buFont typeface="Wingdings" pitchFamily="2" charset="2"/>
              <a:buChar char="Ø"/>
            </a:pPr>
            <a:r>
              <a:rPr lang="ky-KG" sz="1800" dirty="0" smtClean="0"/>
              <a:t>Китеп көп окуган бала менен балаӊыз достошсо, аны алкагыла.</a:t>
            </a:r>
          </a:p>
          <a:p>
            <a:pPr>
              <a:buFont typeface="Wingdings" pitchFamily="2" charset="2"/>
              <a:buChar char="Ø"/>
            </a:pPr>
            <a:r>
              <a:rPr lang="ky-KG" sz="1800" dirty="0" smtClean="0"/>
              <a:t>Балдар менен кроссворд, ребус  чечкиле.</a:t>
            </a:r>
          </a:p>
          <a:p>
            <a:pPr>
              <a:buFont typeface="Wingdings" pitchFamily="2" charset="2"/>
              <a:buChar char="Ø"/>
            </a:pPr>
            <a:r>
              <a:rPr lang="ky-KG" sz="1800" dirty="0" smtClean="0"/>
              <a:t>Үн чыгарып окуусуна көңүл бөлгүлө, мактагыла.</a:t>
            </a:r>
          </a:p>
          <a:p>
            <a:pPr>
              <a:buFont typeface="Wingdings" pitchFamily="2" charset="2"/>
              <a:buChar char="Ø"/>
            </a:pPr>
            <a:r>
              <a:rPr lang="ky-KG" sz="1800" dirty="0" smtClean="0"/>
              <a:t>Балдардан  китеп боюнча оюн сурагыла.</a:t>
            </a:r>
          </a:p>
          <a:p>
            <a:pPr>
              <a:buFont typeface="Wingdings" pitchFamily="2" charset="2"/>
              <a:buChar char="Ø"/>
            </a:pPr>
            <a:r>
              <a:rPr lang="ky-KG" sz="1800" dirty="0" smtClean="0"/>
              <a:t>Уктаардын алдында күн сайын китеп окушсун.</a:t>
            </a:r>
            <a:endParaRPr lang="ru-RU"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428736"/>
            <a:ext cx="4000528" cy="1082660"/>
          </a:xfrm>
        </p:spPr>
        <p:txBody>
          <a:bodyPr>
            <a:normAutofit/>
          </a:bodyPr>
          <a:lstStyle/>
          <a:p>
            <a:r>
              <a:rPr lang="ky-KG" sz="2800" dirty="0" smtClean="0"/>
              <a:t>Балаӊыз окурман болуш үчүн ата-энеге кеӊеш:</a:t>
            </a:r>
            <a:endParaRPr lang="ru-RU" sz="2800" dirty="0"/>
          </a:p>
        </p:txBody>
      </p:sp>
      <p:sp>
        <p:nvSpPr>
          <p:cNvPr id="3" name="Содержимое 2"/>
          <p:cNvSpPr>
            <a:spLocks noGrp="1"/>
          </p:cNvSpPr>
          <p:nvPr>
            <p:ph idx="1"/>
          </p:nvPr>
        </p:nvSpPr>
        <p:spPr>
          <a:xfrm>
            <a:off x="500034" y="3000372"/>
            <a:ext cx="8229600" cy="3214710"/>
          </a:xfrm>
        </p:spPr>
        <p:txBody>
          <a:bodyPr>
            <a:normAutofit lnSpcReduction="10000"/>
          </a:bodyPr>
          <a:lstStyle/>
          <a:p>
            <a:pPr>
              <a:buFont typeface="Wingdings" pitchFamily="2" charset="2"/>
              <a:buChar char="Ø"/>
            </a:pPr>
            <a:r>
              <a:rPr lang="ky-KG" sz="2400" dirty="0" smtClean="0"/>
              <a:t>Эгерде ата-эне баласы китеп окууга кош мамиле жасаганын байкаса,анда аларга америкалык психолог В. Ульямдын ке</a:t>
            </a:r>
            <a:r>
              <a:rPr lang="ky-KG" sz="2400" dirty="0" smtClean="0">
                <a:latin typeface="Calibri"/>
              </a:rPr>
              <a:t>ӊ</a:t>
            </a:r>
            <a:r>
              <a:rPr lang="ky-KG" sz="2400" dirty="0" smtClean="0"/>
              <a:t>еши жардам берет:</a:t>
            </a:r>
          </a:p>
          <a:p>
            <a:pPr marL="457200" indent="-457200">
              <a:buFont typeface="+mj-lt"/>
              <a:buAutoNum type="arabicPeriod"/>
            </a:pPr>
            <a:r>
              <a:rPr lang="ky-KG" sz="2400" i="1" dirty="0" smtClean="0"/>
              <a:t>Китеп окуудан өзүӊүз ырахат алыӊыз жана балаӊызда ушундай сапатты өнүктүрүӊүз.</a:t>
            </a:r>
          </a:p>
          <a:p>
            <a:pPr marL="457200" indent="-457200">
              <a:buFont typeface="+mj-lt"/>
              <a:buAutoNum type="arabicPeriod"/>
            </a:pPr>
            <a:r>
              <a:rPr lang="ky-KG" sz="2400" i="1" dirty="0" smtClean="0"/>
              <a:t>Сиз китеп окуп атканда ырахаттанып, ырларды жатка айтып, күлүп окуган боюнча ой бөлүшүп, каармандарды туурап аткандарыӊызды балаӊыз көрүш керек.</a:t>
            </a:r>
          </a:p>
          <a:p>
            <a:pPr marL="457200" indent="-457200">
              <a:buNone/>
            </a:pPr>
            <a:endParaRPr lang="ru-RU" sz="2000" dirty="0"/>
          </a:p>
        </p:txBody>
      </p:sp>
      <p:pic>
        <p:nvPicPr>
          <p:cNvPr id="4" name="Рисунок 3" descr="17.jpg"/>
          <p:cNvPicPr>
            <a:picLocks noChangeAspect="1"/>
          </p:cNvPicPr>
          <p:nvPr/>
        </p:nvPicPr>
        <p:blipFill>
          <a:blip r:embed="rId2"/>
          <a:stretch>
            <a:fillRect/>
          </a:stretch>
        </p:blipFill>
        <p:spPr>
          <a:xfrm>
            <a:off x="6143636" y="871964"/>
            <a:ext cx="2066925" cy="2209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3501008"/>
            <a:ext cx="6777318" cy="1731982"/>
          </a:xfrm>
        </p:spPr>
        <p:txBody>
          <a:bodyPr>
            <a:normAutofit fontScale="90000"/>
          </a:bodyPr>
          <a:lstStyle/>
          <a:p>
            <a:r>
              <a:rPr lang="ru-RU" dirty="0" smtClean="0"/>
              <a:t>№87 </a:t>
            </a:r>
            <a:r>
              <a:rPr lang="ru-RU" dirty="0" err="1" smtClean="0"/>
              <a:t>орто</a:t>
            </a:r>
            <a:r>
              <a:rPr lang="ru-RU" dirty="0" smtClean="0"/>
              <a:t> </a:t>
            </a:r>
            <a:r>
              <a:rPr lang="ru-RU" dirty="0" err="1" smtClean="0"/>
              <a:t>мектебинин</a:t>
            </a:r>
            <a:r>
              <a:rPr lang="ru-RU" dirty="0" smtClean="0"/>
              <a:t/>
            </a:r>
            <a:br>
              <a:rPr lang="ru-RU" dirty="0" smtClean="0"/>
            </a:br>
            <a:r>
              <a:rPr lang="ru-RU" dirty="0" smtClean="0"/>
              <a:t/>
            </a:r>
            <a:br>
              <a:rPr lang="ru-RU" dirty="0" smtClean="0"/>
            </a:br>
            <a:r>
              <a:rPr lang="ru-RU" dirty="0"/>
              <a:t/>
            </a:r>
            <a:br>
              <a:rPr lang="ru-RU" dirty="0"/>
            </a:br>
            <a:r>
              <a:rPr lang="ru-RU" dirty="0" err="1" smtClean="0"/>
              <a:t>китепканасы</a:t>
            </a:r>
            <a:endParaRPr lang="ru-RU" dirty="0"/>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2516" y="-746956"/>
            <a:ext cx="9289032" cy="9144000"/>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96875" y="1093305"/>
            <a:ext cx="8505058" cy="9144001"/>
          </a:xfrm>
          <a:prstGeom prst="rect">
            <a:avLst/>
          </a:prstGeom>
        </p:spPr>
      </p:pic>
      <p:sp>
        <p:nvSpPr>
          <p:cNvPr id="8" name="Прямоугольник 7"/>
          <p:cNvSpPr/>
          <p:nvPr/>
        </p:nvSpPr>
        <p:spPr>
          <a:xfrm>
            <a:off x="-22597" y="-315416"/>
            <a:ext cx="9166597"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08720" y="-31160"/>
            <a:ext cx="8064896" cy="1384995"/>
          </a:xfrm>
          <a:prstGeom prst="rect">
            <a:avLst/>
          </a:prstGeom>
          <a:noFill/>
        </p:spPr>
        <p:txBody>
          <a:bodyPr wrap="square" rtlCol="0">
            <a:spAutoFit/>
          </a:bodyPr>
          <a:lstStyle/>
          <a:p>
            <a:r>
              <a:rPr lang="en-US" sz="2800" dirty="0" smtClean="0"/>
              <a:t>“</a:t>
            </a:r>
            <a:r>
              <a:rPr lang="ru-RU" sz="2800" dirty="0" err="1" smtClean="0"/>
              <a:t>Чынгыз</a:t>
            </a:r>
            <a:r>
              <a:rPr lang="en-US" sz="2800" dirty="0" smtClean="0"/>
              <a:t> </a:t>
            </a:r>
            <a:r>
              <a:rPr lang="ru-RU" sz="2800" dirty="0" smtClean="0"/>
              <a:t>Айтматов </a:t>
            </a:r>
            <a:r>
              <a:rPr lang="ru-RU" sz="2800" dirty="0" err="1" smtClean="0"/>
              <a:t>ааламдан</a:t>
            </a:r>
            <a:r>
              <a:rPr lang="ru-RU" sz="2800" dirty="0" smtClean="0"/>
              <a:t> </a:t>
            </a:r>
            <a:r>
              <a:rPr lang="ru-RU" sz="2800" dirty="0" err="1" smtClean="0"/>
              <a:t>келген</a:t>
            </a:r>
            <a:r>
              <a:rPr lang="ru-RU" sz="2800" dirty="0" smtClean="0"/>
              <a:t> </a:t>
            </a:r>
            <a:r>
              <a:rPr lang="en-US" sz="2800" dirty="0" smtClean="0">
                <a:latin typeface="Calibri"/>
                <a:cs typeface="Calibri"/>
              </a:rPr>
              <a:t>ɵ</a:t>
            </a:r>
            <a:r>
              <a:rPr lang="ru-RU" sz="2800" dirty="0" err="1" smtClean="0"/>
              <a:t>зүнч</a:t>
            </a:r>
            <a:r>
              <a:rPr lang="en-US" sz="2800" dirty="0" smtClean="0"/>
              <a:t>ɵ</a:t>
            </a:r>
            <a:r>
              <a:rPr lang="ru-RU" sz="2800" dirty="0" smtClean="0"/>
              <a:t> </a:t>
            </a:r>
            <a:r>
              <a:rPr lang="ru-RU" sz="2800" dirty="0" err="1" smtClean="0"/>
              <a:t>бир</a:t>
            </a:r>
            <a:r>
              <a:rPr lang="ru-RU" sz="2800" dirty="0" smtClean="0"/>
              <a:t> </a:t>
            </a:r>
            <a:r>
              <a:rPr lang="ru-RU" sz="2800" dirty="0" err="1" smtClean="0"/>
              <a:t>дүйн</a:t>
            </a:r>
            <a:r>
              <a:rPr lang="en-US" sz="2800" dirty="0" smtClean="0"/>
              <a:t>ɵ, </a:t>
            </a:r>
            <a:r>
              <a:rPr lang="ru-RU" sz="2800" dirty="0" err="1" smtClean="0"/>
              <a:t>аалам</a:t>
            </a:r>
            <a:r>
              <a:rPr lang="ru-RU" sz="2800" dirty="0" smtClean="0"/>
              <a:t> </a:t>
            </a:r>
            <a:r>
              <a:rPr lang="ru-RU" sz="2800" dirty="0" err="1" smtClean="0"/>
              <a:t>болуп</a:t>
            </a:r>
            <a:r>
              <a:rPr lang="ru-RU" sz="2800" dirty="0" smtClean="0"/>
              <a:t> </a:t>
            </a:r>
            <a:r>
              <a:rPr lang="ru-RU" sz="2800" dirty="0" err="1" smtClean="0"/>
              <a:t>түб</a:t>
            </a:r>
            <a:r>
              <a:rPr lang="en-US" sz="2800" dirty="0" smtClean="0"/>
              <a:t>ɵ</a:t>
            </a:r>
            <a:r>
              <a:rPr lang="ru-RU" sz="2800" dirty="0" err="1" smtClean="0"/>
              <a:t>лүкк</a:t>
            </a:r>
            <a:r>
              <a:rPr lang="en-US" sz="2800" dirty="0" smtClean="0"/>
              <a:t>ɵ</a:t>
            </a:r>
            <a:r>
              <a:rPr lang="ru-RU" sz="2800" dirty="0" smtClean="0"/>
              <a:t> </a:t>
            </a:r>
            <a:r>
              <a:rPr lang="ru-RU" sz="2800" dirty="0" err="1" smtClean="0"/>
              <a:t>биздин</a:t>
            </a:r>
            <a:r>
              <a:rPr lang="ru-RU" sz="2800" dirty="0" smtClean="0"/>
              <a:t> </a:t>
            </a:r>
            <a:r>
              <a:rPr lang="ru-RU" sz="2800" dirty="0" err="1" smtClean="0"/>
              <a:t>арабызда</a:t>
            </a:r>
            <a:r>
              <a:rPr lang="ru-RU" sz="2800" dirty="0" smtClean="0"/>
              <a:t> </a:t>
            </a:r>
            <a:r>
              <a:rPr lang="ru-RU" sz="2800" dirty="0" err="1" smtClean="0"/>
              <a:t>жашай</a:t>
            </a:r>
            <a:r>
              <a:rPr lang="ru-RU" sz="2800" dirty="0" smtClean="0"/>
              <a:t> берет </a:t>
            </a:r>
            <a:r>
              <a:rPr lang="en-US" sz="2800" dirty="0" smtClean="0"/>
              <a:t>,,</a:t>
            </a:r>
            <a:r>
              <a:rPr lang="ru-RU" sz="2800" dirty="0" smtClean="0"/>
              <a:t> (Р</a:t>
            </a:r>
            <a:r>
              <a:rPr lang="en-US" sz="2800" dirty="0" smtClean="0"/>
              <a:t>.</a:t>
            </a:r>
            <a:r>
              <a:rPr lang="ru-RU" sz="2800" dirty="0" smtClean="0"/>
              <a:t>Рыбаков)</a:t>
            </a:r>
            <a:endParaRPr lang="ru-RU" sz="2800" dirty="0"/>
          </a:p>
        </p:txBody>
      </p:sp>
      <p:sp>
        <p:nvSpPr>
          <p:cNvPr id="13" name="Прямоугольник 12"/>
          <p:cNvSpPr/>
          <p:nvPr/>
        </p:nvSpPr>
        <p:spPr>
          <a:xfrm>
            <a:off x="-22597" y="-315416"/>
            <a:ext cx="9166597" cy="71734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4" name="TextBox 13"/>
          <p:cNvSpPr txBox="1"/>
          <p:nvPr/>
        </p:nvSpPr>
        <p:spPr>
          <a:xfrm>
            <a:off x="1093020" y="260648"/>
            <a:ext cx="6912768" cy="6247864"/>
          </a:xfrm>
          <a:prstGeom prst="rect">
            <a:avLst/>
          </a:prstGeom>
          <a:noFill/>
        </p:spPr>
        <p:txBody>
          <a:bodyPr wrap="square" rtlCol="0">
            <a:spAutoFit/>
          </a:bodyPr>
          <a:lstStyle/>
          <a:p>
            <a:r>
              <a:rPr lang="ru-RU" sz="4000" i="1" dirty="0" err="1" smtClean="0"/>
              <a:t>Жомок</a:t>
            </a:r>
            <a:r>
              <a:rPr lang="ru-RU" sz="4000" i="1" dirty="0" smtClean="0"/>
              <a:t>- </a:t>
            </a:r>
            <a:r>
              <a:rPr lang="ru-RU" sz="4000" i="1" dirty="0" err="1" smtClean="0"/>
              <a:t>элдин</a:t>
            </a:r>
            <a:r>
              <a:rPr lang="ru-RU" sz="4000" i="1" dirty="0" smtClean="0"/>
              <a:t> </a:t>
            </a:r>
            <a:r>
              <a:rPr lang="ru-RU" sz="4000" i="1" dirty="0" err="1" smtClean="0"/>
              <a:t>рухий</a:t>
            </a:r>
            <a:r>
              <a:rPr lang="ru-RU" sz="4000" i="1" dirty="0" smtClean="0"/>
              <a:t> </a:t>
            </a:r>
            <a:r>
              <a:rPr lang="ru-RU" sz="4000" i="1" dirty="0" err="1" smtClean="0"/>
              <a:t>улуу</a:t>
            </a:r>
            <a:r>
              <a:rPr lang="ru-RU" sz="4000" i="1" dirty="0" smtClean="0"/>
              <a:t> </a:t>
            </a:r>
            <a:r>
              <a:rPr lang="ru-RU" sz="4000" i="1" dirty="0" err="1" smtClean="0"/>
              <a:t>байлыгы</a:t>
            </a:r>
            <a:r>
              <a:rPr lang="ru-RU" sz="4000" i="1" dirty="0" smtClean="0"/>
              <a:t> </a:t>
            </a:r>
            <a:r>
              <a:rPr lang="en-US" sz="4000" i="1" dirty="0" smtClean="0"/>
              <a:t>.</a:t>
            </a:r>
            <a:r>
              <a:rPr lang="ru-RU" sz="4000" i="1" dirty="0" smtClean="0"/>
              <a:t> </a:t>
            </a:r>
            <a:r>
              <a:rPr lang="ru-RU" sz="4000" i="1" dirty="0" err="1" smtClean="0"/>
              <a:t>Биз</a:t>
            </a:r>
            <a:r>
              <a:rPr lang="ru-RU" sz="4000" i="1" dirty="0" smtClean="0"/>
              <a:t> </a:t>
            </a:r>
            <a:r>
              <a:rPr lang="ru-RU" sz="4000" i="1" dirty="0" err="1" smtClean="0"/>
              <a:t>аны</a:t>
            </a:r>
            <a:r>
              <a:rPr lang="ru-RU" sz="4000" i="1" dirty="0" smtClean="0"/>
              <a:t> </a:t>
            </a:r>
            <a:r>
              <a:rPr lang="ru-RU" sz="4000" i="1" dirty="0" err="1" smtClean="0"/>
              <a:t>кыпындайдан</a:t>
            </a:r>
            <a:r>
              <a:rPr lang="ru-RU" sz="4000" i="1" dirty="0" smtClean="0"/>
              <a:t> </a:t>
            </a:r>
            <a:r>
              <a:rPr lang="ru-RU" sz="4000" i="1" dirty="0" err="1" smtClean="0"/>
              <a:t>жыйнайбыз</a:t>
            </a:r>
            <a:r>
              <a:rPr lang="ru-RU" sz="4000" i="1" dirty="0" smtClean="0"/>
              <a:t> </a:t>
            </a:r>
            <a:r>
              <a:rPr lang="en-US" sz="4000" i="1" dirty="0" smtClean="0"/>
              <a:t>,</a:t>
            </a:r>
            <a:r>
              <a:rPr lang="ru-RU" sz="4000" i="1" dirty="0" smtClean="0"/>
              <a:t> ал </a:t>
            </a:r>
            <a:r>
              <a:rPr lang="ru-RU" sz="4000" i="1" dirty="0" err="1" smtClean="0"/>
              <a:t>жомок</a:t>
            </a:r>
            <a:r>
              <a:rPr lang="ru-RU" sz="4000" i="1" dirty="0" smtClean="0"/>
              <a:t> </a:t>
            </a:r>
            <a:r>
              <a:rPr lang="ru-RU" sz="4000" i="1" dirty="0" err="1" smtClean="0"/>
              <a:t>аркылуу</a:t>
            </a:r>
            <a:r>
              <a:rPr lang="ru-RU" sz="4000" i="1" dirty="0" smtClean="0"/>
              <a:t> </a:t>
            </a:r>
            <a:r>
              <a:rPr lang="ru-RU" sz="4000" i="1" dirty="0" err="1" smtClean="0"/>
              <a:t>элибиздин</a:t>
            </a:r>
            <a:r>
              <a:rPr lang="ru-RU" sz="4000" i="1" dirty="0" smtClean="0"/>
              <a:t> миӊ </a:t>
            </a:r>
            <a:r>
              <a:rPr lang="ru-RU" sz="4000" i="1" dirty="0" err="1" smtClean="0"/>
              <a:t>жылдаган</a:t>
            </a:r>
            <a:r>
              <a:rPr lang="ru-RU" sz="4000" i="1" dirty="0" smtClean="0"/>
              <a:t> </a:t>
            </a:r>
            <a:r>
              <a:rPr lang="ru-RU" sz="4000" i="1" dirty="0" err="1" smtClean="0"/>
              <a:t>тарыхы</a:t>
            </a:r>
            <a:r>
              <a:rPr lang="ru-RU" sz="4000" i="1" dirty="0" smtClean="0"/>
              <a:t> </a:t>
            </a:r>
            <a:r>
              <a:rPr lang="ru-RU" sz="4000" i="1" dirty="0" err="1" smtClean="0"/>
              <a:t>ачылат</a:t>
            </a:r>
            <a:r>
              <a:rPr lang="en-US" sz="4000" i="1" dirty="0" smtClean="0"/>
              <a:t>.</a:t>
            </a:r>
            <a:r>
              <a:rPr lang="ru-RU" sz="4000" i="1" dirty="0" smtClean="0"/>
              <a:t> Л</a:t>
            </a:r>
            <a:r>
              <a:rPr lang="en-US" sz="4000" i="1" dirty="0" smtClean="0"/>
              <a:t>.</a:t>
            </a:r>
            <a:r>
              <a:rPr lang="ru-RU" sz="4000" i="1" dirty="0" smtClean="0"/>
              <a:t>Н</a:t>
            </a:r>
            <a:r>
              <a:rPr lang="en-US" sz="4000" i="1" dirty="0" smtClean="0"/>
              <a:t>.</a:t>
            </a:r>
            <a:r>
              <a:rPr lang="ru-RU" sz="4000" i="1" dirty="0" smtClean="0"/>
              <a:t>Толстой </a:t>
            </a:r>
          </a:p>
          <a:p>
            <a:r>
              <a:rPr lang="ru-RU" sz="4000" i="1" dirty="0" smtClean="0"/>
              <a:t>   </a:t>
            </a:r>
            <a:r>
              <a:rPr lang="ru-RU" sz="4000" i="1" dirty="0" err="1" smtClean="0"/>
              <a:t>Жомок</a:t>
            </a:r>
            <a:r>
              <a:rPr lang="ru-RU" sz="4000" i="1" dirty="0" smtClean="0"/>
              <a:t>- </a:t>
            </a:r>
            <a:r>
              <a:rPr lang="ru-RU" sz="4000" i="1" dirty="0" err="1" smtClean="0"/>
              <a:t>калпына</a:t>
            </a:r>
            <a:r>
              <a:rPr lang="ru-RU" sz="4000" i="1" dirty="0" smtClean="0"/>
              <a:t> </a:t>
            </a:r>
            <a:r>
              <a:rPr lang="ru-RU" sz="4000" i="1" dirty="0" err="1" smtClean="0"/>
              <a:t>карабастан</a:t>
            </a:r>
            <a:r>
              <a:rPr lang="ru-RU" sz="4000" i="1" dirty="0" smtClean="0"/>
              <a:t> </a:t>
            </a:r>
            <a:r>
              <a:rPr lang="ru-RU" sz="4000" i="1" dirty="0" err="1" smtClean="0"/>
              <a:t>жакшы</a:t>
            </a:r>
            <a:r>
              <a:rPr lang="ru-RU" sz="4000" i="1" dirty="0" smtClean="0"/>
              <a:t> </a:t>
            </a:r>
            <a:r>
              <a:rPr lang="ru-RU" sz="4000" i="1" dirty="0" err="1" smtClean="0"/>
              <a:t>жакка</a:t>
            </a:r>
            <a:r>
              <a:rPr lang="ru-RU" sz="4000" i="1" dirty="0" smtClean="0"/>
              <a:t> </a:t>
            </a:r>
            <a:r>
              <a:rPr lang="ru-RU" sz="4000" i="1" dirty="0" err="1" smtClean="0"/>
              <a:t>багыт</a:t>
            </a:r>
            <a:r>
              <a:rPr lang="ru-RU" sz="4000" i="1" dirty="0" smtClean="0"/>
              <a:t> берет да</a:t>
            </a:r>
            <a:r>
              <a:rPr lang="en-US" sz="4000" i="1" dirty="0" smtClean="0"/>
              <a:t>,</a:t>
            </a:r>
            <a:r>
              <a:rPr lang="ru-RU" sz="4000" i="1" dirty="0" smtClean="0"/>
              <a:t> </a:t>
            </a:r>
            <a:r>
              <a:rPr lang="ru-RU" sz="4000" i="1" dirty="0" err="1" smtClean="0"/>
              <a:t>азамттарга</a:t>
            </a:r>
            <a:r>
              <a:rPr lang="ru-RU" sz="4000" i="1" dirty="0" smtClean="0"/>
              <a:t> </a:t>
            </a:r>
            <a:r>
              <a:rPr lang="ru-RU" sz="4000" i="1" dirty="0" err="1" smtClean="0"/>
              <a:t>сабак</a:t>
            </a:r>
            <a:r>
              <a:rPr lang="ru-RU" sz="4000" i="1" dirty="0" smtClean="0"/>
              <a:t> болот</a:t>
            </a:r>
            <a:r>
              <a:rPr lang="en-US" sz="4000" i="1" dirty="0" smtClean="0"/>
              <a:t>.</a:t>
            </a:r>
            <a:r>
              <a:rPr lang="ru-RU" sz="4000" i="1" dirty="0" smtClean="0"/>
              <a:t> А</a:t>
            </a:r>
            <a:r>
              <a:rPr lang="en-US" sz="4000" i="1" dirty="0" smtClean="0"/>
              <a:t>.C.</a:t>
            </a:r>
            <a:r>
              <a:rPr lang="ru-RU" sz="4000" i="1" dirty="0" smtClean="0"/>
              <a:t>Пушкин</a:t>
            </a:r>
            <a:endParaRPr lang="ru-RU" sz="4000" i="1" dirty="0"/>
          </a:p>
        </p:txBody>
      </p:sp>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1160"/>
            <a:ext cx="9144000" cy="6889160"/>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160"/>
            <a:ext cx="9144000" cy="6889160"/>
          </a:xfrm>
          <a:prstGeom prst="rect">
            <a:avLst/>
          </a:prstGeom>
        </p:spPr>
      </p:pic>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Рисунок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1160"/>
            <a:ext cx="9144000" cy="7132568"/>
          </a:xfrm>
          <a:prstGeom prst="rect">
            <a:avLst/>
          </a:prstGeom>
        </p:spPr>
      </p:pic>
      <p:pic>
        <p:nvPicPr>
          <p:cNvPr id="22" name="Рисунок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7101408"/>
          </a:xfrm>
          <a:prstGeom prst="rect">
            <a:avLst/>
          </a:prstGeom>
        </p:spPr>
      </p:pic>
      <p:pic>
        <p:nvPicPr>
          <p:cNvPr id="23" name="Рисунок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7317432"/>
          </a:xfrm>
          <a:prstGeom prst="rect">
            <a:avLst/>
          </a:prstGeom>
        </p:spPr>
      </p:pic>
      <p:sp>
        <p:nvSpPr>
          <p:cNvPr id="24" name="TextBox 23"/>
          <p:cNvSpPr txBox="1"/>
          <p:nvPr/>
        </p:nvSpPr>
        <p:spPr>
          <a:xfrm>
            <a:off x="539552" y="404664"/>
            <a:ext cx="7056784" cy="923330"/>
          </a:xfrm>
          <a:prstGeom prst="rect">
            <a:avLst/>
          </a:prstGeom>
          <a:noFill/>
        </p:spPr>
        <p:txBody>
          <a:bodyPr wrap="square" rtlCol="0">
            <a:spAutoFit/>
          </a:bodyPr>
          <a:lstStyle/>
          <a:p>
            <a:r>
              <a:rPr lang="ru-RU" sz="5400" dirty="0" err="1" smtClean="0">
                <a:solidFill>
                  <a:srgbClr val="FF0000"/>
                </a:solidFill>
              </a:rPr>
              <a:t>Улуу</a:t>
            </a:r>
            <a:r>
              <a:rPr lang="ru-RU" sz="5400" dirty="0" smtClean="0">
                <a:solidFill>
                  <a:srgbClr val="FF0000"/>
                </a:solidFill>
              </a:rPr>
              <a:t> </a:t>
            </a:r>
            <a:r>
              <a:rPr lang="ru-RU" sz="5400" dirty="0" err="1" smtClean="0">
                <a:solidFill>
                  <a:srgbClr val="FF0000"/>
                </a:solidFill>
              </a:rPr>
              <a:t>жеӊишке</a:t>
            </a:r>
            <a:r>
              <a:rPr lang="ru-RU" sz="5400" dirty="0" smtClean="0">
                <a:solidFill>
                  <a:srgbClr val="FF0000"/>
                </a:solidFill>
              </a:rPr>
              <a:t> 70-жыл</a:t>
            </a:r>
            <a:endParaRPr lang="ru-RU" sz="5400" dirty="0">
              <a:solidFill>
                <a:srgbClr val="FF0000"/>
              </a:solidFill>
            </a:endParaRPr>
          </a:p>
        </p:txBody>
      </p:sp>
      <p:pic>
        <p:nvPicPr>
          <p:cNvPr id="25" name="Рисунок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22597" y="0"/>
            <a:ext cx="9166597" cy="7101408"/>
          </a:xfrm>
          <a:prstGeom prst="rect">
            <a:avLst/>
          </a:prstGeom>
        </p:spPr>
      </p:pic>
      <p:pic>
        <p:nvPicPr>
          <p:cNvPr id="26" name="Рисунок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00000">
            <a:off x="0" y="-315416"/>
            <a:ext cx="9144000" cy="7416824"/>
          </a:xfrm>
          <a:prstGeom prst="rect">
            <a:avLst/>
          </a:prstGeom>
        </p:spPr>
      </p:pic>
      <p:sp>
        <p:nvSpPr>
          <p:cNvPr id="27" name="TextBox 26"/>
          <p:cNvSpPr txBox="1"/>
          <p:nvPr/>
        </p:nvSpPr>
        <p:spPr>
          <a:xfrm>
            <a:off x="949896" y="5203640"/>
            <a:ext cx="8194104" cy="923330"/>
          </a:xfrm>
          <a:prstGeom prst="rect">
            <a:avLst/>
          </a:prstGeom>
          <a:noFill/>
        </p:spPr>
        <p:txBody>
          <a:bodyPr wrap="square" rtlCol="0">
            <a:spAutoFit/>
          </a:bodyPr>
          <a:lstStyle/>
          <a:p>
            <a:r>
              <a:rPr lang="ru-RU" sz="5400" i="1" dirty="0" smtClean="0"/>
              <a:t>КИТЕП МАРАФОНУ</a:t>
            </a:r>
            <a:endParaRPr lang="ru-RU" sz="5400" i="1" dirty="0"/>
          </a:p>
        </p:txBody>
      </p:sp>
      <p:pic>
        <p:nvPicPr>
          <p:cNvPr id="28" name="Рисунок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59432"/>
            <a:ext cx="9144000" cy="7776864"/>
          </a:xfrm>
          <a:prstGeom prst="rect">
            <a:avLst/>
          </a:prstGeom>
        </p:spPr>
      </p:pic>
      <p:sp>
        <p:nvSpPr>
          <p:cNvPr id="29" name="TextBox 28"/>
          <p:cNvSpPr txBox="1"/>
          <p:nvPr/>
        </p:nvSpPr>
        <p:spPr>
          <a:xfrm>
            <a:off x="308720" y="5526805"/>
            <a:ext cx="7560840" cy="1200329"/>
          </a:xfrm>
          <a:prstGeom prst="rect">
            <a:avLst/>
          </a:prstGeom>
          <a:noFill/>
        </p:spPr>
        <p:txBody>
          <a:bodyPr wrap="square" rtlCol="0">
            <a:spAutoFit/>
          </a:bodyPr>
          <a:lstStyle/>
          <a:p>
            <a:r>
              <a:rPr lang="ru-RU" sz="3600" dirty="0" smtClean="0">
                <a:solidFill>
                  <a:srgbClr val="FF0000"/>
                </a:solidFill>
              </a:rPr>
              <a:t>МЕКТЕПТЕ УЮШУЛГАН ЛАГЕР   </a:t>
            </a:r>
          </a:p>
          <a:p>
            <a:r>
              <a:rPr lang="ru-RU" sz="3600" dirty="0">
                <a:solidFill>
                  <a:srgbClr val="FF0000"/>
                </a:solidFill>
              </a:rPr>
              <a:t> </a:t>
            </a:r>
            <a:r>
              <a:rPr lang="ru-RU" sz="3600" dirty="0" smtClean="0">
                <a:solidFill>
                  <a:srgbClr val="FF0000"/>
                </a:solidFill>
              </a:rPr>
              <a:t>                  УЧУРУНДА</a:t>
            </a:r>
            <a:endParaRPr lang="ru-RU" sz="3600" dirty="0">
              <a:solidFill>
                <a:srgbClr val="FF0000"/>
              </a:solidFill>
            </a:endParaRPr>
          </a:p>
        </p:txBody>
      </p:sp>
      <p:pic>
        <p:nvPicPr>
          <p:cNvPr id="30" name="Рисунок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11299" y="-1131703"/>
            <a:ext cx="9144000" cy="9121406"/>
          </a:xfrm>
          <a:prstGeom prst="rect">
            <a:avLst/>
          </a:prstGeom>
        </p:spPr>
      </p:pic>
      <p:pic>
        <p:nvPicPr>
          <p:cNvPr id="31" name="Рисунок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31161"/>
            <a:ext cx="9144000" cy="7944893"/>
          </a:xfrm>
          <a:prstGeom prst="rect">
            <a:avLst/>
          </a:prstGeom>
        </p:spPr>
      </p:pic>
      <p:sp>
        <p:nvSpPr>
          <p:cNvPr id="32" name="TextBox 31"/>
          <p:cNvSpPr txBox="1"/>
          <p:nvPr/>
        </p:nvSpPr>
        <p:spPr>
          <a:xfrm>
            <a:off x="971600" y="260648"/>
            <a:ext cx="6624736" cy="1754326"/>
          </a:xfrm>
          <a:prstGeom prst="rect">
            <a:avLst/>
          </a:prstGeom>
          <a:noFill/>
        </p:spPr>
        <p:txBody>
          <a:bodyPr wrap="square" rtlCol="0">
            <a:spAutoFit/>
          </a:bodyPr>
          <a:lstStyle/>
          <a:p>
            <a:r>
              <a:rPr lang="ru-RU" sz="3600" dirty="0" smtClean="0">
                <a:solidFill>
                  <a:schemeClr val="bg1">
                    <a:lumMod val="95000"/>
                    <a:lumOff val="5000"/>
                  </a:schemeClr>
                </a:solidFill>
              </a:rPr>
              <a:t>АТА-ЭНЕЛЕР БАЛДАРГА</a:t>
            </a:r>
            <a:r>
              <a:rPr lang="en-US" sz="3600" dirty="0" smtClean="0">
                <a:solidFill>
                  <a:schemeClr val="bg1">
                    <a:lumMod val="95000"/>
                    <a:lumOff val="5000"/>
                  </a:schemeClr>
                </a:solidFill>
              </a:rPr>
              <a:t>,</a:t>
            </a:r>
            <a:r>
              <a:rPr lang="ru-RU" sz="3600" dirty="0" smtClean="0">
                <a:solidFill>
                  <a:schemeClr val="bg1">
                    <a:lumMod val="95000"/>
                    <a:lumOff val="5000"/>
                  </a:schemeClr>
                </a:solidFill>
              </a:rPr>
              <a:t> ТУУРА ТАРБИЯ БЕРИП КИТЕПТИ БАРКТАП ОКУЙЛУ</a:t>
            </a:r>
            <a:endParaRPr lang="ru-RU" sz="3600" dirty="0">
              <a:solidFill>
                <a:schemeClr val="bg1">
                  <a:lumMod val="95000"/>
                  <a:lumOff val="5000"/>
                </a:schemeClr>
              </a:solidFill>
            </a:endParaRPr>
          </a:p>
        </p:txBody>
      </p:sp>
      <p:pic>
        <p:nvPicPr>
          <p:cNvPr id="33" name="Lyudvig_Van_Bethoven_-_Fur_Elise_K_Elize_nem._F_r_Elise_znamenitaya_fortepiannaya_pesa-bagatel_(iPlayer.fm).mp3">
            <a:hlinkClick r:id="" action="ppaction://media"/>
          </p:cNvPr>
          <p:cNvPicPr>
            <a:picLocks noChangeAspect="1"/>
          </p:cNvPicPr>
          <p:nvPr>
            <a:videoFile r:link="rId2"/>
            <p:extLst>
              <p:ext uri="{DAA4B4D4-6D71-4841-9C94-3DE7FCFB9230}">
                <p14:media xmlns:p14="http://schemas.microsoft.com/office/powerpoint/2010/main"/>
              </p:ext>
            </p:extLst>
          </p:nvPr>
        </p:nvPicPr>
        <p:blipFill>
          <a:blip r:embed="rId18" cstate="print"/>
          <a:stretch>
            <a:fillRect/>
          </a:stretch>
        </p:blipFill>
        <p:spPr>
          <a:xfrm>
            <a:off x="8622640" y="-200865"/>
            <a:ext cx="609600" cy="609600"/>
          </a:xfrm>
          <a:prstGeom prst="rect">
            <a:avLst/>
          </a:prstGeom>
        </p:spPr>
      </p:pic>
      <p:pic>
        <p:nvPicPr>
          <p:cNvPr id="34" name="Рисунок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597" y="-31161"/>
            <a:ext cx="9129434" cy="7944893"/>
          </a:xfrm>
          <a:prstGeom prst="rect">
            <a:avLst/>
          </a:prstGeom>
        </p:spPr>
      </p:pic>
      <p:pic>
        <p:nvPicPr>
          <p:cNvPr id="35" name="Рисунок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9144000" cy="7950762"/>
          </a:xfrm>
          <a:prstGeom prst="rect">
            <a:avLst/>
          </a:prstGeom>
        </p:spPr>
      </p:pic>
      <p:sp>
        <p:nvSpPr>
          <p:cNvPr id="36" name="TextBox 35"/>
          <p:cNvSpPr txBox="1"/>
          <p:nvPr/>
        </p:nvSpPr>
        <p:spPr>
          <a:xfrm>
            <a:off x="308720" y="5502753"/>
            <a:ext cx="8064896" cy="1569660"/>
          </a:xfrm>
          <a:prstGeom prst="rect">
            <a:avLst/>
          </a:prstGeom>
          <a:noFill/>
        </p:spPr>
        <p:txBody>
          <a:bodyPr wrap="square" rtlCol="0">
            <a:spAutoFit/>
          </a:bodyPr>
          <a:lstStyle/>
          <a:p>
            <a:r>
              <a:rPr lang="ru-RU" sz="4800" dirty="0" smtClean="0">
                <a:solidFill>
                  <a:srgbClr val="FF0000"/>
                </a:solidFill>
              </a:rPr>
              <a:t>ЭНЕНИН МЭЭРИМИНЕ БАЛА АБДАН МУКТАЖ </a:t>
            </a:r>
            <a:endParaRPr lang="ru-RU" sz="4800" dirty="0">
              <a:solidFill>
                <a:srgbClr val="FF0000"/>
              </a:solidFill>
            </a:endParaRPr>
          </a:p>
        </p:txBody>
      </p:sp>
      <p:pic>
        <p:nvPicPr>
          <p:cNvPr id="37" name="Рисунок 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31161"/>
            <a:ext cx="9137460" cy="7944893"/>
          </a:xfrm>
          <a:prstGeom prst="rect">
            <a:avLst/>
          </a:prstGeom>
        </p:spPr>
      </p:pic>
      <p:pic>
        <p:nvPicPr>
          <p:cNvPr id="38" name="Рисунок 3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31161"/>
            <a:ext cx="9106837" cy="7390598"/>
          </a:xfrm>
          <a:prstGeom prst="rect">
            <a:avLst/>
          </a:prstGeom>
        </p:spPr>
      </p:pic>
      <p:sp>
        <p:nvSpPr>
          <p:cNvPr id="39" name="TextBox 38"/>
          <p:cNvSpPr txBox="1"/>
          <p:nvPr/>
        </p:nvSpPr>
        <p:spPr>
          <a:xfrm>
            <a:off x="539552" y="661337"/>
            <a:ext cx="8387888" cy="1600438"/>
          </a:xfrm>
          <a:prstGeom prst="rect">
            <a:avLst/>
          </a:prstGeom>
          <a:noFill/>
        </p:spPr>
        <p:txBody>
          <a:bodyPr wrap="square" rtlCol="0">
            <a:spAutoFit/>
          </a:bodyPr>
          <a:lstStyle/>
          <a:p>
            <a:pPr algn="ctr"/>
            <a:r>
              <a:rPr lang="ru-RU" sz="4400" dirty="0" smtClean="0">
                <a:solidFill>
                  <a:srgbClr val="FFFF00"/>
                </a:solidFill>
              </a:rPr>
              <a:t>КИТЕПТИ С</a:t>
            </a:r>
            <a:r>
              <a:rPr lang="ru-RU" sz="4400" dirty="0" smtClean="0">
                <a:solidFill>
                  <a:srgbClr val="FFFF00"/>
                </a:solidFill>
                <a:latin typeface="Calibri"/>
                <a:cs typeface="Calibri"/>
              </a:rPr>
              <a:t>Ү</a:t>
            </a:r>
            <a:r>
              <a:rPr lang="ru-RU" sz="4400" dirty="0" smtClean="0">
                <a:solidFill>
                  <a:srgbClr val="FFFF00"/>
                </a:solidFill>
              </a:rPr>
              <a:t>Й</a:t>
            </a:r>
            <a:r>
              <a:rPr lang="ru-RU" sz="4400" dirty="0" smtClean="0">
                <a:solidFill>
                  <a:srgbClr val="FFFF00"/>
                </a:solidFill>
                <a:latin typeface="Calibri"/>
                <a:cs typeface="Calibri"/>
              </a:rPr>
              <a:t>Ү</a:t>
            </a:r>
            <a:r>
              <a:rPr lang="ru-RU" sz="4400" dirty="0" smtClean="0">
                <a:solidFill>
                  <a:srgbClr val="FFFF00"/>
                </a:solidFill>
              </a:rPr>
              <a:t>П ОКУУГА БАГЫТ БЕРГЕН-</a:t>
            </a:r>
            <a:r>
              <a:rPr lang="ru-RU" sz="5400" dirty="0" smtClean="0">
                <a:solidFill>
                  <a:srgbClr val="FFFF00"/>
                </a:solidFill>
              </a:rPr>
              <a:t>МУГАЛИМ</a:t>
            </a:r>
            <a:r>
              <a:rPr lang="ru-RU" dirty="0" smtClean="0">
                <a:solidFill>
                  <a:srgbClr val="FFFF00"/>
                </a:solidFill>
              </a:rPr>
              <a:t> </a:t>
            </a:r>
            <a:endParaRPr lang="ru-RU" dirty="0">
              <a:solidFill>
                <a:srgbClr val="FFFF00"/>
              </a:solidFill>
            </a:endParaRPr>
          </a:p>
        </p:txBody>
      </p:sp>
      <p:pic>
        <p:nvPicPr>
          <p:cNvPr id="40" name="Рисунок 3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597" y="-112313"/>
            <a:ext cx="9144001" cy="7184725"/>
          </a:xfrm>
          <a:prstGeom prst="rect">
            <a:avLst/>
          </a:prstGeom>
        </p:spPr>
      </p:pic>
      <p:pic>
        <p:nvPicPr>
          <p:cNvPr id="41" name="Рисунок 4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597" y="-200865"/>
            <a:ext cx="9144001" cy="8658160"/>
          </a:xfrm>
          <a:prstGeom prst="rect">
            <a:avLst/>
          </a:prstGeom>
        </p:spPr>
      </p:pic>
      <p:pic>
        <p:nvPicPr>
          <p:cNvPr id="42" name="Рисунок 4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2596" y="-112313"/>
            <a:ext cx="9144002" cy="9138215"/>
          </a:xfrm>
          <a:prstGeom prst="rect">
            <a:avLst/>
          </a:prstGeom>
        </p:spPr>
      </p:pic>
      <p:pic>
        <p:nvPicPr>
          <p:cNvPr id="43" name="Рисунок 4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442023028"/>
      </p:ext>
    </p:extLst>
  </p:cSld>
  <p:clrMapOvr>
    <a:masterClrMapping/>
  </p:clrMapOvr>
  <p:transition spd="slow" advTm="1104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352" fill="hold"/>
                                        <p:tgtEl>
                                          <p:spTgt spid="3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3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4">
                                            <p:txEl>
                                              <p:pRg st="0" end="0"/>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anim calcmode="lin" valueType="num">
                                      <p:cBhvr additive="base">
                                        <p:cTn id="53"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54" dur="500"/>
                                        <p:tgtEl>
                                          <p:spTgt spid="1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heel(1)">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2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2000"/>
                                        <p:tgtEl>
                                          <p:spTgt spid="18"/>
                                        </p:tgtEl>
                                      </p:cBhvr>
                                    </p:animEffect>
                                    <p:anim calcmode="lin" valueType="num">
                                      <p:cBhvr>
                                        <p:cTn id="70" dur="2000" fill="hold"/>
                                        <p:tgtEl>
                                          <p:spTgt spid="18"/>
                                        </p:tgtEl>
                                        <p:attrNameLst>
                                          <p:attrName>ppt_w</p:attrName>
                                        </p:attrNameLst>
                                      </p:cBhvr>
                                      <p:tavLst>
                                        <p:tav tm="0" fmla="#ppt_w*sin(2.5*pi*$)">
                                          <p:val>
                                            <p:fltVal val="0"/>
                                          </p:val>
                                        </p:tav>
                                        <p:tav tm="100000">
                                          <p:val>
                                            <p:fltVal val="1"/>
                                          </p:val>
                                        </p:tav>
                                      </p:tavLst>
                                    </p:anim>
                                    <p:anim calcmode="lin" valueType="num">
                                      <p:cBhvr>
                                        <p:cTn id="71"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3" presetClass="entr" presetSubtype="16"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plus(in)">
                                      <p:cBhvr>
                                        <p:cTn id="76" dur="20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fltVal val="0"/>
                                          </p:val>
                                        </p:tav>
                                        <p:tav tm="100000">
                                          <p:val>
                                            <p:strVal val="#ppt_w"/>
                                          </p:val>
                                        </p:tav>
                                      </p:tavLst>
                                    </p:anim>
                                    <p:anim calcmode="lin" valueType="num">
                                      <p:cBhvr>
                                        <p:cTn id="82" dur="1000" fill="hold"/>
                                        <p:tgtEl>
                                          <p:spTgt spid="22"/>
                                        </p:tgtEl>
                                        <p:attrNameLst>
                                          <p:attrName>ppt_h</p:attrName>
                                        </p:attrNameLst>
                                      </p:cBhvr>
                                      <p:tavLst>
                                        <p:tav tm="0">
                                          <p:val>
                                            <p:fltVal val="0"/>
                                          </p:val>
                                        </p:tav>
                                        <p:tav tm="100000">
                                          <p:val>
                                            <p:strVal val="#ppt_h"/>
                                          </p:val>
                                        </p:tav>
                                      </p:tavLst>
                                    </p:anim>
                                    <p:anim calcmode="lin" valueType="num">
                                      <p:cBhvr>
                                        <p:cTn id="83" dur="1000" fill="hold"/>
                                        <p:tgtEl>
                                          <p:spTgt spid="22"/>
                                        </p:tgtEl>
                                        <p:attrNameLst>
                                          <p:attrName>style.rotation</p:attrName>
                                        </p:attrNameLst>
                                      </p:cBhvr>
                                      <p:tavLst>
                                        <p:tav tm="0">
                                          <p:val>
                                            <p:fltVal val="90"/>
                                          </p:val>
                                        </p:tav>
                                        <p:tav tm="100000">
                                          <p:val>
                                            <p:fltVal val="0"/>
                                          </p:val>
                                        </p:tav>
                                      </p:tavLst>
                                    </p:anim>
                                    <p:animEffect transition="in" filter="fade">
                                      <p:cBhvr>
                                        <p:cTn id="84" dur="10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p:tgtEl>
                                          <p:spTgt spid="23"/>
                                        </p:tgtEl>
                                        <p:attrNameLst>
                                          <p:attrName>ppt_y</p:attrName>
                                        </p:attrNameLst>
                                      </p:cBhvr>
                                      <p:tavLst>
                                        <p:tav tm="0">
                                          <p:val>
                                            <p:strVal val="#ppt_y+#ppt_h*1.125000"/>
                                          </p:val>
                                        </p:tav>
                                        <p:tav tm="100000">
                                          <p:val>
                                            <p:strVal val="#ppt_y"/>
                                          </p:val>
                                        </p:tav>
                                      </p:tavLst>
                                    </p:anim>
                                    <p:animEffect transition="in" filter="wipe(up)">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nodeType="clickEffect">
                                  <p:stCondLst>
                                    <p:cond delay="0"/>
                                  </p:stCondLst>
                                  <p:childTnLst>
                                    <p:set>
                                      <p:cBhvr>
                                        <p:cTn id="94" dur="1" fill="hold">
                                          <p:stCondLst>
                                            <p:cond delay="0"/>
                                          </p:stCondLst>
                                        </p:cTn>
                                        <p:tgtEl>
                                          <p:spTgt spid="24">
                                            <p:txEl>
                                              <p:pRg st="0" end="0"/>
                                            </p:txEl>
                                          </p:spTgt>
                                        </p:tgtEl>
                                        <p:attrNameLst>
                                          <p:attrName>style.visibility</p:attrName>
                                        </p:attrNameLst>
                                      </p:cBhvr>
                                      <p:to>
                                        <p:strVal val="visible"/>
                                      </p:to>
                                    </p:set>
                                    <p:anim calcmode="lin" valueType="num">
                                      <p:cBhvr additive="base">
                                        <p:cTn id="95"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96" dur="500"/>
                                        <p:tgtEl>
                                          <p:spTgt spid="24">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down)">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heel(1)">
                                      <p:cBhvr>
                                        <p:cTn id="106" dur="20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randombar(horizontal)">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1000"/>
                                        <p:tgtEl>
                                          <p:spTgt spid="28"/>
                                        </p:tgtEl>
                                      </p:cBhvr>
                                    </p:animEffect>
                                    <p:anim calcmode="lin" valueType="num">
                                      <p:cBhvr>
                                        <p:cTn id="117" dur="1000" fill="hold"/>
                                        <p:tgtEl>
                                          <p:spTgt spid="28"/>
                                        </p:tgtEl>
                                        <p:attrNameLst>
                                          <p:attrName>ppt_x</p:attrName>
                                        </p:attrNameLst>
                                      </p:cBhvr>
                                      <p:tavLst>
                                        <p:tav tm="0">
                                          <p:val>
                                            <p:strVal val="#ppt_x"/>
                                          </p:val>
                                        </p:tav>
                                        <p:tav tm="100000">
                                          <p:val>
                                            <p:strVal val="#ppt_x"/>
                                          </p:val>
                                        </p:tav>
                                      </p:tavLst>
                                    </p:anim>
                                    <p:anim calcmode="lin" valueType="num">
                                      <p:cBhvr>
                                        <p:cTn id="1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580">
                                          <p:stCondLst>
                                            <p:cond delay="0"/>
                                          </p:stCondLst>
                                        </p:cTn>
                                        <p:tgtEl>
                                          <p:spTgt spid="29"/>
                                        </p:tgtEl>
                                      </p:cBhvr>
                                    </p:animEffect>
                                    <p:anim calcmode="lin" valueType="num">
                                      <p:cBhvr>
                                        <p:cTn id="12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9" dur="26">
                                          <p:stCondLst>
                                            <p:cond delay="650"/>
                                          </p:stCondLst>
                                        </p:cTn>
                                        <p:tgtEl>
                                          <p:spTgt spid="29"/>
                                        </p:tgtEl>
                                      </p:cBhvr>
                                      <p:to x="100000" y="60000"/>
                                    </p:animScale>
                                    <p:animScale>
                                      <p:cBhvr>
                                        <p:cTn id="130" dur="166" decel="50000">
                                          <p:stCondLst>
                                            <p:cond delay="676"/>
                                          </p:stCondLst>
                                        </p:cTn>
                                        <p:tgtEl>
                                          <p:spTgt spid="29"/>
                                        </p:tgtEl>
                                      </p:cBhvr>
                                      <p:to x="100000" y="100000"/>
                                    </p:animScale>
                                    <p:animScale>
                                      <p:cBhvr>
                                        <p:cTn id="131" dur="26">
                                          <p:stCondLst>
                                            <p:cond delay="1312"/>
                                          </p:stCondLst>
                                        </p:cTn>
                                        <p:tgtEl>
                                          <p:spTgt spid="29"/>
                                        </p:tgtEl>
                                      </p:cBhvr>
                                      <p:to x="100000" y="80000"/>
                                    </p:animScale>
                                    <p:animScale>
                                      <p:cBhvr>
                                        <p:cTn id="132" dur="166" decel="50000">
                                          <p:stCondLst>
                                            <p:cond delay="1338"/>
                                          </p:stCondLst>
                                        </p:cTn>
                                        <p:tgtEl>
                                          <p:spTgt spid="29"/>
                                        </p:tgtEl>
                                      </p:cBhvr>
                                      <p:to x="100000" y="100000"/>
                                    </p:animScale>
                                    <p:animScale>
                                      <p:cBhvr>
                                        <p:cTn id="133" dur="26">
                                          <p:stCondLst>
                                            <p:cond delay="1642"/>
                                          </p:stCondLst>
                                        </p:cTn>
                                        <p:tgtEl>
                                          <p:spTgt spid="29"/>
                                        </p:tgtEl>
                                      </p:cBhvr>
                                      <p:to x="100000" y="90000"/>
                                    </p:animScale>
                                    <p:animScale>
                                      <p:cBhvr>
                                        <p:cTn id="134" dur="166" decel="50000">
                                          <p:stCondLst>
                                            <p:cond delay="1668"/>
                                          </p:stCondLst>
                                        </p:cTn>
                                        <p:tgtEl>
                                          <p:spTgt spid="29"/>
                                        </p:tgtEl>
                                      </p:cBhvr>
                                      <p:to x="100000" y="100000"/>
                                    </p:animScale>
                                    <p:animScale>
                                      <p:cBhvr>
                                        <p:cTn id="135" dur="26">
                                          <p:stCondLst>
                                            <p:cond delay="1808"/>
                                          </p:stCondLst>
                                        </p:cTn>
                                        <p:tgtEl>
                                          <p:spTgt spid="29"/>
                                        </p:tgtEl>
                                      </p:cBhvr>
                                      <p:to x="100000" y="95000"/>
                                    </p:animScale>
                                    <p:animScale>
                                      <p:cBhvr>
                                        <p:cTn id="136" dur="166" decel="50000">
                                          <p:stCondLst>
                                            <p:cond delay="1834"/>
                                          </p:stCondLst>
                                        </p:cTn>
                                        <p:tgtEl>
                                          <p:spTgt spid="29"/>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nodeType="click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checkerboard(across)">
                                      <p:cBhvr>
                                        <p:cTn id="141" dur="500"/>
                                        <p:tgtEl>
                                          <p:spTgt spid="30"/>
                                        </p:tgtEl>
                                      </p:cBhvr>
                                    </p:animEffec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box(in)">
                                      <p:cBhvr>
                                        <p:cTn id="146" dur="2000"/>
                                        <p:tgtEl>
                                          <p:spTgt spid="31"/>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randombar(horizontal)">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nodeType="clickEffect">
                                  <p:stCondLst>
                                    <p:cond delay="0"/>
                                  </p:stCondLst>
                                  <p:childTnLst>
                                    <p:set>
                                      <p:cBhvr>
                                        <p:cTn id="155" dur="1" fill="hold">
                                          <p:stCondLst>
                                            <p:cond delay="0"/>
                                          </p:stCondLst>
                                        </p:cTn>
                                        <p:tgtEl>
                                          <p:spTgt spid="34"/>
                                        </p:tgtEl>
                                        <p:attrNameLst>
                                          <p:attrName>style.visibility</p:attrName>
                                        </p:attrNameLst>
                                      </p:cBhvr>
                                      <p:to>
                                        <p:strVal val="visible"/>
                                      </p:to>
                                    </p:set>
                                    <p:animEffect transition="in" filter="barn(inVertical)">
                                      <p:cBhvr>
                                        <p:cTn id="156" dur="500"/>
                                        <p:tgtEl>
                                          <p:spTgt spid="34"/>
                                        </p:tgtEl>
                                      </p:cBhvr>
                                    </p:animEffect>
                                  </p:childTnLst>
                                </p:cTn>
                              </p:par>
                            </p:childTnLst>
                          </p:cTn>
                        </p:par>
                      </p:childTnLst>
                    </p:cTn>
                  </p:par>
                  <p:par>
                    <p:cTn id="157" fill="hold">
                      <p:stCondLst>
                        <p:cond delay="indefinite"/>
                      </p:stCondLst>
                      <p:childTnLst>
                        <p:par>
                          <p:cTn id="158" fill="hold">
                            <p:stCondLst>
                              <p:cond delay="0"/>
                            </p:stCondLst>
                            <p:childTnLst>
                              <p:par>
                                <p:cTn id="159" presetID="31" presetClass="entr" presetSubtype="0" fill="hold" nodeType="clickEffect">
                                  <p:stCondLst>
                                    <p:cond delay="0"/>
                                  </p:stCondLst>
                                  <p:childTnLst>
                                    <p:set>
                                      <p:cBhvr>
                                        <p:cTn id="160" dur="1" fill="hold">
                                          <p:stCondLst>
                                            <p:cond delay="0"/>
                                          </p:stCondLst>
                                        </p:cTn>
                                        <p:tgtEl>
                                          <p:spTgt spid="35"/>
                                        </p:tgtEl>
                                        <p:attrNameLst>
                                          <p:attrName>style.visibility</p:attrName>
                                        </p:attrNameLst>
                                      </p:cBhvr>
                                      <p:to>
                                        <p:strVal val="visible"/>
                                      </p:to>
                                    </p:set>
                                    <p:anim calcmode="lin" valueType="num">
                                      <p:cBhvr>
                                        <p:cTn id="161" dur="1000" fill="hold"/>
                                        <p:tgtEl>
                                          <p:spTgt spid="35"/>
                                        </p:tgtEl>
                                        <p:attrNameLst>
                                          <p:attrName>ppt_w</p:attrName>
                                        </p:attrNameLst>
                                      </p:cBhvr>
                                      <p:tavLst>
                                        <p:tav tm="0">
                                          <p:val>
                                            <p:fltVal val="0"/>
                                          </p:val>
                                        </p:tav>
                                        <p:tav tm="100000">
                                          <p:val>
                                            <p:strVal val="#ppt_w"/>
                                          </p:val>
                                        </p:tav>
                                      </p:tavLst>
                                    </p:anim>
                                    <p:anim calcmode="lin" valueType="num">
                                      <p:cBhvr>
                                        <p:cTn id="162" dur="1000" fill="hold"/>
                                        <p:tgtEl>
                                          <p:spTgt spid="35"/>
                                        </p:tgtEl>
                                        <p:attrNameLst>
                                          <p:attrName>ppt_h</p:attrName>
                                        </p:attrNameLst>
                                      </p:cBhvr>
                                      <p:tavLst>
                                        <p:tav tm="0">
                                          <p:val>
                                            <p:fltVal val="0"/>
                                          </p:val>
                                        </p:tav>
                                        <p:tav tm="100000">
                                          <p:val>
                                            <p:strVal val="#ppt_h"/>
                                          </p:val>
                                        </p:tav>
                                      </p:tavLst>
                                    </p:anim>
                                    <p:anim calcmode="lin" valueType="num">
                                      <p:cBhvr>
                                        <p:cTn id="163" dur="1000" fill="hold"/>
                                        <p:tgtEl>
                                          <p:spTgt spid="35"/>
                                        </p:tgtEl>
                                        <p:attrNameLst>
                                          <p:attrName>style.rotation</p:attrName>
                                        </p:attrNameLst>
                                      </p:cBhvr>
                                      <p:tavLst>
                                        <p:tav tm="0">
                                          <p:val>
                                            <p:fltVal val="90"/>
                                          </p:val>
                                        </p:tav>
                                        <p:tav tm="100000">
                                          <p:val>
                                            <p:fltVal val="0"/>
                                          </p:val>
                                        </p:tav>
                                      </p:tavLst>
                                    </p:anim>
                                    <p:animEffect transition="in" filter="fade">
                                      <p:cBhvr>
                                        <p:cTn id="164" dur="1000"/>
                                        <p:tgtEl>
                                          <p:spTgt spid="35"/>
                                        </p:tgtEl>
                                      </p:cBhvr>
                                    </p:animEffect>
                                  </p:child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Effect transition="in" filter="randombar(horizontal)">
                                      <p:cBhvr>
                                        <p:cTn id="169" dur="500"/>
                                        <p:tgtEl>
                                          <p:spTgt spid="36"/>
                                        </p:tgtEl>
                                      </p:cBhvr>
                                    </p:animEffect>
                                  </p:childTnLst>
                                </p:cTn>
                              </p:par>
                            </p:childTnLst>
                          </p:cTn>
                        </p:par>
                      </p:childTnLst>
                    </p:cTn>
                  </p:par>
                  <p:par>
                    <p:cTn id="170" fill="hold">
                      <p:stCondLst>
                        <p:cond delay="indefinite"/>
                      </p:stCondLst>
                      <p:childTnLst>
                        <p:par>
                          <p:cTn id="171" fill="hold">
                            <p:stCondLst>
                              <p:cond delay="0"/>
                            </p:stCondLst>
                            <p:childTnLst>
                              <p:par>
                                <p:cTn id="172" presetID="21" presetClass="entr" presetSubtype="1" fill="hold" nodeType="clickEffect">
                                  <p:stCondLst>
                                    <p:cond delay="0"/>
                                  </p:stCondLst>
                                  <p:childTnLst>
                                    <p:set>
                                      <p:cBhvr>
                                        <p:cTn id="173" dur="1" fill="hold">
                                          <p:stCondLst>
                                            <p:cond delay="0"/>
                                          </p:stCondLst>
                                        </p:cTn>
                                        <p:tgtEl>
                                          <p:spTgt spid="37"/>
                                        </p:tgtEl>
                                        <p:attrNameLst>
                                          <p:attrName>style.visibility</p:attrName>
                                        </p:attrNameLst>
                                      </p:cBhvr>
                                      <p:to>
                                        <p:strVal val="visible"/>
                                      </p:to>
                                    </p:set>
                                    <p:animEffect transition="in" filter="wheel(1)">
                                      <p:cBhvr>
                                        <p:cTn id="174" dur="2000"/>
                                        <p:tgtEl>
                                          <p:spTgt spid="37"/>
                                        </p:tgtEl>
                                      </p:cBhvr>
                                    </p:animEffect>
                                  </p:childTnLst>
                                </p:cTn>
                              </p:par>
                            </p:childTnLst>
                          </p:cTn>
                        </p:par>
                      </p:childTnLst>
                    </p:cTn>
                  </p:par>
                  <p:par>
                    <p:cTn id="175" fill="hold">
                      <p:stCondLst>
                        <p:cond delay="indefinite"/>
                      </p:stCondLst>
                      <p:childTnLst>
                        <p:par>
                          <p:cTn id="176" fill="hold">
                            <p:stCondLst>
                              <p:cond delay="0"/>
                            </p:stCondLst>
                            <p:childTnLst>
                              <p:par>
                                <p:cTn id="177" presetID="43" presetClass="entr" presetSubtype="0" fill="hold" nodeType="click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fade">
                                      <p:cBhvr>
                                        <p:cTn id="179" dur="100"/>
                                        <p:tgtEl>
                                          <p:spTgt spid="38"/>
                                        </p:tgtEl>
                                      </p:cBhvr>
                                    </p:animEffect>
                                    <p:anim calcmode="lin" valueType="num">
                                      <p:cBhvr>
                                        <p:cTn id="180" dur="400" fill="hold"/>
                                        <p:tgtEl>
                                          <p:spTgt spid="38"/>
                                        </p:tgtEl>
                                        <p:attrNameLst>
                                          <p:attrName>ppt_x</p:attrName>
                                        </p:attrNameLst>
                                      </p:cBhvr>
                                      <p:tavLst>
                                        <p:tav tm="0">
                                          <p:val>
                                            <p:strVal val="#ppt_x"/>
                                          </p:val>
                                        </p:tav>
                                        <p:tav tm="100000">
                                          <p:val>
                                            <p:strVal val="#ppt_x"/>
                                          </p:val>
                                        </p:tav>
                                      </p:tavLst>
                                    </p:anim>
                                    <p:anim calcmode="lin" valueType="num">
                                      <p:cBhvr>
                                        <p:cTn id="181" dur="400" fill="hold"/>
                                        <p:tgtEl>
                                          <p:spTgt spid="38"/>
                                        </p:tgtEl>
                                        <p:attrNameLst>
                                          <p:attrName>ppt_y</p:attrName>
                                        </p:attrNameLst>
                                      </p:cBhvr>
                                      <p:tavLst>
                                        <p:tav tm="0">
                                          <p:val>
                                            <p:strVal val="#ppt_y+0.31"/>
                                          </p:val>
                                        </p:tav>
                                        <p:tav tm="100000">
                                          <p:val>
                                            <p:strVal val="#ppt_y+0.31"/>
                                          </p:val>
                                        </p:tav>
                                      </p:tavLst>
                                    </p:anim>
                                    <p:anim calcmode="lin" valueType="num">
                                      <p:cBhvr>
                                        <p:cTn id="182" dur="600" decel="50000" fill="hold">
                                          <p:stCondLst>
                                            <p:cond delay="400"/>
                                          </p:stCondLst>
                                        </p:cTn>
                                        <p:tgtEl>
                                          <p:spTgt spid="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3" dur="600" decel="50000" fill="hold">
                                          <p:stCondLst>
                                            <p:cond delay="400"/>
                                          </p:stCondLst>
                                        </p:cTn>
                                        <p:tgtEl>
                                          <p:spTgt spid="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grpId="0" nodeType="click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80">
                                          <p:stCondLst>
                                            <p:cond delay="0"/>
                                          </p:stCondLst>
                                        </p:cTn>
                                        <p:tgtEl>
                                          <p:spTgt spid="39"/>
                                        </p:tgtEl>
                                      </p:cBhvr>
                                    </p:animEffect>
                                    <p:anim calcmode="lin" valueType="num">
                                      <p:cBhvr>
                                        <p:cTn id="189"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94" dur="26">
                                          <p:stCondLst>
                                            <p:cond delay="650"/>
                                          </p:stCondLst>
                                        </p:cTn>
                                        <p:tgtEl>
                                          <p:spTgt spid="39"/>
                                        </p:tgtEl>
                                      </p:cBhvr>
                                      <p:to x="100000" y="60000"/>
                                    </p:animScale>
                                    <p:animScale>
                                      <p:cBhvr>
                                        <p:cTn id="195" dur="166" decel="50000">
                                          <p:stCondLst>
                                            <p:cond delay="676"/>
                                          </p:stCondLst>
                                        </p:cTn>
                                        <p:tgtEl>
                                          <p:spTgt spid="39"/>
                                        </p:tgtEl>
                                      </p:cBhvr>
                                      <p:to x="100000" y="100000"/>
                                    </p:animScale>
                                    <p:animScale>
                                      <p:cBhvr>
                                        <p:cTn id="196" dur="26">
                                          <p:stCondLst>
                                            <p:cond delay="1312"/>
                                          </p:stCondLst>
                                        </p:cTn>
                                        <p:tgtEl>
                                          <p:spTgt spid="39"/>
                                        </p:tgtEl>
                                      </p:cBhvr>
                                      <p:to x="100000" y="80000"/>
                                    </p:animScale>
                                    <p:animScale>
                                      <p:cBhvr>
                                        <p:cTn id="197" dur="166" decel="50000">
                                          <p:stCondLst>
                                            <p:cond delay="1338"/>
                                          </p:stCondLst>
                                        </p:cTn>
                                        <p:tgtEl>
                                          <p:spTgt spid="39"/>
                                        </p:tgtEl>
                                      </p:cBhvr>
                                      <p:to x="100000" y="100000"/>
                                    </p:animScale>
                                    <p:animScale>
                                      <p:cBhvr>
                                        <p:cTn id="198" dur="26">
                                          <p:stCondLst>
                                            <p:cond delay="1642"/>
                                          </p:stCondLst>
                                        </p:cTn>
                                        <p:tgtEl>
                                          <p:spTgt spid="39"/>
                                        </p:tgtEl>
                                      </p:cBhvr>
                                      <p:to x="100000" y="90000"/>
                                    </p:animScale>
                                    <p:animScale>
                                      <p:cBhvr>
                                        <p:cTn id="199" dur="166" decel="50000">
                                          <p:stCondLst>
                                            <p:cond delay="1668"/>
                                          </p:stCondLst>
                                        </p:cTn>
                                        <p:tgtEl>
                                          <p:spTgt spid="39"/>
                                        </p:tgtEl>
                                      </p:cBhvr>
                                      <p:to x="100000" y="100000"/>
                                    </p:animScale>
                                    <p:animScale>
                                      <p:cBhvr>
                                        <p:cTn id="200" dur="26">
                                          <p:stCondLst>
                                            <p:cond delay="1808"/>
                                          </p:stCondLst>
                                        </p:cTn>
                                        <p:tgtEl>
                                          <p:spTgt spid="39"/>
                                        </p:tgtEl>
                                      </p:cBhvr>
                                      <p:to x="100000" y="95000"/>
                                    </p:animScale>
                                    <p:animScale>
                                      <p:cBhvr>
                                        <p:cTn id="201" dur="166" decel="50000">
                                          <p:stCondLst>
                                            <p:cond delay="1834"/>
                                          </p:stCondLst>
                                        </p:cTn>
                                        <p:tgtEl>
                                          <p:spTgt spid="39"/>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nodeType="clickEffect">
                                  <p:stCondLst>
                                    <p:cond delay="0"/>
                                  </p:stCondLst>
                                  <p:childTnLst>
                                    <p:set>
                                      <p:cBhvr>
                                        <p:cTn id="205" dur="1" fill="hold">
                                          <p:stCondLst>
                                            <p:cond delay="0"/>
                                          </p:stCondLst>
                                        </p:cTn>
                                        <p:tgtEl>
                                          <p:spTgt spid="40"/>
                                        </p:tgtEl>
                                        <p:attrNameLst>
                                          <p:attrName>style.visibility</p:attrName>
                                        </p:attrNameLst>
                                      </p:cBhvr>
                                      <p:to>
                                        <p:strVal val="visible"/>
                                      </p:to>
                                    </p:set>
                                    <p:anim calcmode="lin" valueType="num">
                                      <p:cBhvr>
                                        <p:cTn id="206" dur="500" fill="hold"/>
                                        <p:tgtEl>
                                          <p:spTgt spid="40"/>
                                        </p:tgtEl>
                                        <p:attrNameLst>
                                          <p:attrName>ppt_w</p:attrName>
                                        </p:attrNameLst>
                                      </p:cBhvr>
                                      <p:tavLst>
                                        <p:tav tm="0">
                                          <p:val>
                                            <p:fltVal val="0"/>
                                          </p:val>
                                        </p:tav>
                                        <p:tav tm="100000">
                                          <p:val>
                                            <p:strVal val="#ppt_w"/>
                                          </p:val>
                                        </p:tav>
                                      </p:tavLst>
                                    </p:anim>
                                    <p:anim calcmode="lin" valueType="num">
                                      <p:cBhvr>
                                        <p:cTn id="207" dur="500" fill="hold"/>
                                        <p:tgtEl>
                                          <p:spTgt spid="40"/>
                                        </p:tgtEl>
                                        <p:attrNameLst>
                                          <p:attrName>ppt_h</p:attrName>
                                        </p:attrNameLst>
                                      </p:cBhvr>
                                      <p:tavLst>
                                        <p:tav tm="0">
                                          <p:val>
                                            <p:fltVal val="0"/>
                                          </p:val>
                                        </p:tav>
                                        <p:tav tm="100000">
                                          <p:val>
                                            <p:strVal val="#ppt_h"/>
                                          </p:val>
                                        </p:tav>
                                      </p:tavLst>
                                    </p:anim>
                                    <p:animEffect transition="in" filter="fade">
                                      <p:cBhvr>
                                        <p:cTn id="208" dur="500"/>
                                        <p:tgtEl>
                                          <p:spTgt spid="40"/>
                                        </p:tgtEl>
                                      </p:cBhvr>
                                    </p:animEffec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nodeType="clickEffect">
                                  <p:stCondLst>
                                    <p:cond delay="0"/>
                                  </p:stCondLst>
                                  <p:childTnLst>
                                    <p:set>
                                      <p:cBhvr>
                                        <p:cTn id="212" dur="1" fill="hold">
                                          <p:stCondLst>
                                            <p:cond delay="0"/>
                                          </p:stCondLst>
                                        </p:cTn>
                                        <p:tgtEl>
                                          <p:spTgt spid="41"/>
                                        </p:tgtEl>
                                        <p:attrNameLst>
                                          <p:attrName>style.visibility</p:attrName>
                                        </p:attrNameLst>
                                      </p:cBhvr>
                                      <p:to>
                                        <p:strVal val="visible"/>
                                      </p:to>
                                    </p:set>
                                    <p:animEffect transition="in" filter="barn(inVertical)">
                                      <p:cBhvr>
                                        <p:cTn id="213" dur="500"/>
                                        <p:tgtEl>
                                          <p:spTgt spid="41"/>
                                        </p:tgtEl>
                                      </p:cBhvr>
                                    </p:animEffect>
                                  </p:childTnLst>
                                </p:cTn>
                              </p:par>
                            </p:childTnLst>
                          </p:cTn>
                        </p:par>
                      </p:childTnLst>
                    </p:cTn>
                  </p:par>
                  <p:par>
                    <p:cTn id="214" fill="hold">
                      <p:stCondLst>
                        <p:cond delay="indefinite"/>
                      </p:stCondLst>
                      <p:childTnLst>
                        <p:par>
                          <p:cTn id="215" fill="hold">
                            <p:stCondLst>
                              <p:cond delay="0"/>
                            </p:stCondLst>
                            <p:childTnLst>
                              <p:par>
                                <p:cTn id="216" presetID="14" presetClass="entr" presetSubtype="10" fill="hold" nodeType="clickEffect">
                                  <p:stCondLst>
                                    <p:cond delay="0"/>
                                  </p:stCondLst>
                                  <p:childTnLst>
                                    <p:set>
                                      <p:cBhvr>
                                        <p:cTn id="217" dur="1" fill="hold">
                                          <p:stCondLst>
                                            <p:cond delay="0"/>
                                          </p:stCondLst>
                                        </p:cTn>
                                        <p:tgtEl>
                                          <p:spTgt spid="42"/>
                                        </p:tgtEl>
                                        <p:attrNameLst>
                                          <p:attrName>style.visibility</p:attrName>
                                        </p:attrNameLst>
                                      </p:cBhvr>
                                      <p:to>
                                        <p:strVal val="visible"/>
                                      </p:to>
                                    </p:set>
                                    <p:animEffect transition="in" filter="randombar(horizontal)">
                                      <p:cBhvr>
                                        <p:cTn id="218" dur="500"/>
                                        <p:tgtEl>
                                          <p:spTgt spid="42"/>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nodeType="clickEffect">
                                  <p:stCondLst>
                                    <p:cond delay="0"/>
                                  </p:stCondLst>
                                  <p:childTnLst>
                                    <p:set>
                                      <p:cBhvr>
                                        <p:cTn id="222" dur="1" fill="hold">
                                          <p:stCondLst>
                                            <p:cond delay="0"/>
                                          </p:stCondLst>
                                        </p:cTn>
                                        <p:tgtEl>
                                          <p:spTgt spid="43"/>
                                        </p:tgtEl>
                                        <p:attrNameLst>
                                          <p:attrName>style.visibility</p:attrName>
                                        </p:attrNameLst>
                                      </p:cBhvr>
                                      <p:to>
                                        <p:strVal val="visible"/>
                                      </p:to>
                                    </p:set>
                                    <p:anim calcmode="lin" valueType="num">
                                      <p:cBhvr>
                                        <p:cTn id="223" dur="500" fill="hold"/>
                                        <p:tgtEl>
                                          <p:spTgt spid="43"/>
                                        </p:tgtEl>
                                        <p:attrNameLst>
                                          <p:attrName>ppt_w</p:attrName>
                                        </p:attrNameLst>
                                      </p:cBhvr>
                                      <p:tavLst>
                                        <p:tav tm="0">
                                          <p:val>
                                            <p:fltVal val="0"/>
                                          </p:val>
                                        </p:tav>
                                        <p:tav tm="100000">
                                          <p:val>
                                            <p:strVal val="#ppt_w"/>
                                          </p:val>
                                        </p:tav>
                                      </p:tavLst>
                                    </p:anim>
                                    <p:anim calcmode="lin" valueType="num">
                                      <p:cBhvr>
                                        <p:cTn id="224" dur="500" fill="hold"/>
                                        <p:tgtEl>
                                          <p:spTgt spid="43"/>
                                        </p:tgtEl>
                                        <p:attrNameLst>
                                          <p:attrName>ppt_h</p:attrName>
                                        </p:attrNameLst>
                                      </p:cBhvr>
                                      <p:tavLst>
                                        <p:tav tm="0">
                                          <p:val>
                                            <p:fltVal val="0"/>
                                          </p:val>
                                        </p:tav>
                                        <p:tav tm="100000">
                                          <p:val>
                                            <p:strVal val="#ppt_h"/>
                                          </p:val>
                                        </p:tav>
                                      </p:tavLst>
                                    </p:anim>
                                    <p:animEffect transition="in" filter="fade">
                                      <p:cBhvr>
                                        <p:cTn id="2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6" fill="hold" display="0">
                  <p:stCondLst>
                    <p:cond delay="indefinite"/>
                  </p:stCondLst>
                  <p:endCondLst>
                    <p:cond evt="onStopAudio" delay="0">
                      <p:tgtEl>
                        <p:sldTgt/>
                      </p:tgtEl>
                    </p:cond>
                  </p:endCondLst>
                </p:cTn>
                <p:tgtEl>
                  <p:spTgt spid="33"/>
                </p:tgtEl>
              </p:cMediaNode>
            </p:video>
          </p:childTnLst>
        </p:cTn>
      </p:par>
    </p:tnLst>
    <p:bldLst>
      <p:bldP spid="8" grpId="0" animBg="1"/>
      <p:bldP spid="9" grpId="0"/>
      <p:bldP spid="13" grpId="0" animBg="1"/>
      <p:bldP spid="27" grpId="0"/>
      <p:bldP spid="29" grpId="0"/>
      <p:bldP spid="32" grpId="0"/>
      <p:bldP spid="36" grpId="0"/>
      <p:bldP spid="39" grpId="0"/>
    </p:bldLst>
  </p:timing>
  <p:extLst mod="1">
    <p:ext uri="{E180D4A7-C9FB-4DFB-919C-405C955672EB}">
      <p14:showEvtLst xmlns:p14="http://schemas.microsoft.com/office/powerpoint/2010/main">
        <p14:playEvt time="1" objId="33"/>
        <p14:stopEvt time="110484" objId="3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2214578"/>
          </a:xfrm>
        </p:spPr>
        <p:txBody>
          <a:bodyPr>
            <a:normAutofit fontScale="90000"/>
          </a:bodyPr>
          <a:lstStyle/>
          <a:p>
            <a:pPr algn="ctr"/>
            <a:r>
              <a:rPr lang="ru-RU" i="1" dirty="0" err="1" smtClean="0"/>
              <a:t>Эмне</a:t>
            </a:r>
            <a:r>
              <a:rPr lang="ru-RU" i="1" dirty="0" smtClean="0"/>
              <a:t> </a:t>
            </a:r>
            <a:r>
              <a:rPr lang="ru-RU" i="1" dirty="0" err="1" smtClean="0"/>
              <a:t>үчүн китеп</a:t>
            </a:r>
            <a:r>
              <a:rPr lang="ru-RU" i="1" dirty="0" smtClean="0"/>
              <a:t> </a:t>
            </a:r>
            <a:r>
              <a:rPr lang="ru-RU" i="1" dirty="0" err="1" smtClean="0"/>
              <a:t>окуу</a:t>
            </a:r>
            <a:r>
              <a:rPr lang="ru-RU" i="1" dirty="0" smtClean="0"/>
              <a:t> </a:t>
            </a:r>
            <a:r>
              <a:rPr lang="ru-RU" i="1" dirty="0" err="1" smtClean="0"/>
              <a:t>сиздин</a:t>
            </a:r>
            <a:r>
              <a:rPr lang="ru-RU" i="1" dirty="0" smtClean="0"/>
              <a:t> </a:t>
            </a:r>
            <a:r>
              <a:rPr lang="ru-RU" i="1" dirty="0" err="1" smtClean="0"/>
              <a:t>бала</a:t>
            </a:r>
            <a:r>
              <a:rPr lang="ru-RU" i="1" dirty="0" err="1" smtClean="0">
                <a:latin typeface="Calibri"/>
              </a:rPr>
              <a:t>ӊ</a:t>
            </a:r>
            <a:r>
              <a:rPr lang="ru-RU" i="1" dirty="0" err="1" smtClean="0"/>
              <a:t>ыз </a:t>
            </a:r>
            <a:r>
              <a:rPr lang="ru-RU" i="1" dirty="0" err="1" smtClean="0">
                <a:latin typeface="Calibri"/>
              </a:rPr>
              <a:t>үчү</a:t>
            </a:r>
            <a:r>
              <a:rPr lang="ru-RU" i="1" dirty="0" err="1" smtClean="0"/>
              <a:t>н </a:t>
            </a:r>
            <a:r>
              <a:rPr lang="ru-RU" i="1" dirty="0" smtClean="0"/>
              <a:t>адат </a:t>
            </a:r>
            <a:r>
              <a:rPr lang="ru-RU" i="1" dirty="0" err="1" smtClean="0"/>
              <a:t>болуш</a:t>
            </a:r>
            <a:r>
              <a:rPr lang="ru-RU" i="1" dirty="0" smtClean="0"/>
              <a:t> </a:t>
            </a:r>
            <a:r>
              <a:rPr lang="ru-RU" i="1" dirty="0" err="1" smtClean="0"/>
              <a:t>керек</a:t>
            </a:r>
            <a:r>
              <a:rPr lang="ru-RU" i="1" dirty="0" smtClean="0"/>
              <a:t>?</a:t>
            </a:r>
            <a:endParaRPr lang="ru-RU" i="1" dirty="0"/>
          </a:p>
        </p:txBody>
      </p:sp>
      <p:pic>
        <p:nvPicPr>
          <p:cNvPr id="4" name="Содержимое 3" descr="3.jpg"/>
          <p:cNvPicPr>
            <a:picLocks noGrp="1" noChangeAspect="1"/>
          </p:cNvPicPr>
          <p:nvPr>
            <p:ph idx="1"/>
          </p:nvPr>
        </p:nvPicPr>
        <p:blipFill>
          <a:blip r:embed="rId2"/>
          <a:stretch>
            <a:fillRect/>
          </a:stretch>
        </p:blipFill>
        <p:spPr>
          <a:xfrm>
            <a:off x="2500298" y="3429000"/>
            <a:ext cx="4028372" cy="267098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42984"/>
            <a:ext cx="8229600" cy="2571768"/>
          </a:xfrm>
        </p:spPr>
        <p:txBody>
          <a:bodyPr>
            <a:normAutofit/>
          </a:bodyPr>
          <a:lstStyle/>
          <a:p>
            <a:pPr algn="ctr"/>
            <a:r>
              <a:rPr lang="ru-RU" sz="3200" i="1" dirty="0" err="1" smtClean="0"/>
              <a:t>Үй бүл</a:t>
            </a:r>
            <a:r>
              <a:rPr lang="ru-RU" sz="3200" i="1" dirty="0" err="1" smtClean="0">
                <a:latin typeface="Calibri"/>
              </a:rPr>
              <a:t>өөдө</a:t>
            </a:r>
            <a:r>
              <a:rPr lang="ru-RU" sz="3200" i="1" dirty="0" err="1" smtClean="0"/>
              <a:t> китеп</a:t>
            </a:r>
            <a:r>
              <a:rPr lang="ru-RU" sz="3200" i="1" dirty="0" smtClean="0"/>
              <a:t> </a:t>
            </a:r>
            <a:r>
              <a:rPr lang="ru-RU" sz="3200" i="1" dirty="0" err="1" smtClean="0"/>
              <a:t>окуу</a:t>
            </a:r>
            <a:r>
              <a:rPr lang="ru-RU" sz="3200" i="1" dirty="0" smtClean="0"/>
              <a:t> </a:t>
            </a:r>
            <a:r>
              <a:rPr lang="ru-RU" sz="3200" i="1" dirty="0" err="1" smtClean="0"/>
              <a:t>илгерки</a:t>
            </a:r>
            <a:r>
              <a:rPr lang="ru-RU" sz="3200" i="1" dirty="0" smtClean="0"/>
              <a:t> </a:t>
            </a:r>
            <a:r>
              <a:rPr lang="ru-RU" sz="3200" i="1" dirty="0" err="1" smtClean="0"/>
              <a:t>салт</a:t>
            </a:r>
            <a:r>
              <a:rPr lang="ru-RU" sz="3200" i="1" dirty="0" smtClean="0"/>
              <a:t>. </a:t>
            </a:r>
            <a:br>
              <a:rPr lang="ru-RU" sz="3200" i="1" dirty="0" smtClean="0"/>
            </a:br>
            <a:r>
              <a:rPr lang="ru-RU" sz="3200" i="1" dirty="0" err="1" smtClean="0"/>
              <a:t>Илимд</a:t>
            </a:r>
            <a:r>
              <a:rPr lang="ru-RU" sz="3200" i="1" dirty="0" err="1" smtClean="0">
                <a:latin typeface="Calibri"/>
              </a:rPr>
              <a:t>үү,</a:t>
            </a:r>
            <a:r>
              <a:rPr lang="ru-RU" sz="3200" i="1" dirty="0" err="1" smtClean="0"/>
              <a:t> билимдүү калктын</a:t>
            </a:r>
            <a:r>
              <a:rPr lang="ru-RU" sz="3200" i="1" dirty="0" smtClean="0"/>
              <a:t> </a:t>
            </a:r>
            <a:r>
              <a:rPr lang="ru-RU" sz="3200" i="1" dirty="0" err="1" smtClean="0"/>
              <a:t>арасында</a:t>
            </a:r>
            <a:r>
              <a:rPr lang="ru-RU" sz="3200" i="1" dirty="0" smtClean="0"/>
              <a:t> </a:t>
            </a:r>
            <a:r>
              <a:rPr lang="ru-RU" sz="3200" i="1" dirty="0" err="1" smtClean="0"/>
              <a:t>үй бүлөлүк окуу</a:t>
            </a:r>
            <a:r>
              <a:rPr lang="ru-RU" sz="3200" i="1" dirty="0" smtClean="0"/>
              <a:t>  </a:t>
            </a:r>
            <a:r>
              <a:rPr lang="ru-RU" sz="3200" i="1" dirty="0" err="1" smtClean="0"/>
              <a:t>атайы</a:t>
            </a:r>
            <a:r>
              <a:rPr lang="ru-RU" sz="3200" i="1" dirty="0" smtClean="0"/>
              <a:t> </a:t>
            </a:r>
            <a:r>
              <a:rPr lang="ru-RU" sz="3200" i="1" dirty="0" err="1" smtClean="0"/>
              <a:t>максат</a:t>
            </a:r>
            <a:r>
              <a:rPr lang="ru-RU" sz="3200" i="1" dirty="0" smtClean="0"/>
              <a:t> </a:t>
            </a:r>
            <a:r>
              <a:rPr lang="ru-RU" sz="3200" i="1" dirty="0" err="1" smtClean="0"/>
              <a:t>эмес</a:t>
            </a:r>
            <a:r>
              <a:rPr lang="ru-RU" sz="3200" i="1" dirty="0" smtClean="0"/>
              <a:t> эле, ал </a:t>
            </a:r>
            <a:r>
              <a:rPr lang="ru-RU" sz="3200" i="1" dirty="0" err="1" smtClean="0"/>
              <a:t>кадимки</a:t>
            </a:r>
            <a:r>
              <a:rPr lang="ru-RU" sz="3200" i="1" dirty="0" smtClean="0"/>
              <a:t> </a:t>
            </a:r>
            <a:r>
              <a:rPr lang="ru-RU" sz="3200" i="1" dirty="0" err="1" smtClean="0"/>
              <a:t>чо</a:t>
            </a:r>
            <a:r>
              <a:rPr lang="ru-RU" sz="3200" i="1" dirty="0" err="1" smtClean="0">
                <a:latin typeface="Calibri"/>
              </a:rPr>
              <a:t>ӊ</a:t>
            </a:r>
            <a:r>
              <a:rPr lang="ru-RU" sz="3200" i="1" dirty="0" err="1" smtClean="0"/>
              <a:t>дордун жана</a:t>
            </a:r>
            <a:r>
              <a:rPr lang="ru-RU" sz="3200" i="1" dirty="0" smtClean="0"/>
              <a:t> балдардын </a:t>
            </a:r>
            <a:r>
              <a:rPr lang="ru-RU" sz="3200" i="1" dirty="0" err="1" smtClean="0"/>
              <a:t>арасындагы</a:t>
            </a:r>
            <a:r>
              <a:rPr lang="ru-RU" sz="3200" i="1" dirty="0" smtClean="0"/>
              <a:t> атрибут </a:t>
            </a:r>
            <a:r>
              <a:rPr lang="ru-RU" sz="3200" i="1" dirty="0" err="1" smtClean="0"/>
              <a:t>болчу</a:t>
            </a:r>
            <a:r>
              <a:rPr lang="ru-RU" sz="3200" i="1" dirty="0" smtClean="0"/>
              <a:t>.</a:t>
            </a:r>
            <a:endParaRPr lang="ru-RU" sz="3200" i="1" dirty="0"/>
          </a:p>
        </p:txBody>
      </p:sp>
      <p:pic>
        <p:nvPicPr>
          <p:cNvPr id="4" name="Содержимое 3" descr="17.jpg"/>
          <p:cNvPicPr>
            <a:picLocks noGrp="1" noChangeAspect="1"/>
          </p:cNvPicPr>
          <p:nvPr>
            <p:ph idx="1"/>
          </p:nvPr>
        </p:nvPicPr>
        <p:blipFill>
          <a:blip r:embed="rId2"/>
          <a:stretch>
            <a:fillRect/>
          </a:stretch>
        </p:blipFill>
        <p:spPr>
          <a:xfrm>
            <a:off x="3571868" y="4071942"/>
            <a:ext cx="2066925" cy="2209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500174"/>
            <a:ext cx="5572164" cy="3929090"/>
          </a:xfrm>
        </p:spPr>
        <p:txBody>
          <a:bodyPr>
            <a:normAutofit/>
          </a:bodyPr>
          <a:lstStyle/>
          <a:p>
            <a:r>
              <a:rPr lang="ru-RU" sz="3200" i="1" dirty="0" err="1" smtClean="0"/>
              <a:t>Класстык</a:t>
            </a:r>
            <a:r>
              <a:rPr lang="ru-RU" sz="3200" i="1" dirty="0" smtClean="0"/>
              <a:t>, </a:t>
            </a:r>
            <a:r>
              <a:rPr lang="ru-RU" sz="3200" i="1" dirty="0" err="1" smtClean="0"/>
              <a:t>класстан</a:t>
            </a:r>
            <a:r>
              <a:rPr lang="ru-RU" sz="3200" i="1" dirty="0" smtClean="0"/>
              <a:t> </a:t>
            </a:r>
            <a:r>
              <a:rPr lang="ru-RU" sz="3200" i="1" dirty="0" err="1" smtClean="0"/>
              <a:t>тышкары</a:t>
            </a:r>
            <a:r>
              <a:rPr lang="ru-RU" sz="3200" i="1" dirty="0" smtClean="0"/>
              <a:t> </a:t>
            </a:r>
            <a:r>
              <a:rPr lang="ru-RU" sz="3200" i="1" dirty="0" err="1" smtClean="0"/>
              <a:t>окуудан</a:t>
            </a:r>
            <a:r>
              <a:rPr lang="ru-RU" sz="3200" i="1" dirty="0" smtClean="0"/>
              <a:t> </a:t>
            </a:r>
            <a:r>
              <a:rPr lang="ru-RU" sz="3200" i="1" dirty="0" err="1" smtClean="0">
                <a:latin typeface="Calibri"/>
              </a:rPr>
              <a:t>ү</a:t>
            </a:r>
            <a:r>
              <a:rPr lang="ru-RU" sz="3200" i="1" dirty="0" err="1" smtClean="0"/>
              <a:t>й- б</a:t>
            </a:r>
            <a:r>
              <a:rPr lang="ru-RU" sz="3200" i="1" dirty="0" err="1" smtClean="0">
                <a:latin typeface="Calibri"/>
              </a:rPr>
              <a:t>үлөлүк</a:t>
            </a:r>
            <a:r>
              <a:rPr lang="ru-RU" sz="3200" i="1" dirty="0" err="1" smtClean="0"/>
              <a:t> окуунун</a:t>
            </a:r>
            <a:r>
              <a:rPr lang="ru-RU" sz="3200" i="1" dirty="0" smtClean="0"/>
              <a:t> </a:t>
            </a:r>
            <a:r>
              <a:rPr lang="ru-RU" sz="3200" i="1" dirty="0" err="1" smtClean="0"/>
              <a:t>э</a:t>
            </a:r>
            <a:r>
              <a:rPr lang="ru-RU" sz="3200" i="1" dirty="0" err="1" smtClean="0">
                <a:latin typeface="Calibri"/>
              </a:rPr>
              <a:t>ӊ</a:t>
            </a:r>
            <a:r>
              <a:rPr lang="ru-RU" sz="3200" i="1" dirty="0" err="1" smtClean="0"/>
              <a:t> башкы</a:t>
            </a:r>
            <a:r>
              <a:rPr lang="ru-RU" sz="3200" i="1" dirty="0" smtClean="0"/>
              <a:t> </a:t>
            </a:r>
            <a:r>
              <a:rPr lang="ru-RU" sz="3200" i="1" dirty="0" err="1" smtClean="0"/>
              <a:t>айырмасы</a:t>
            </a:r>
            <a:r>
              <a:rPr lang="ru-RU" sz="3200" i="1" dirty="0" smtClean="0"/>
              <a:t> </a:t>
            </a:r>
            <a:r>
              <a:rPr lang="ru-RU" sz="3200" i="1" dirty="0" err="1" smtClean="0"/>
              <a:t>ата-эне</a:t>
            </a:r>
            <a:r>
              <a:rPr lang="ru-RU" sz="3200" i="1" dirty="0" smtClean="0"/>
              <a:t> </a:t>
            </a:r>
            <a:r>
              <a:rPr lang="ru-RU" sz="3200" i="1" dirty="0" err="1" smtClean="0"/>
              <a:t>китеп</a:t>
            </a:r>
            <a:r>
              <a:rPr lang="ru-RU" sz="3200" i="1" dirty="0" smtClean="0"/>
              <a:t> </a:t>
            </a:r>
            <a:r>
              <a:rPr lang="ru-RU" sz="3200" i="1" dirty="0" err="1" smtClean="0"/>
              <a:t>аркылуу</a:t>
            </a:r>
            <a:r>
              <a:rPr lang="ru-RU" sz="3200" i="1" dirty="0" smtClean="0"/>
              <a:t> </a:t>
            </a:r>
            <a:r>
              <a:rPr lang="ru-RU" sz="3200" i="1" dirty="0" err="1" smtClean="0">
                <a:latin typeface="Calibri"/>
              </a:rPr>
              <a:t>ө</a:t>
            </a:r>
            <a:r>
              <a:rPr lang="ru-RU" sz="3200" i="1" dirty="0" err="1" smtClean="0"/>
              <a:t>з</a:t>
            </a:r>
            <a:r>
              <a:rPr lang="ru-RU" sz="3200" i="1" dirty="0" err="1" smtClean="0">
                <a:latin typeface="Calibri"/>
              </a:rPr>
              <a:t>ү</a:t>
            </a:r>
            <a:r>
              <a:rPr lang="ru-RU" sz="3200" i="1" dirty="0" err="1" smtClean="0"/>
              <a:t>н</a:t>
            </a:r>
            <a:r>
              <a:rPr lang="ru-RU" sz="3200" i="1" dirty="0" err="1" smtClean="0">
                <a:latin typeface="Calibri"/>
              </a:rPr>
              <a:t>ү</a:t>
            </a:r>
            <a:r>
              <a:rPr lang="ru-RU" sz="3200" i="1" dirty="0" err="1" smtClean="0"/>
              <a:t>н баласынын</a:t>
            </a:r>
            <a:r>
              <a:rPr lang="ru-RU" sz="3200" i="1" dirty="0" smtClean="0"/>
              <a:t> </a:t>
            </a:r>
            <a:r>
              <a:rPr lang="ru-RU" sz="3200" i="1" dirty="0" err="1" smtClean="0"/>
              <a:t>ички</a:t>
            </a:r>
            <a:r>
              <a:rPr lang="ru-RU" sz="3200" i="1" dirty="0" smtClean="0"/>
              <a:t> </a:t>
            </a:r>
            <a:r>
              <a:rPr lang="ru-RU" sz="3200" i="1" dirty="0" err="1" smtClean="0"/>
              <a:t>д</a:t>
            </a:r>
            <a:r>
              <a:rPr lang="ru-RU" sz="3200" i="1" dirty="0" err="1" smtClean="0">
                <a:latin typeface="Calibri"/>
              </a:rPr>
              <a:t>ү</a:t>
            </a:r>
            <a:r>
              <a:rPr lang="ru-RU" sz="3200" i="1" dirty="0" err="1" smtClean="0"/>
              <a:t>йн</a:t>
            </a:r>
            <a:r>
              <a:rPr lang="ru-RU" sz="3200" i="1" dirty="0" err="1" smtClean="0">
                <a:latin typeface="Calibri"/>
              </a:rPr>
              <a:t>ө</a:t>
            </a:r>
            <a:r>
              <a:rPr lang="ru-RU" sz="3200" i="1" dirty="0" err="1" smtClean="0"/>
              <a:t>с</a:t>
            </a:r>
            <a:r>
              <a:rPr lang="ru-RU" sz="3200" i="1" dirty="0" err="1" smtClean="0">
                <a:latin typeface="Calibri"/>
              </a:rPr>
              <a:t>ү</a:t>
            </a:r>
            <a:r>
              <a:rPr lang="ru-RU" sz="3200" i="1" dirty="0" err="1" smtClean="0"/>
              <a:t>н өнүктүрөт жана</a:t>
            </a:r>
            <a:r>
              <a:rPr lang="ru-RU" sz="3200" i="1" dirty="0" smtClean="0"/>
              <a:t> </a:t>
            </a:r>
            <a:r>
              <a:rPr lang="ru-RU" sz="3200" i="1" dirty="0" err="1" smtClean="0"/>
              <a:t>анын</a:t>
            </a:r>
            <a:r>
              <a:rPr lang="ru-RU" sz="3200" i="1" dirty="0" smtClean="0"/>
              <a:t> </a:t>
            </a:r>
            <a:r>
              <a:rPr lang="ru-RU" sz="3200" i="1" dirty="0" err="1" smtClean="0"/>
              <a:t>көз карашын</a:t>
            </a:r>
            <a:r>
              <a:rPr lang="ru-RU" sz="3200" i="1" dirty="0" smtClean="0"/>
              <a:t> </a:t>
            </a:r>
            <a:r>
              <a:rPr lang="ru-RU" sz="3200" i="1" dirty="0" err="1" smtClean="0"/>
              <a:t>калыптандырат</a:t>
            </a:r>
            <a:r>
              <a:rPr lang="ru-RU" sz="3200" i="1" dirty="0" smtClean="0"/>
              <a:t>.</a:t>
            </a:r>
            <a:endParaRPr lang="ru-RU" sz="3200" i="1" dirty="0"/>
          </a:p>
        </p:txBody>
      </p:sp>
      <p:pic>
        <p:nvPicPr>
          <p:cNvPr id="4" name="Содержимое 3" descr="11.jpg"/>
          <p:cNvPicPr>
            <a:picLocks noGrp="1" noChangeAspect="1"/>
          </p:cNvPicPr>
          <p:nvPr>
            <p:ph idx="1"/>
          </p:nvPr>
        </p:nvPicPr>
        <p:blipFill>
          <a:blip r:embed="rId2"/>
          <a:stretch>
            <a:fillRect/>
          </a:stretch>
        </p:blipFill>
        <p:spPr>
          <a:xfrm>
            <a:off x="6357950" y="2285992"/>
            <a:ext cx="2286016" cy="271464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214422"/>
            <a:ext cx="5929354" cy="2428892"/>
          </a:xfrm>
        </p:spPr>
        <p:txBody>
          <a:bodyPr>
            <a:noAutofit/>
          </a:bodyPr>
          <a:lstStyle/>
          <a:p>
            <a:r>
              <a:rPr lang="ru-RU" sz="2800" i="1" dirty="0" smtClean="0"/>
              <a:t>	</a:t>
            </a:r>
            <a:r>
              <a:rPr lang="ru-RU" sz="2800" i="1" dirty="0" err="1" smtClean="0"/>
              <a:t>Үй б</a:t>
            </a:r>
            <a:r>
              <a:rPr lang="ru-RU" sz="2800" i="1" dirty="0" err="1" smtClean="0">
                <a:latin typeface="Calibri"/>
              </a:rPr>
              <a:t>ү</a:t>
            </a:r>
            <a:r>
              <a:rPr lang="ru-RU" sz="2800" i="1" dirty="0" err="1" smtClean="0"/>
              <a:t>л</a:t>
            </a:r>
            <a:r>
              <a:rPr lang="ru-RU" sz="2800" i="1" dirty="0" err="1" smtClean="0">
                <a:latin typeface="Calibri"/>
              </a:rPr>
              <a:t>ө</a:t>
            </a:r>
            <a:r>
              <a:rPr lang="ru-RU" sz="2800" i="1" dirty="0" err="1" smtClean="0"/>
              <a:t>лүк окуу</a:t>
            </a:r>
            <a:r>
              <a:rPr lang="ru-RU" sz="2800" i="1" dirty="0" smtClean="0"/>
              <a:t> - </a:t>
            </a:r>
            <a:r>
              <a:rPr lang="ru-RU" sz="2800" i="1" dirty="0" err="1" smtClean="0"/>
              <a:t>бул</a:t>
            </a:r>
            <a:r>
              <a:rPr lang="ru-RU" sz="2800" i="1" dirty="0" smtClean="0"/>
              <a:t> </a:t>
            </a:r>
            <a:r>
              <a:rPr lang="ru-RU" sz="2800" i="1" dirty="0" err="1" smtClean="0"/>
              <a:t>бүт үй бүлөнүн өкүлдөрүн кызыктырган</a:t>
            </a:r>
            <a:r>
              <a:rPr lang="ru-RU" sz="2800" i="1" dirty="0" smtClean="0"/>
              <a:t> </a:t>
            </a:r>
            <a:r>
              <a:rPr lang="ru-RU" sz="2800" i="1" dirty="0" err="1" smtClean="0"/>
              <a:t>көркөм адабиятты</a:t>
            </a:r>
            <a:r>
              <a:rPr lang="ru-RU" sz="2800" i="1" dirty="0" smtClean="0"/>
              <a:t> </a:t>
            </a:r>
            <a:r>
              <a:rPr lang="ru-RU" sz="2800" i="1" dirty="0" err="1" smtClean="0"/>
              <a:t>талкулоо</a:t>
            </a:r>
            <a:r>
              <a:rPr lang="ru-RU" sz="2800" i="1" dirty="0" smtClean="0"/>
              <a:t>, </a:t>
            </a:r>
            <a:r>
              <a:rPr lang="ru-RU" sz="2800" i="1" dirty="0" err="1" smtClean="0"/>
              <a:t>бул</a:t>
            </a:r>
            <a:r>
              <a:rPr lang="ru-RU" sz="2800" i="1" dirty="0" smtClean="0"/>
              <a:t> ар </a:t>
            </a:r>
            <a:r>
              <a:rPr lang="ru-RU" sz="2800" i="1" dirty="0" err="1" smtClean="0"/>
              <a:t>жаштагы</a:t>
            </a:r>
            <a:r>
              <a:rPr lang="ru-RU" sz="2800" i="1" dirty="0" smtClean="0"/>
              <a:t> </a:t>
            </a:r>
            <a:r>
              <a:rPr lang="ru-RU" sz="2800" i="1" dirty="0" err="1" smtClean="0"/>
              <a:t>элдерди</a:t>
            </a:r>
            <a:r>
              <a:rPr lang="ru-RU" sz="2800" i="1" dirty="0" smtClean="0"/>
              <a:t> </a:t>
            </a:r>
            <a:r>
              <a:rPr lang="ru-RU" sz="2800" i="1" dirty="0" err="1" smtClean="0"/>
              <a:t>бириктирген</a:t>
            </a:r>
            <a:r>
              <a:rPr lang="ru-RU" sz="2800" i="1" dirty="0" smtClean="0"/>
              <a:t> </a:t>
            </a:r>
            <a:r>
              <a:rPr lang="ru-RU" sz="2800" i="1" dirty="0" err="1" smtClean="0"/>
              <a:t>баарлашуу</a:t>
            </a:r>
            <a:r>
              <a:rPr lang="ru-RU" sz="2800" i="1" dirty="0" smtClean="0"/>
              <a:t>.</a:t>
            </a:r>
            <a:endParaRPr lang="ru-RU" sz="2800" i="1" dirty="0"/>
          </a:p>
        </p:txBody>
      </p:sp>
      <p:sp>
        <p:nvSpPr>
          <p:cNvPr id="4" name="Текст 3"/>
          <p:cNvSpPr>
            <a:spLocks noGrp="1"/>
          </p:cNvSpPr>
          <p:nvPr>
            <p:ph type="body" sz="half" idx="2"/>
          </p:nvPr>
        </p:nvSpPr>
        <p:spPr>
          <a:xfrm>
            <a:off x="1000100" y="4143380"/>
            <a:ext cx="7786742" cy="2028820"/>
          </a:xfrm>
        </p:spPr>
        <p:txBody>
          <a:bodyPr>
            <a:normAutofit/>
          </a:bodyPr>
          <a:lstStyle/>
          <a:p>
            <a:r>
              <a:rPr lang="ru-RU" sz="2800" i="1" dirty="0" err="1" smtClean="0"/>
              <a:t>Эгерде</a:t>
            </a:r>
            <a:r>
              <a:rPr lang="ru-RU" sz="2800" i="1" dirty="0" smtClean="0"/>
              <a:t> </a:t>
            </a:r>
            <a:r>
              <a:rPr lang="ru-RU" sz="2800" i="1" dirty="0" err="1" smtClean="0"/>
              <a:t>балдар</a:t>
            </a:r>
            <a:r>
              <a:rPr lang="ru-RU" sz="2800" i="1" dirty="0" smtClean="0"/>
              <a:t> </a:t>
            </a:r>
            <a:r>
              <a:rPr lang="ru-RU" sz="2800" i="1" dirty="0" err="1" smtClean="0"/>
              <a:t>китепканага</a:t>
            </a:r>
            <a:r>
              <a:rPr lang="ru-RU" sz="2800" i="1" dirty="0" smtClean="0"/>
              <a:t> </a:t>
            </a:r>
            <a:r>
              <a:rPr lang="ru-RU" sz="2800" i="1" dirty="0" err="1" smtClean="0"/>
              <a:t>улуулар</a:t>
            </a:r>
            <a:r>
              <a:rPr lang="ru-RU" sz="2800" i="1" dirty="0" smtClean="0"/>
              <a:t> </a:t>
            </a:r>
            <a:r>
              <a:rPr lang="ru-RU" sz="2800" i="1" dirty="0" err="1" smtClean="0"/>
              <a:t>менен</a:t>
            </a:r>
            <a:r>
              <a:rPr lang="ru-RU" sz="2800" i="1" dirty="0" smtClean="0"/>
              <a:t> </a:t>
            </a:r>
            <a:r>
              <a:rPr lang="ru-RU" sz="2800" i="1" dirty="0" err="1" smtClean="0"/>
              <a:t>бирге</a:t>
            </a:r>
            <a:r>
              <a:rPr lang="ru-RU" sz="2800" i="1" dirty="0" smtClean="0"/>
              <a:t> </a:t>
            </a:r>
            <a:r>
              <a:rPr lang="ru-RU" sz="2800" i="1" dirty="0" err="1" smtClean="0"/>
              <a:t>келишсе</a:t>
            </a:r>
            <a:r>
              <a:rPr lang="ru-RU" sz="2800" i="1" dirty="0" smtClean="0"/>
              <a:t>, </a:t>
            </a:r>
            <a:r>
              <a:rPr lang="ru-RU" sz="2800" i="1" dirty="0" err="1" smtClean="0"/>
              <a:t>чогуу</a:t>
            </a:r>
            <a:r>
              <a:rPr lang="ru-RU" sz="2800" i="1" dirty="0" smtClean="0"/>
              <a:t> </a:t>
            </a:r>
            <a:r>
              <a:rPr lang="ru-RU" sz="2800" i="1" dirty="0" err="1" smtClean="0"/>
              <a:t>китеп</a:t>
            </a:r>
            <a:r>
              <a:rPr lang="ru-RU" sz="2800" i="1" dirty="0" smtClean="0"/>
              <a:t> </a:t>
            </a:r>
            <a:r>
              <a:rPr lang="ru-RU" sz="2800" i="1" dirty="0" err="1" smtClean="0"/>
              <a:t>тандашса</a:t>
            </a:r>
            <a:r>
              <a:rPr lang="ru-RU" sz="2800" i="1" dirty="0" smtClean="0"/>
              <a:t>, </a:t>
            </a:r>
            <a:r>
              <a:rPr lang="ru-RU" sz="2800" i="1" dirty="0" err="1" smtClean="0"/>
              <a:t>чогуу</a:t>
            </a:r>
            <a:r>
              <a:rPr lang="ru-RU" sz="2800" i="1" dirty="0" smtClean="0"/>
              <a:t> </a:t>
            </a:r>
            <a:r>
              <a:rPr lang="ru-RU" sz="2800" i="1" dirty="0" err="1" smtClean="0"/>
              <a:t>окушса</a:t>
            </a:r>
            <a:r>
              <a:rPr lang="ru-RU" sz="2800" i="1" dirty="0" smtClean="0"/>
              <a:t>, </a:t>
            </a:r>
            <a:r>
              <a:rPr lang="ru-RU" sz="2800" i="1" dirty="0" err="1" smtClean="0"/>
              <a:t>ата-эне</a:t>
            </a:r>
            <a:r>
              <a:rPr lang="ru-RU" sz="2800" i="1" dirty="0" smtClean="0"/>
              <a:t> </a:t>
            </a:r>
            <a:r>
              <a:rPr lang="ru-RU" sz="2800" i="1" dirty="0" err="1" smtClean="0"/>
              <a:t>балдарга</a:t>
            </a:r>
            <a:r>
              <a:rPr lang="ru-RU" sz="2800" i="1" dirty="0" smtClean="0"/>
              <a:t> </a:t>
            </a:r>
            <a:r>
              <a:rPr lang="ru-RU" sz="2800" i="1" dirty="0" err="1" smtClean="0"/>
              <a:t>туура</a:t>
            </a:r>
            <a:r>
              <a:rPr lang="ru-RU" sz="2800" i="1" dirty="0" smtClean="0"/>
              <a:t> </a:t>
            </a:r>
            <a:r>
              <a:rPr lang="ru-RU" sz="2800" i="1" dirty="0" err="1" smtClean="0"/>
              <a:t>багыт</a:t>
            </a:r>
            <a:r>
              <a:rPr lang="ru-RU" sz="2800" i="1" dirty="0" smtClean="0"/>
              <a:t> </a:t>
            </a:r>
            <a:r>
              <a:rPr lang="ru-RU" sz="2800" i="1" dirty="0" err="1" smtClean="0"/>
              <a:t>алууга</a:t>
            </a:r>
            <a:r>
              <a:rPr lang="ru-RU" sz="2800" i="1" dirty="0" smtClean="0"/>
              <a:t> </a:t>
            </a:r>
            <a:r>
              <a:rPr lang="ru-RU" sz="2800" i="1" dirty="0" err="1" smtClean="0"/>
              <a:t>жардам</a:t>
            </a:r>
            <a:r>
              <a:rPr lang="ru-RU" sz="2800" i="1" dirty="0" smtClean="0"/>
              <a:t> берет.</a:t>
            </a:r>
            <a:endParaRPr lang="ru-RU" sz="2800" i="1" dirty="0"/>
          </a:p>
        </p:txBody>
      </p:sp>
      <p:pic>
        <p:nvPicPr>
          <p:cNvPr id="7" name="Рисунок 6" descr="7.jpg"/>
          <p:cNvPicPr>
            <a:picLocks noChangeAspect="1"/>
          </p:cNvPicPr>
          <p:nvPr/>
        </p:nvPicPr>
        <p:blipFill>
          <a:blip r:embed="rId2"/>
          <a:stretch>
            <a:fillRect/>
          </a:stretch>
        </p:blipFill>
        <p:spPr>
          <a:xfrm>
            <a:off x="6715140" y="1285860"/>
            <a:ext cx="2143125" cy="21431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72074"/>
            <a:ext cx="7572428" cy="1000132"/>
          </a:xfrm>
        </p:spPr>
        <p:txBody>
          <a:bodyPr>
            <a:noAutofit/>
          </a:bodyPr>
          <a:lstStyle/>
          <a:p>
            <a:pPr algn="just"/>
            <a:r>
              <a:rPr lang="ru-RU" sz="2200" dirty="0" smtClean="0"/>
              <a:t>	</a:t>
            </a:r>
            <a:r>
              <a:rPr lang="ru-RU" sz="2200" i="1" dirty="0" err="1" smtClean="0"/>
              <a:t>Китепкана</a:t>
            </a:r>
            <a:r>
              <a:rPr lang="ru-RU" sz="2200" i="1" dirty="0" smtClean="0"/>
              <a:t>- </a:t>
            </a:r>
            <a:r>
              <a:rPr lang="ru-RU" sz="2200" i="1" dirty="0" err="1" smtClean="0"/>
              <a:t>балдар</a:t>
            </a:r>
            <a:r>
              <a:rPr lang="ru-RU" sz="2200" i="1" dirty="0" smtClean="0"/>
              <a:t> </a:t>
            </a:r>
            <a:r>
              <a:rPr lang="ru-RU" sz="2200" i="1" dirty="0" err="1" smtClean="0"/>
              <a:t>адабиятынын</a:t>
            </a:r>
            <a:r>
              <a:rPr lang="ru-RU" sz="2200" i="1" dirty="0" smtClean="0"/>
              <a:t> </a:t>
            </a:r>
            <a:r>
              <a:rPr lang="ru-RU" sz="2200" i="1" dirty="0" err="1" smtClean="0"/>
              <a:t>жана</a:t>
            </a:r>
            <a:r>
              <a:rPr lang="ru-RU" sz="2200" i="1" dirty="0" smtClean="0"/>
              <a:t> </a:t>
            </a:r>
            <a:r>
              <a:rPr lang="ru-RU" sz="2200" i="1" dirty="0" err="1" smtClean="0"/>
              <a:t>балдарды</a:t>
            </a:r>
            <a:r>
              <a:rPr lang="ru-RU" sz="2200" i="1" dirty="0" smtClean="0"/>
              <a:t> </a:t>
            </a:r>
            <a:r>
              <a:rPr lang="ru-RU" sz="2200" i="1" dirty="0" err="1" smtClean="0"/>
              <a:t>окутуу</a:t>
            </a:r>
            <a:r>
              <a:rPr lang="ru-RU" sz="2200" i="1" dirty="0" smtClean="0"/>
              <a:t> </a:t>
            </a:r>
            <a:r>
              <a:rPr lang="ru-RU" sz="2200" i="1" dirty="0" err="1" smtClean="0"/>
              <a:t>педагогикасынын</a:t>
            </a:r>
            <a:r>
              <a:rPr lang="ru-RU" sz="2200" i="1" dirty="0" smtClean="0"/>
              <a:t> </a:t>
            </a:r>
            <a:r>
              <a:rPr lang="ru-RU" sz="2200" i="1" dirty="0" err="1" smtClean="0"/>
              <a:t>суроолору</a:t>
            </a:r>
            <a:r>
              <a:rPr lang="ru-RU" sz="2200" i="1" dirty="0" smtClean="0"/>
              <a:t> </a:t>
            </a:r>
            <a:r>
              <a:rPr lang="ru-RU" sz="2200" i="1" dirty="0" err="1" smtClean="0"/>
              <a:t>боюнча</a:t>
            </a:r>
            <a:r>
              <a:rPr lang="ru-RU" sz="2200" i="1" dirty="0" smtClean="0"/>
              <a:t> </a:t>
            </a:r>
            <a:r>
              <a:rPr lang="ru-RU" sz="2200" i="1" dirty="0" err="1" smtClean="0"/>
              <a:t>жооп</a:t>
            </a:r>
            <a:r>
              <a:rPr lang="ru-RU" sz="2200" i="1" dirty="0" smtClean="0"/>
              <a:t> </a:t>
            </a:r>
            <a:r>
              <a:rPr lang="ru-RU" sz="2200" i="1" dirty="0" err="1" smtClean="0"/>
              <a:t>алуучу</a:t>
            </a:r>
            <a:r>
              <a:rPr lang="ru-RU" sz="2200" i="1" dirty="0" smtClean="0"/>
              <a:t> </a:t>
            </a:r>
            <a:r>
              <a:rPr lang="ru-RU" sz="2200" i="1" dirty="0" err="1" smtClean="0"/>
              <a:t>борбор</a:t>
            </a:r>
            <a:r>
              <a:rPr lang="ru-RU" sz="2200" i="1" dirty="0" smtClean="0"/>
              <a:t>.</a:t>
            </a:r>
            <a:endParaRPr lang="ru-RU" sz="2200" i="1" dirty="0"/>
          </a:p>
        </p:txBody>
      </p:sp>
      <p:sp>
        <p:nvSpPr>
          <p:cNvPr id="5" name="Прямоугольник 4"/>
          <p:cNvSpPr/>
          <p:nvPr/>
        </p:nvSpPr>
        <p:spPr>
          <a:xfrm>
            <a:off x="571472" y="428604"/>
            <a:ext cx="6215106" cy="4524315"/>
          </a:xfrm>
          <a:prstGeom prst="rect">
            <a:avLst/>
          </a:prstGeom>
        </p:spPr>
        <p:txBody>
          <a:bodyPr wrap="square">
            <a:spAutoFit/>
          </a:bodyPr>
          <a:lstStyle/>
          <a:p>
            <a:r>
              <a:rPr lang="ru-RU" sz="2400" b="1" dirty="0" err="1" smtClean="0"/>
              <a:t>Китепкана</a:t>
            </a:r>
            <a:r>
              <a:rPr lang="ru-RU" sz="2400" b="1" dirty="0" smtClean="0"/>
              <a:t> </a:t>
            </a:r>
            <a:r>
              <a:rPr lang="ru-RU" sz="2400" b="1" dirty="0" err="1" smtClean="0"/>
              <a:t>менен</a:t>
            </a:r>
            <a:r>
              <a:rPr lang="ru-RU" sz="2400" b="1" dirty="0" smtClean="0"/>
              <a:t> </a:t>
            </a:r>
            <a:r>
              <a:rPr lang="ru-RU" sz="2400" b="1" dirty="0" err="1" smtClean="0"/>
              <a:t>ата-эненин</a:t>
            </a:r>
            <a:r>
              <a:rPr lang="ru-RU" sz="2400" b="1" dirty="0" smtClean="0"/>
              <a:t> </a:t>
            </a:r>
            <a:r>
              <a:rPr lang="ru-RU" sz="2400" b="1" dirty="0" err="1" smtClean="0"/>
              <a:t>чыгармачылык</a:t>
            </a:r>
            <a:r>
              <a:rPr lang="ru-RU" sz="2400" b="1" dirty="0" smtClean="0"/>
              <a:t> </a:t>
            </a:r>
            <a:r>
              <a:rPr lang="ru-RU" sz="2400" b="1" dirty="0" err="1" smtClean="0"/>
              <a:t>иши</a:t>
            </a:r>
            <a:r>
              <a:rPr lang="ru-RU" sz="2400" b="1" dirty="0" smtClean="0"/>
              <a:t> ар </a:t>
            </a:r>
            <a:r>
              <a:rPr lang="ru-RU" sz="2400" b="1" dirty="0" err="1" smtClean="0"/>
              <a:t>дайым</a:t>
            </a:r>
            <a:r>
              <a:rPr lang="ru-RU" sz="2400" b="1" dirty="0" smtClean="0"/>
              <a:t> </a:t>
            </a:r>
            <a:r>
              <a:rPr lang="ru-RU" sz="2400" b="1" dirty="0" err="1" smtClean="0">
                <a:latin typeface="Calibri"/>
              </a:rPr>
              <a:t>ө</a:t>
            </a:r>
            <a:r>
              <a:rPr lang="ru-RU" sz="2400" b="1" dirty="0" err="1" smtClean="0"/>
              <a:t>з пайдасына</a:t>
            </a:r>
            <a:r>
              <a:rPr lang="ru-RU" sz="2400" b="1" dirty="0" smtClean="0"/>
              <a:t> </a:t>
            </a:r>
            <a:r>
              <a:rPr lang="ru-RU" sz="2400" b="1" dirty="0" err="1" smtClean="0"/>
              <a:t>алып</a:t>
            </a:r>
            <a:r>
              <a:rPr lang="ru-RU" sz="2400" b="1" dirty="0" smtClean="0"/>
              <a:t> </a:t>
            </a:r>
            <a:r>
              <a:rPr lang="ru-RU" sz="2400" b="1" dirty="0" err="1" smtClean="0"/>
              <a:t>келет</a:t>
            </a:r>
            <a:r>
              <a:rPr lang="ru-RU" sz="2400" b="1" dirty="0" smtClean="0"/>
              <a:t>. Ал балдардын </a:t>
            </a:r>
            <a:r>
              <a:rPr lang="ru-RU" sz="2400" b="1" dirty="0" err="1" smtClean="0"/>
              <a:t>окууга</a:t>
            </a:r>
            <a:r>
              <a:rPr lang="ru-RU" sz="2400" b="1" dirty="0" smtClean="0"/>
              <a:t> </a:t>
            </a:r>
            <a:r>
              <a:rPr lang="ru-RU" sz="2400" b="1" dirty="0" err="1" smtClean="0"/>
              <a:t>болгон</a:t>
            </a:r>
            <a:r>
              <a:rPr lang="ru-RU" sz="2400" b="1" dirty="0" smtClean="0"/>
              <a:t> </a:t>
            </a:r>
            <a:r>
              <a:rPr lang="ru-RU" sz="2400" b="1" dirty="0" err="1" smtClean="0"/>
              <a:t>активд</a:t>
            </a:r>
            <a:r>
              <a:rPr lang="ru-RU" sz="2400" b="1" dirty="0" err="1" smtClean="0">
                <a:latin typeface="Calibri"/>
              </a:rPr>
              <a:t>үү</a:t>
            </a:r>
            <a:r>
              <a:rPr lang="ru-RU" sz="2400" b="1" dirty="0" err="1" smtClean="0"/>
              <a:t>лүгүнө о</a:t>
            </a:r>
            <a:r>
              <a:rPr lang="ru-RU" sz="2400" b="1" dirty="0" err="1" smtClean="0">
                <a:latin typeface="Calibri"/>
              </a:rPr>
              <a:t>ӊ</a:t>
            </a:r>
            <a:r>
              <a:rPr lang="ru-RU" sz="2400" b="1" dirty="0" err="1" smtClean="0"/>
              <a:t> таасирин</a:t>
            </a:r>
            <a:r>
              <a:rPr lang="ru-RU" sz="2400" b="1" dirty="0" smtClean="0"/>
              <a:t> </a:t>
            </a:r>
            <a:r>
              <a:rPr lang="ru-RU" sz="2400" b="1" dirty="0" err="1" smtClean="0"/>
              <a:t>тийгизет</a:t>
            </a:r>
            <a:r>
              <a:rPr lang="ru-RU" sz="2400" b="1" dirty="0" smtClean="0"/>
              <a:t> </a:t>
            </a:r>
            <a:r>
              <a:rPr lang="ru-RU" sz="2400" b="1" dirty="0" err="1" smtClean="0"/>
              <a:t>жанан</a:t>
            </a:r>
            <a:r>
              <a:rPr lang="ru-RU" sz="2400" b="1" dirty="0" smtClean="0"/>
              <a:t> </a:t>
            </a:r>
            <a:r>
              <a:rPr lang="ru-RU" sz="2400" b="1" dirty="0" err="1" smtClean="0"/>
              <a:t>окуу</a:t>
            </a:r>
            <a:r>
              <a:rPr lang="ru-RU" sz="2400" b="1" dirty="0" smtClean="0"/>
              <a:t> </a:t>
            </a:r>
            <a:r>
              <a:rPr lang="ru-RU" sz="2400" b="1" dirty="0" err="1" smtClean="0"/>
              <a:t>маданиятын</a:t>
            </a:r>
            <a:r>
              <a:rPr lang="ru-RU" sz="2400" b="1" dirty="0" smtClean="0"/>
              <a:t> </a:t>
            </a:r>
            <a:r>
              <a:rPr lang="ru-RU" sz="2400" b="1" dirty="0" err="1" smtClean="0"/>
              <a:t>көтөрөт</a:t>
            </a:r>
            <a:r>
              <a:rPr lang="ru-RU" sz="2400" b="1" dirty="0" smtClean="0"/>
              <a:t>.</a:t>
            </a:r>
          </a:p>
          <a:p>
            <a:endParaRPr lang="ru-RU" sz="2400" b="1" dirty="0" smtClean="0"/>
          </a:p>
          <a:p>
            <a:pPr algn="just"/>
            <a:r>
              <a:rPr lang="ru-RU" sz="2400" b="1" i="1" dirty="0" err="1" smtClean="0"/>
              <a:t>Ата-энелердин</a:t>
            </a:r>
            <a:r>
              <a:rPr lang="ru-RU" sz="2400" b="1" i="1" dirty="0" smtClean="0"/>
              <a:t> </a:t>
            </a:r>
            <a:r>
              <a:rPr lang="ru-RU" sz="2400" b="1" i="1" dirty="0" err="1" smtClean="0"/>
              <a:t>китепкана</a:t>
            </a:r>
            <a:r>
              <a:rPr lang="ru-RU" sz="2400" b="1" i="1" dirty="0" smtClean="0"/>
              <a:t> </a:t>
            </a:r>
            <a:r>
              <a:rPr lang="ru-RU" sz="2400" b="1" i="1" dirty="0" err="1" smtClean="0"/>
              <a:t>менен</a:t>
            </a:r>
            <a:r>
              <a:rPr lang="ru-RU" sz="2400" b="1" i="1" dirty="0" smtClean="0"/>
              <a:t> </a:t>
            </a:r>
            <a:r>
              <a:rPr lang="ru-RU" sz="2400" b="1" i="1" dirty="0" err="1" smtClean="0"/>
              <a:t>тыгыз</a:t>
            </a:r>
            <a:r>
              <a:rPr lang="ru-RU" sz="2400" b="1" i="1" dirty="0" smtClean="0"/>
              <a:t> </a:t>
            </a:r>
            <a:r>
              <a:rPr lang="ru-RU" sz="2400" b="1" i="1" dirty="0" err="1" smtClean="0"/>
              <a:t>байланышы</a:t>
            </a:r>
            <a:r>
              <a:rPr lang="ru-RU" sz="2400" b="1" i="1" dirty="0" smtClean="0"/>
              <a:t> </a:t>
            </a:r>
            <a:r>
              <a:rPr lang="ru-RU" sz="2400" b="1" i="1" dirty="0" err="1" smtClean="0"/>
              <a:t>китеп</a:t>
            </a:r>
            <a:r>
              <a:rPr lang="ru-RU" sz="2400" b="1" i="1" dirty="0" smtClean="0"/>
              <a:t> </a:t>
            </a:r>
            <a:r>
              <a:rPr lang="ru-RU" sz="2400" b="1" i="1" dirty="0" err="1" smtClean="0"/>
              <a:t>окуунун</a:t>
            </a:r>
            <a:r>
              <a:rPr lang="ru-RU" sz="2400" b="1" i="1" dirty="0" smtClean="0"/>
              <a:t> </a:t>
            </a:r>
            <a:r>
              <a:rPr lang="ru-RU" sz="2400" b="1" i="1" dirty="0" err="1" smtClean="0"/>
              <a:t>пайдалуу</a:t>
            </a:r>
            <a:r>
              <a:rPr lang="ru-RU" sz="2400" b="1" i="1" dirty="0" smtClean="0"/>
              <a:t> </a:t>
            </a:r>
            <a:r>
              <a:rPr lang="ru-RU" sz="2400" b="1" i="1" dirty="0" err="1" smtClean="0"/>
              <a:t>экендигин</a:t>
            </a:r>
            <a:r>
              <a:rPr lang="ru-RU" sz="2400" b="1" i="1" dirty="0" smtClean="0"/>
              <a:t> </a:t>
            </a:r>
            <a:r>
              <a:rPr lang="ru-RU" sz="2400" b="1" i="1" dirty="0" err="1" smtClean="0"/>
              <a:t>гана</a:t>
            </a:r>
            <a:r>
              <a:rPr lang="ru-RU" sz="2400" b="1" i="1" dirty="0" smtClean="0"/>
              <a:t> </a:t>
            </a:r>
            <a:r>
              <a:rPr lang="ru-RU" sz="2400" b="1" i="1" dirty="0" err="1" smtClean="0"/>
              <a:t>далилдебестен</a:t>
            </a:r>
            <a:r>
              <a:rPr lang="ru-RU" sz="2400" b="1" i="1" dirty="0" smtClean="0"/>
              <a:t>,  </a:t>
            </a:r>
            <a:r>
              <a:rPr lang="ru-RU" sz="2400" b="1" i="1" dirty="0" err="1" smtClean="0"/>
              <a:t>китепканада</a:t>
            </a:r>
            <a:r>
              <a:rPr lang="ru-RU" sz="2400" b="1" i="1" dirty="0" smtClean="0"/>
              <a:t> </a:t>
            </a:r>
            <a:r>
              <a:rPr lang="ru-RU" sz="2400" b="1" i="1" dirty="0" err="1" smtClean="0"/>
              <a:t>кызыктуу</a:t>
            </a:r>
            <a:r>
              <a:rPr lang="ru-RU" sz="2400" b="1" i="1" dirty="0" smtClean="0"/>
              <a:t> </a:t>
            </a:r>
            <a:r>
              <a:rPr lang="ru-RU" sz="2400" b="1" i="1" dirty="0" err="1" smtClean="0"/>
              <a:t>жана</a:t>
            </a:r>
            <a:r>
              <a:rPr lang="ru-RU" sz="2400" b="1" i="1" dirty="0" smtClean="0"/>
              <a:t> </a:t>
            </a:r>
            <a:r>
              <a:rPr lang="ru-RU" sz="2400" b="1" i="1" dirty="0" err="1" smtClean="0"/>
              <a:t>пайдалуу</a:t>
            </a:r>
            <a:r>
              <a:rPr lang="ru-RU" sz="2400" b="1" i="1" dirty="0" smtClean="0"/>
              <a:t> </a:t>
            </a:r>
            <a:r>
              <a:rPr lang="ru-RU" sz="2400" b="1" i="1" dirty="0" err="1" smtClean="0"/>
              <a:t>убакыт</a:t>
            </a:r>
            <a:r>
              <a:rPr lang="ru-RU" sz="2400" b="1" i="1" dirty="0" smtClean="0"/>
              <a:t> </a:t>
            </a:r>
            <a:r>
              <a:rPr lang="ru-RU" sz="2400" b="1" i="1" dirty="0" err="1" smtClean="0"/>
              <a:t>өткөрүүнүн уюштургучу</a:t>
            </a:r>
            <a:r>
              <a:rPr lang="ru-RU" sz="2400" b="1" i="1" dirty="0" smtClean="0"/>
              <a:t> катары </a:t>
            </a:r>
            <a:r>
              <a:rPr lang="ru-RU" sz="2400" b="1" i="1" dirty="0" err="1" smtClean="0"/>
              <a:t>көрсөтөт</a:t>
            </a:r>
            <a:r>
              <a:rPr lang="ru-RU" sz="2400" b="1" i="1" dirty="0" smtClean="0"/>
              <a:t>.</a:t>
            </a:r>
            <a:endParaRPr lang="ru-RU" sz="2400" b="1" i="1" dirty="0"/>
          </a:p>
        </p:txBody>
      </p:sp>
      <p:pic>
        <p:nvPicPr>
          <p:cNvPr id="6" name="Рисунок 5" descr="5.jpg"/>
          <p:cNvPicPr>
            <a:picLocks noChangeAspect="1"/>
          </p:cNvPicPr>
          <p:nvPr/>
        </p:nvPicPr>
        <p:blipFill>
          <a:blip r:embed="rId2"/>
          <a:stretch>
            <a:fillRect/>
          </a:stretch>
        </p:blipFill>
        <p:spPr>
          <a:xfrm>
            <a:off x="6929454" y="2285992"/>
            <a:ext cx="2000232" cy="2000264"/>
          </a:xfrm>
          <a:prstGeom prst="rect">
            <a:avLst/>
          </a:prstGeom>
        </p:spPr>
      </p:pic>
      <p:pic>
        <p:nvPicPr>
          <p:cNvPr id="7" name="Рисунок 6" descr="10.jpg"/>
          <p:cNvPicPr>
            <a:picLocks noChangeAspect="1"/>
          </p:cNvPicPr>
          <p:nvPr/>
        </p:nvPicPr>
        <p:blipFill>
          <a:blip r:embed="rId3"/>
          <a:stretch>
            <a:fillRect/>
          </a:stretch>
        </p:blipFill>
        <p:spPr>
          <a:xfrm>
            <a:off x="6929454" y="357166"/>
            <a:ext cx="1943100" cy="1943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357298"/>
            <a:ext cx="8229600" cy="1714512"/>
          </a:xfrm>
        </p:spPr>
        <p:txBody>
          <a:bodyPr>
            <a:normAutofit/>
          </a:bodyPr>
          <a:lstStyle/>
          <a:p>
            <a:pPr algn="ctr"/>
            <a:r>
              <a:rPr lang="ru-RU" sz="3200" b="1" i="1" dirty="0" err="1" smtClean="0"/>
              <a:t>К</a:t>
            </a:r>
            <a:r>
              <a:rPr lang="ru-RU" sz="3200" b="1" i="1" dirty="0" err="1" smtClean="0">
                <a:latin typeface="Calibri"/>
              </a:rPr>
              <a:t>ө</a:t>
            </a:r>
            <a:r>
              <a:rPr lang="ru-RU" sz="3200" b="1" i="1" dirty="0" err="1" smtClean="0"/>
              <a:t>п ата-энелердин</a:t>
            </a:r>
            <a:r>
              <a:rPr lang="ru-RU" sz="3200" b="1" i="1" dirty="0" smtClean="0"/>
              <a:t> </a:t>
            </a:r>
            <a:r>
              <a:rPr lang="ru-RU" sz="3200" b="1" i="1" dirty="0" err="1" smtClean="0"/>
              <a:t>билдир</a:t>
            </a:r>
            <a:r>
              <a:rPr lang="ru-RU" sz="3200" b="1" i="1" dirty="0" err="1" smtClean="0">
                <a:latin typeface="Calibri"/>
              </a:rPr>
              <a:t>үү</a:t>
            </a:r>
            <a:r>
              <a:rPr lang="ru-RU" sz="3200" b="1" i="1" dirty="0" err="1" smtClean="0"/>
              <a:t>сү боюнча</a:t>
            </a:r>
            <a:r>
              <a:rPr lang="ru-RU" sz="3200" b="1" i="1" dirty="0" smtClean="0"/>
              <a:t> </a:t>
            </a:r>
            <a:r>
              <a:rPr lang="ru-RU" sz="3200" b="1" i="1" dirty="0" err="1" smtClean="0"/>
              <a:t>чогуу</a:t>
            </a:r>
            <a:r>
              <a:rPr lang="ru-RU" sz="3200" b="1" i="1" dirty="0" smtClean="0"/>
              <a:t> </a:t>
            </a:r>
            <a:r>
              <a:rPr lang="ru-RU" sz="3200" b="1" i="1" dirty="0" err="1" smtClean="0"/>
              <a:t>окуу</a:t>
            </a:r>
            <a:r>
              <a:rPr lang="ru-RU" sz="3200" b="1" i="1" dirty="0" smtClean="0"/>
              <a:t> </a:t>
            </a:r>
            <a:r>
              <a:rPr lang="ru-RU" sz="3200" b="1" i="1" dirty="0" err="1" smtClean="0"/>
              <a:t>баланын</a:t>
            </a:r>
            <a:r>
              <a:rPr lang="ru-RU" sz="3200" b="1" i="1" dirty="0" smtClean="0"/>
              <a:t> </a:t>
            </a:r>
            <a:r>
              <a:rPr lang="ru-RU" sz="3200" b="1" i="1" dirty="0" err="1" smtClean="0"/>
              <a:t>калыптанышына</a:t>
            </a:r>
            <a:r>
              <a:rPr lang="ru-RU" sz="3200" b="1" i="1" dirty="0" smtClean="0"/>
              <a:t> </a:t>
            </a:r>
            <a:r>
              <a:rPr lang="ru-RU" sz="3200" b="1" i="1" dirty="0" err="1" smtClean="0"/>
              <a:t>о</a:t>
            </a:r>
            <a:r>
              <a:rPr lang="ru-RU" sz="3200" b="1" i="1" dirty="0" err="1" smtClean="0">
                <a:latin typeface="Calibri"/>
              </a:rPr>
              <a:t>ӊ</a:t>
            </a:r>
            <a:r>
              <a:rPr lang="ru-RU" sz="3200" b="1" i="1" dirty="0" err="1" smtClean="0"/>
              <a:t> таасирин</a:t>
            </a:r>
            <a:r>
              <a:rPr lang="ru-RU" sz="3200" b="1" i="1" dirty="0" smtClean="0"/>
              <a:t> берет.</a:t>
            </a:r>
            <a:endParaRPr lang="ru-RU" sz="3200" b="1" i="1" dirty="0"/>
          </a:p>
        </p:txBody>
      </p:sp>
      <p:pic>
        <p:nvPicPr>
          <p:cNvPr id="4" name="Содержимое 3" descr="2.jpg"/>
          <p:cNvPicPr>
            <a:picLocks noGrp="1" noChangeAspect="1"/>
          </p:cNvPicPr>
          <p:nvPr>
            <p:ph idx="1"/>
          </p:nvPr>
        </p:nvPicPr>
        <p:blipFill>
          <a:blip r:embed="rId2"/>
          <a:stretch>
            <a:fillRect/>
          </a:stretch>
        </p:blipFill>
        <p:spPr>
          <a:xfrm>
            <a:off x="4929190" y="3643314"/>
            <a:ext cx="3286148" cy="2528794"/>
          </a:xfrm>
        </p:spPr>
      </p:pic>
      <p:pic>
        <p:nvPicPr>
          <p:cNvPr id="5" name="Рисунок 4" descr="25.jpg"/>
          <p:cNvPicPr>
            <a:picLocks noChangeAspect="1"/>
          </p:cNvPicPr>
          <p:nvPr/>
        </p:nvPicPr>
        <p:blipFill>
          <a:blip r:embed="rId3"/>
          <a:stretch>
            <a:fillRect/>
          </a:stretch>
        </p:blipFill>
        <p:spPr>
          <a:xfrm>
            <a:off x="857224" y="3357562"/>
            <a:ext cx="3143272" cy="27860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071810"/>
            <a:ext cx="8229600" cy="3214710"/>
          </a:xfrm>
        </p:spPr>
        <p:txBody>
          <a:bodyPr>
            <a:normAutofit fontScale="90000"/>
          </a:bodyPr>
          <a:lstStyle/>
          <a:p>
            <a:pPr algn="just"/>
            <a:r>
              <a:rPr lang="ru-RU" sz="2800" i="1" dirty="0" smtClean="0"/>
              <a:t/>
            </a:r>
            <a:br>
              <a:rPr lang="ru-RU" sz="2800" i="1" dirty="0" smtClean="0"/>
            </a:br>
            <a:r>
              <a:rPr lang="ru-RU" sz="2800" i="1" dirty="0" err="1" smtClean="0"/>
              <a:t>Китепканачылар</a:t>
            </a:r>
            <a:r>
              <a:rPr lang="ru-RU" sz="2800" i="1" dirty="0" smtClean="0"/>
              <a:t> </a:t>
            </a:r>
            <a:r>
              <a:rPr lang="ru-RU" sz="2800" i="1" dirty="0" err="1" smtClean="0"/>
              <a:t>менен</a:t>
            </a:r>
            <a:r>
              <a:rPr lang="ru-RU" sz="2800" i="1" dirty="0" smtClean="0"/>
              <a:t> </a:t>
            </a:r>
            <a:r>
              <a:rPr lang="ru-RU" sz="2800" i="1" dirty="0" err="1" smtClean="0"/>
              <a:t>окурмандар</a:t>
            </a:r>
            <a:r>
              <a:rPr lang="ru-RU" sz="2800" i="1" dirty="0" smtClean="0"/>
              <a:t> </a:t>
            </a:r>
            <a:r>
              <a:rPr lang="ru-RU" sz="2800" i="1" dirty="0" err="1" smtClean="0"/>
              <a:t>үй б</a:t>
            </a:r>
            <a:r>
              <a:rPr lang="ru-RU" sz="2800" i="1" dirty="0" err="1" smtClean="0">
                <a:latin typeface="Calibri"/>
              </a:rPr>
              <a:t>ү</a:t>
            </a:r>
            <a:r>
              <a:rPr lang="ru-RU" sz="2800" i="1" dirty="0" err="1" smtClean="0"/>
              <a:t>л</a:t>
            </a:r>
            <a:r>
              <a:rPr lang="ru-RU" sz="2800" i="1" dirty="0" err="1" smtClean="0">
                <a:latin typeface="Calibri"/>
              </a:rPr>
              <a:t>ө</a:t>
            </a:r>
            <a:r>
              <a:rPr lang="ru-RU" sz="2800" i="1" dirty="0" err="1" smtClean="0"/>
              <a:t>лөрдү китепке</a:t>
            </a:r>
            <a:r>
              <a:rPr lang="ru-RU" sz="2800" i="1" dirty="0" smtClean="0"/>
              <a:t> </a:t>
            </a:r>
            <a:r>
              <a:rPr lang="ru-RU" sz="2800" i="1" dirty="0" err="1" smtClean="0"/>
              <a:t>болгон</a:t>
            </a:r>
            <a:r>
              <a:rPr lang="ru-RU" sz="2800" i="1" dirty="0" smtClean="0"/>
              <a:t> </a:t>
            </a:r>
            <a:r>
              <a:rPr lang="ru-RU" sz="2800" i="1" dirty="0" err="1" smtClean="0"/>
              <a:t>сүйүү гана</a:t>
            </a:r>
            <a:r>
              <a:rPr lang="ru-RU" sz="2800" i="1" dirty="0" smtClean="0"/>
              <a:t> </a:t>
            </a:r>
            <a:r>
              <a:rPr lang="ru-RU" sz="2800" i="1" dirty="0" err="1" smtClean="0"/>
              <a:t>эмес</a:t>
            </a:r>
            <a:r>
              <a:rPr lang="ru-RU" sz="2800" i="1" dirty="0" smtClean="0"/>
              <a:t>, </a:t>
            </a:r>
            <a:r>
              <a:rPr lang="ru-RU" sz="2800" i="1" dirty="0" err="1" smtClean="0"/>
              <a:t>достук</a:t>
            </a:r>
            <a:r>
              <a:rPr lang="ru-RU" sz="2800" i="1" dirty="0" smtClean="0"/>
              <a:t> </a:t>
            </a:r>
            <a:r>
              <a:rPr lang="ru-RU" sz="2800" i="1" dirty="0" err="1" smtClean="0"/>
              <a:t>жана</a:t>
            </a:r>
            <a:r>
              <a:rPr lang="ru-RU" sz="2800" i="1" dirty="0" smtClean="0"/>
              <a:t> </a:t>
            </a:r>
            <a:r>
              <a:rPr lang="ru-RU" sz="2800" i="1" dirty="0" err="1" smtClean="0"/>
              <a:t>биримдикке</a:t>
            </a:r>
            <a:r>
              <a:rPr lang="ru-RU" sz="2800" i="1" dirty="0" smtClean="0"/>
              <a:t> </a:t>
            </a:r>
            <a:r>
              <a:rPr lang="ru-RU" sz="2800" i="1" dirty="0" err="1" smtClean="0"/>
              <a:t>бириктирет</a:t>
            </a:r>
            <a:r>
              <a:rPr lang="ru-RU" sz="2800" i="1" dirty="0" smtClean="0"/>
              <a:t>. </a:t>
            </a:r>
            <a:r>
              <a:rPr lang="ru-RU" sz="2800" i="1" dirty="0" err="1" smtClean="0"/>
              <a:t>Алар</a:t>
            </a:r>
            <a:r>
              <a:rPr lang="ru-RU" sz="2800" i="1" dirty="0" smtClean="0"/>
              <a:t> </a:t>
            </a:r>
            <a:r>
              <a:rPr lang="ru-RU" sz="2800" i="1" dirty="0" err="1" smtClean="0"/>
              <a:t>баардык</a:t>
            </a:r>
            <a:r>
              <a:rPr lang="ru-RU" sz="2800" i="1" dirty="0" smtClean="0"/>
              <a:t> </a:t>
            </a:r>
            <a:r>
              <a:rPr lang="ru-RU" sz="2800" i="1" dirty="0" err="1" smtClean="0"/>
              <a:t>үй бүлө мүчөлөрүнүн талабын</a:t>
            </a:r>
            <a:r>
              <a:rPr lang="ru-RU" sz="2800" i="1" dirty="0" smtClean="0"/>
              <a:t> </a:t>
            </a:r>
            <a:r>
              <a:rPr lang="ru-RU" sz="2800" i="1" dirty="0" err="1" smtClean="0"/>
              <a:t>жакшы</a:t>
            </a:r>
            <a:r>
              <a:rPr lang="ru-RU" sz="2800" i="1" dirty="0" smtClean="0"/>
              <a:t> </a:t>
            </a:r>
            <a:r>
              <a:rPr lang="ru-RU" sz="2800" i="1" dirty="0" err="1" smtClean="0"/>
              <a:t>билишет</a:t>
            </a:r>
            <a:r>
              <a:rPr lang="ru-RU" sz="2800" i="1" dirty="0" smtClean="0"/>
              <a:t> </a:t>
            </a:r>
            <a:r>
              <a:rPr lang="ru-RU" sz="2800" i="1" dirty="0" err="1" smtClean="0"/>
              <a:t>жана</a:t>
            </a:r>
            <a:r>
              <a:rPr lang="ru-RU" sz="2800" i="1" dirty="0" smtClean="0"/>
              <a:t> </a:t>
            </a:r>
            <a:r>
              <a:rPr lang="ru-RU" sz="2800" i="1" dirty="0" err="1" smtClean="0"/>
              <a:t>аларды</a:t>
            </a:r>
            <a:r>
              <a:rPr lang="ru-RU" sz="2800" i="1" dirty="0" smtClean="0"/>
              <a:t> </a:t>
            </a:r>
            <a:r>
              <a:rPr lang="ru-RU" sz="2800" i="1" dirty="0" err="1" smtClean="0"/>
              <a:t>кызыктуу</a:t>
            </a:r>
            <a:r>
              <a:rPr lang="ru-RU" sz="2800" i="1" dirty="0" smtClean="0"/>
              <a:t> </a:t>
            </a:r>
            <a:r>
              <a:rPr lang="ru-RU" sz="2800" i="1" dirty="0" err="1" smtClean="0"/>
              <a:t>китеп</a:t>
            </a:r>
            <a:r>
              <a:rPr lang="ru-RU" sz="2800" i="1" dirty="0" smtClean="0"/>
              <a:t>, </a:t>
            </a:r>
            <a:r>
              <a:rPr lang="ru-RU" sz="2800" i="1" dirty="0" err="1" smtClean="0"/>
              <a:t>жа</a:t>
            </a:r>
            <a:r>
              <a:rPr lang="ru-RU" sz="2800" i="1" dirty="0" err="1" smtClean="0">
                <a:latin typeface="Calibri"/>
              </a:rPr>
              <a:t>ӊ</a:t>
            </a:r>
            <a:r>
              <a:rPr lang="ru-RU" sz="2800" i="1" dirty="0" err="1" smtClean="0"/>
              <a:t>ы гезит</a:t>
            </a:r>
            <a:r>
              <a:rPr lang="ru-RU" sz="2800" i="1" dirty="0" smtClean="0"/>
              <a:t> </a:t>
            </a:r>
            <a:r>
              <a:rPr lang="ru-RU" sz="2800" i="1" dirty="0" err="1" smtClean="0"/>
              <a:t>журналдардын</a:t>
            </a:r>
            <a:r>
              <a:rPr lang="ru-RU" sz="2800" i="1" dirty="0" smtClean="0"/>
              <a:t> </a:t>
            </a:r>
            <a:r>
              <a:rPr lang="ru-RU" sz="2800" i="1" dirty="0" err="1" smtClean="0"/>
              <a:t>чыгарылышы</a:t>
            </a:r>
            <a:r>
              <a:rPr lang="ru-RU" sz="2800" i="1" dirty="0" smtClean="0"/>
              <a:t> </a:t>
            </a:r>
            <a:r>
              <a:rPr lang="ru-RU" sz="2800" i="1" dirty="0" err="1" smtClean="0"/>
              <a:t>менен</a:t>
            </a:r>
            <a:r>
              <a:rPr lang="ru-RU" sz="2800" i="1" dirty="0" smtClean="0"/>
              <a:t> </a:t>
            </a:r>
            <a:r>
              <a:rPr lang="ru-RU" sz="2800" i="1" dirty="0" err="1" smtClean="0"/>
              <a:t>кубандырганга</a:t>
            </a:r>
            <a:r>
              <a:rPr lang="ru-RU" sz="2800" i="1" dirty="0" smtClean="0"/>
              <a:t> ар </a:t>
            </a:r>
            <a:r>
              <a:rPr lang="ru-RU" sz="2800" i="1" dirty="0" err="1" smtClean="0"/>
              <a:t>дайым</a:t>
            </a:r>
            <a:r>
              <a:rPr lang="ru-RU" sz="2800" i="1" dirty="0" smtClean="0"/>
              <a:t> </a:t>
            </a:r>
            <a:r>
              <a:rPr lang="ru-RU" sz="2800" i="1" dirty="0" err="1" smtClean="0"/>
              <a:t>далалат</a:t>
            </a:r>
            <a:r>
              <a:rPr lang="ru-RU" sz="2800" i="1" dirty="0" smtClean="0"/>
              <a:t> </a:t>
            </a:r>
            <a:r>
              <a:rPr lang="ru-RU" sz="2800" i="1" dirty="0" err="1" smtClean="0"/>
              <a:t>кылышат</a:t>
            </a:r>
            <a:r>
              <a:rPr lang="ru-RU" sz="2800" i="1" dirty="0" smtClean="0"/>
              <a:t>.</a:t>
            </a:r>
            <a:endParaRPr lang="ru-RU" sz="2800" i="1" dirty="0"/>
          </a:p>
        </p:txBody>
      </p:sp>
      <p:sp>
        <p:nvSpPr>
          <p:cNvPr id="5" name="Прямоугольник 4"/>
          <p:cNvSpPr/>
          <p:nvPr/>
        </p:nvSpPr>
        <p:spPr>
          <a:xfrm>
            <a:off x="571472" y="1071546"/>
            <a:ext cx="8215370" cy="1815882"/>
          </a:xfrm>
          <a:prstGeom prst="rect">
            <a:avLst/>
          </a:prstGeom>
        </p:spPr>
        <p:txBody>
          <a:bodyPr wrap="square">
            <a:spAutoFit/>
          </a:bodyPr>
          <a:lstStyle/>
          <a:p>
            <a:pPr algn="ctr"/>
            <a:r>
              <a:rPr lang="ru-RU" sz="2800" b="1" i="1" dirty="0" err="1" smtClean="0"/>
              <a:t>Балдарды</a:t>
            </a:r>
            <a:r>
              <a:rPr lang="ru-RU" sz="2800" b="1" i="1" dirty="0" smtClean="0"/>
              <a:t> </a:t>
            </a:r>
            <a:r>
              <a:rPr lang="ru-RU" sz="2800" b="1" i="1" dirty="0" err="1" smtClean="0"/>
              <a:t>китеп</a:t>
            </a:r>
            <a:r>
              <a:rPr lang="ru-RU" sz="2800" b="1" i="1" dirty="0" smtClean="0"/>
              <a:t> </a:t>
            </a:r>
            <a:r>
              <a:rPr lang="ru-RU" sz="2800" b="1" i="1" dirty="0" err="1" smtClean="0"/>
              <a:t>окууга</a:t>
            </a:r>
            <a:r>
              <a:rPr lang="ru-RU" sz="2800" b="1" i="1" dirty="0" smtClean="0"/>
              <a:t> </a:t>
            </a:r>
            <a:r>
              <a:rPr lang="ru-RU" sz="2800" b="1" i="1" dirty="0" err="1" smtClean="0"/>
              <a:t>кызыктыруу</a:t>
            </a:r>
            <a:r>
              <a:rPr lang="ru-RU" sz="2800" b="1" i="1" dirty="0" smtClean="0"/>
              <a:t> </a:t>
            </a:r>
            <a:r>
              <a:rPr lang="ru-RU" sz="2800" b="1" i="1" dirty="0" err="1" smtClean="0"/>
              <a:t>ыкмалары</a:t>
            </a:r>
            <a:r>
              <a:rPr lang="ru-RU" sz="2800" b="1" i="1" dirty="0" smtClean="0"/>
              <a:t> </a:t>
            </a:r>
            <a:r>
              <a:rPr lang="ru-RU" sz="2800" b="1" i="1" dirty="0" err="1" smtClean="0"/>
              <a:t>кандай</a:t>
            </a:r>
            <a:r>
              <a:rPr lang="ru-RU" sz="2800" b="1" i="1" dirty="0" smtClean="0"/>
              <a:t> </a:t>
            </a:r>
            <a:r>
              <a:rPr lang="ru-RU" sz="2800" b="1" i="1" dirty="0" err="1" smtClean="0"/>
              <a:t>экенин</a:t>
            </a:r>
            <a:r>
              <a:rPr lang="ru-RU" sz="2800" b="1" i="1" dirty="0" smtClean="0"/>
              <a:t> </a:t>
            </a:r>
            <a:r>
              <a:rPr lang="ru-RU" sz="2800" b="1" i="1" dirty="0" err="1" smtClean="0"/>
              <a:t>ата-энелер</a:t>
            </a:r>
            <a:r>
              <a:rPr lang="ru-RU" sz="2800" b="1" i="1" dirty="0" smtClean="0"/>
              <a:t> </a:t>
            </a:r>
            <a:r>
              <a:rPr lang="ru-RU" sz="2800" b="1" i="1" dirty="0" err="1" smtClean="0"/>
              <a:t>дайыма</a:t>
            </a:r>
            <a:r>
              <a:rPr lang="ru-RU" sz="2800" b="1" i="1" dirty="0" smtClean="0"/>
              <a:t> эле </a:t>
            </a:r>
            <a:r>
              <a:rPr lang="ru-RU" sz="2800" b="1" i="1" dirty="0" err="1" smtClean="0"/>
              <a:t>элестете</a:t>
            </a:r>
            <a:r>
              <a:rPr lang="ru-RU" sz="2800" b="1" i="1" dirty="0" smtClean="0"/>
              <a:t> </a:t>
            </a:r>
            <a:r>
              <a:rPr lang="ru-RU" sz="2800" b="1" i="1" dirty="0" err="1" smtClean="0"/>
              <a:t>алышпайт</a:t>
            </a:r>
            <a:r>
              <a:rPr lang="ru-RU" sz="2800" b="1" i="1" dirty="0" smtClean="0"/>
              <a:t> </a:t>
            </a:r>
            <a:r>
              <a:rPr lang="ru-RU" sz="2800" b="1" i="1" dirty="0" err="1" smtClean="0"/>
              <a:t>жана</a:t>
            </a:r>
            <a:r>
              <a:rPr lang="ru-RU" sz="2800" b="1" i="1" dirty="0" smtClean="0"/>
              <a:t> </a:t>
            </a:r>
            <a:r>
              <a:rPr lang="ru-RU" sz="2800" b="1" i="1" dirty="0" err="1" smtClean="0"/>
              <a:t>алар</a:t>
            </a:r>
            <a:r>
              <a:rPr lang="ru-RU" sz="2800" b="1" i="1" dirty="0" smtClean="0"/>
              <a:t> </a:t>
            </a:r>
            <a:r>
              <a:rPr lang="ru-RU" sz="2800" b="1" i="1" dirty="0" err="1" smtClean="0">
                <a:latin typeface="Calibri"/>
              </a:rPr>
              <a:t>ү</a:t>
            </a:r>
            <a:r>
              <a:rPr lang="ru-RU" sz="2800" b="1" i="1" dirty="0" err="1" smtClean="0"/>
              <a:t>й бүл</a:t>
            </a:r>
            <a:r>
              <a:rPr lang="ru-RU" sz="2800" b="1" i="1" dirty="0" err="1" smtClean="0">
                <a:latin typeface="Calibri"/>
              </a:rPr>
              <a:t>ө</a:t>
            </a:r>
            <a:r>
              <a:rPr lang="ru-RU" sz="2800" b="1" i="1" dirty="0" err="1" smtClean="0"/>
              <a:t>лүк окуу</a:t>
            </a:r>
            <a:r>
              <a:rPr lang="ru-RU" sz="2800" b="1" i="1" dirty="0" smtClean="0"/>
              <a:t> </a:t>
            </a:r>
            <a:r>
              <a:rPr lang="ru-RU" sz="2800" b="1" i="1" dirty="0" err="1" smtClean="0"/>
              <a:t>жөнүндө атайын</a:t>
            </a:r>
            <a:r>
              <a:rPr lang="ru-RU" sz="2800" b="1" i="1" dirty="0" smtClean="0"/>
              <a:t> </a:t>
            </a:r>
            <a:r>
              <a:rPr lang="ru-RU" sz="2800" b="1" i="1" dirty="0" err="1" smtClean="0"/>
              <a:t>адабият</a:t>
            </a:r>
            <a:r>
              <a:rPr lang="ru-RU" sz="2800" b="1" i="1" dirty="0" smtClean="0"/>
              <a:t> </a:t>
            </a:r>
            <a:r>
              <a:rPr lang="ru-RU" sz="2800" b="1" i="1" dirty="0" err="1" smtClean="0"/>
              <a:t>менен</a:t>
            </a:r>
            <a:r>
              <a:rPr lang="ru-RU" sz="2800" b="1" i="1" dirty="0" smtClean="0"/>
              <a:t> </a:t>
            </a:r>
            <a:r>
              <a:rPr lang="ru-RU" sz="2800" b="1" i="1" dirty="0" err="1" smtClean="0"/>
              <a:t>тааныш</a:t>
            </a:r>
            <a:r>
              <a:rPr lang="ru-RU" sz="2800" b="1" i="1" dirty="0" smtClean="0"/>
              <a:t> </a:t>
            </a:r>
            <a:r>
              <a:rPr lang="ru-RU" sz="2800" b="1" i="1" dirty="0" err="1" smtClean="0"/>
              <a:t>эмес</a:t>
            </a:r>
            <a:r>
              <a:rPr lang="ru-RU" sz="2800" b="1" i="1" dirty="0" smtClean="0"/>
              <a:t>.</a:t>
            </a:r>
            <a:endParaRPr lang="ru-RU" sz="28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85794"/>
            <a:ext cx="7572428" cy="1066800"/>
          </a:xfrm>
        </p:spPr>
        <p:txBody>
          <a:bodyPr>
            <a:normAutofit fontScale="90000"/>
          </a:bodyPr>
          <a:lstStyle/>
          <a:p>
            <a:r>
              <a:rPr lang="ru-RU" i="1" dirty="0" err="1" smtClean="0"/>
              <a:t>Китепканачылар</a:t>
            </a:r>
            <a:r>
              <a:rPr lang="ru-RU" i="1" dirty="0" smtClean="0"/>
              <a:t> алдына </a:t>
            </a:r>
            <a:r>
              <a:rPr lang="ru-RU" i="1" dirty="0" err="1" smtClean="0"/>
              <a:t>кандай</a:t>
            </a:r>
            <a:r>
              <a:rPr lang="ru-RU" i="1" dirty="0" smtClean="0"/>
              <a:t> </a:t>
            </a:r>
            <a:r>
              <a:rPr lang="ru-RU" i="1" dirty="0" err="1" smtClean="0"/>
              <a:t>максат</a:t>
            </a:r>
            <a:r>
              <a:rPr lang="ru-RU" i="1" dirty="0" smtClean="0"/>
              <a:t> коё </a:t>
            </a:r>
            <a:r>
              <a:rPr lang="ru-RU" i="1" dirty="0" err="1" smtClean="0"/>
              <a:t>алышат</a:t>
            </a:r>
            <a:r>
              <a:rPr lang="ru-RU" i="1" dirty="0" smtClean="0"/>
              <a:t>?</a:t>
            </a:r>
            <a:endParaRPr lang="ru-RU" i="1" dirty="0"/>
          </a:p>
        </p:txBody>
      </p:sp>
      <p:sp>
        <p:nvSpPr>
          <p:cNvPr id="3" name="Содержимое 2"/>
          <p:cNvSpPr>
            <a:spLocks noGrp="1"/>
          </p:cNvSpPr>
          <p:nvPr>
            <p:ph idx="1"/>
          </p:nvPr>
        </p:nvSpPr>
        <p:spPr>
          <a:xfrm>
            <a:off x="428596" y="2071678"/>
            <a:ext cx="8229600" cy="4325112"/>
          </a:xfrm>
        </p:spPr>
        <p:txBody>
          <a:bodyPr>
            <a:normAutofit/>
          </a:bodyPr>
          <a:lstStyle/>
          <a:p>
            <a:pPr algn="just"/>
            <a:r>
              <a:rPr lang="ru-RU" sz="2400" dirty="0" err="1" smtClean="0"/>
              <a:t>Китепкана</a:t>
            </a:r>
            <a:r>
              <a:rPr lang="ru-RU" sz="2400" dirty="0" smtClean="0"/>
              <a:t> – </a:t>
            </a:r>
            <a:r>
              <a:rPr lang="ru-RU" sz="2400" dirty="0" err="1" smtClean="0"/>
              <a:t>активд</a:t>
            </a:r>
            <a:r>
              <a:rPr lang="ru-RU" sz="2400" dirty="0" err="1" smtClean="0">
                <a:latin typeface="Calibri"/>
              </a:rPr>
              <a:t>үү</a:t>
            </a:r>
            <a:r>
              <a:rPr lang="ru-RU" sz="2400" dirty="0" err="1" smtClean="0"/>
              <a:t> жардамчы</a:t>
            </a:r>
            <a:r>
              <a:rPr lang="ru-RU" sz="2400" dirty="0" smtClean="0"/>
              <a:t> </a:t>
            </a:r>
            <a:r>
              <a:rPr lang="ru-RU" sz="2400" dirty="0" err="1" smtClean="0"/>
              <a:t>жана</a:t>
            </a:r>
            <a:r>
              <a:rPr lang="ru-RU" sz="2400" dirty="0" smtClean="0"/>
              <a:t> </a:t>
            </a:r>
            <a:r>
              <a:rPr lang="ru-RU" sz="2400" dirty="0" err="1" smtClean="0"/>
              <a:t>балдарды</a:t>
            </a:r>
            <a:r>
              <a:rPr lang="ru-RU" sz="2400" dirty="0" smtClean="0"/>
              <a:t> </a:t>
            </a:r>
            <a:r>
              <a:rPr lang="ru-RU" sz="2400" dirty="0" err="1" smtClean="0"/>
              <a:t>тарбиялоодогу</a:t>
            </a:r>
            <a:r>
              <a:rPr lang="ru-RU" sz="2400" dirty="0" smtClean="0"/>
              <a:t> </a:t>
            </a:r>
            <a:r>
              <a:rPr lang="ru-RU" sz="2400" dirty="0" err="1" smtClean="0"/>
              <a:t>ке</a:t>
            </a:r>
            <a:r>
              <a:rPr lang="ru-RU" sz="2400" dirty="0" err="1" smtClean="0">
                <a:latin typeface="Calibri"/>
              </a:rPr>
              <a:t>ӊ</a:t>
            </a:r>
            <a:r>
              <a:rPr lang="ru-RU" sz="2400" dirty="0" err="1" smtClean="0"/>
              <a:t>ешчи экендигин</a:t>
            </a:r>
            <a:r>
              <a:rPr lang="ru-RU" sz="2400" dirty="0" smtClean="0"/>
              <a:t> </a:t>
            </a:r>
            <a:r>
              <a:rPr lang="ru-RU" sz="2400" dirty="0" err="1" smtClean="0"/>
              <a:t>ата-энелер</a:t>
            </a:r>
            <a:r>
              <a:rPr lang="ru-RU" sz="2400" dirty="0" smtClean="0"/>
              <a:t> </a:t>
            </a:r>
            <a:r>
              <a:rPr lang="ru-RU" sz="2400" dirty="0" err="1" smtClean="0"/>
              <a:t>менен</a:t>
            </a:r>
            <a:r>
              <a:rPr lang="ru-RU" sz="2400" dirty="0" smtClean="0"/>
              <a:t> </a:t>
            </a:r>
            <a:r>
              <a:rPr lang="ru-RU" sz="2400" dirty="0" err="1" smtClean="0"/>
              <a:t>мугалимдерди</a:t>
            </a:r>
            <a:r>
              <a:rPr lang="ru-RU" sz="2400" dirty="0" smtClean="0"/>
              <a:t> </a:t>
            </a:r>
            <a:r>
              <a:rPr lang="ru-RU" sz="2400" dirty="0" err="1" smtClean="0"/>
              <a:t>ишендирүү керек</a:t>
            </a:r>
            <a:r>
              <a:rPr lang="ru-RU" sz="2400" dirty="0" smtClean="0"/>
              <a:t>. </a:t>
            </a:r>
            <a:r>
              <a:rPr lang="ru-RU" sz="2400" dirty="0" err="1" smtClean="0"/>
              <a:t>Аларга</a:t>
            </a:r>
            <a:r>
              <a:rPr lang="ru-RU" sz="2400" dirty="0" smtClean="0"/>
              <a:t> </a:t>
            </a:r>
            <a:r>
              <a:rPr lang="ru-RU" sz="2400" dirty="0" err="1" smtClean="0"/>
              <a:t>китепкана</a:t>
            </a:r>
            <a:r>
              <a:rPr lang="ru-RU" sz="2400" dirty="0" smtClean="0"/>
              <a:t> </a:t>
            </a:r>
            <a:r>
              <a:rPr lang="ru-RU" sz="2400" dirty="0" err="1" smtClean="0"/>
              <a:t>жана</a:t>
            </a:r>
            <a:r>
              <a:rPr lang="ru-RU" sz="2400" dirty="0" smtClean="0"/>
              <a:t> </a:t>
            </a:r>
            <a:r>
              <a:rPr lang="ru-RU" sz="2400" dirty="0" err="1" smtClean="0"/>
              <a:t>анын</a:t>
            </a:r>
            <a:r>
              <a:rPr lang="ru-RU" sz="2400" dirty="0" smtClean="0"/>
              <a:t> </a:t>
            </a:r>
            <a:r>
              <a:rPr lang="ru-RU" sz="2400" dirty="0" err="1" smtClean="0"/>
              <a:t>ичиндеги</a:t>
            </a:r>
            <a:r>
              <a:rPr lang="ru-RU" sz="2400" dirty="0" smtClean="0"/>
              <a:t> </a:t>
            </a:r>
            <a:r>
              <a:rPr lang="ru-RU" sz="2400" dirty="0" err="1" smtClean="0"/>
              <a:t>китептердин</a:t>
            </a:r>
            <a:r>
              <a:rPr lang="ru-RU" sz="2400" dirty="0" smtClean="0"/>
              <a:t> </a:t>
            </a:r>
            <a:r>
              <a:rPr lang="ru-RU" sz="2400" dirty="0" err="1" smtClean="0"/>
              <a:t>ээлеген</a:t>
            </a:r>
            <a:r>
              <a:rPr lang="ru-RU" sz="2400" dirty="0" smtClean="0"/>
              <a:t> </a:t>
            </a:r>
            <a:r>
              <a:rPr lang="ru-RU" sz="2400" dirty="0" err="1" smtClean="0"/>
              <a:t>ордунун</a:t>
            </a:r>
            <a:r>
              <a:rPr lang="ru-RU" sz="2400" dirty="0" smtClean="0"/>
              <a:t> </a:t>
            </a:r>
            <a:r>
              <a:rPr lang="ru-RU" sz="2400" dirty="0" err="1" smtClean="0"/>
              <a:t>ролун</a:t>
            </a:r>
            <a:r>
              <a:rPr lang="ru-RU" sz="2400" dirty="0" smtClean="0"/>
              <a:t> </a:t>
            </a:r>
            <a:r>
              <a:rPr lang="ru-RU" sz="2400" dirty="0" err="1" smtClean="0"/>
              <a:t>к</a:t>
            </a:r>
            <a:r>
              <a:rPr lang="ru-RU" sz="2400" dirty="0" err="1" smtClean="0">
                <a:latin typeface="Calibri"/>
              </a:rPr>
              <a:t>ө</a:t>
            </a:r>
            <a:r>
              <a:rPr lang="ru-RU" sz="2400" dirty="0" err="1" smtClean="0"/>
              <a:t>рсөтүү </a:t>
            </a:r>
            <a:r>
              <a:rPr lang="ru-RU" sz="2400" dirty="0" smtClean="0"/>
              <a:t>зарыл.</a:t>
            </a:r>
          </a:p>
          <a:p>
            <a:pPr algn="just"/>
            <a:r>
              <a:rPr lang="ru-RU" sz="2400" dirty="0" err="1" smtClean="0"/>
              <a:t>Китепканалардын</a:t>
            </a:r>
            <a:r>
              <a:rPr lang="ru-RU" sz="2400" dirty="0" smtClean="0"/>
              <a:t> </a:t>
            </a:r>
            <a:r>
              <a:rPr lang="ru-RU" sz="2400" dirty="0" err="1" smtClean="0"/>
              <a:t>жана</a:t>
            </a:r>
            <a:r>
              <a:rPr lang="ru-RU" sz="2400" dirty="0" smtClean="0"/>
              <a:t> </a:t>
            </a:r>
            <a:r>
              <a:rPr lang="ru-RU" sz="2400" dirty="0" err="1" smtClean="0"/>
              <a:t>жаш</a:t>
            </a:r>
            <a:r>
              <a:rPr lang="ru-RU" sz="2400" dirty="0" smtClean="0"/>
              <a:t> </a:t>
            </a:r>
            <a:r>
              <a:rPr lang="ru-RU" sz="2400" dirty="0" err="1" smtClean="0"/>
              <a:t>окурмандардын</a:t>
            </a:r>
            <a:r>
              <a:rPr lang="ru-RU" sz="2400" dirty="0" smtClean="0"/>
              <a:t> </a:t>
            </a:r>
            <a:r>
              <a:rPr lang="ru-RU" sz="2400" dirty="0" err="1" smtClean="0"/>
              <a:t>ата-энелери</a:t>
            </a:r>
            <a:r>
              <a:rPr lang="ru-RU" sz="2400" dirty="0" smtClean="0"/>
              <a:t> </a:t>
            </a:r>
            <a:r>
              <a:rPr lang="ru-RU" sz="2400" dirty="0" err="1" smtClean="0"/>
              <a:t>менен</a:t>
            </a:r>
            <a:r>
              <a:rPr lang="ru-RU" sz="2400" dirty="0" smtClean="0"/>
              <a:t> </a:t>
            </a:r>
            <a:r>
              <a:rPr lang="ru-RU" sz="2400" dirty="0" err="1" smtClean="0"/>
              <a:t>тыкыз</a:t>
            </a:r>
            <a:r>
              <a:rPr lang="ru-RU" sz="2400" dirty="0" smtClean="0"/>
              <a:t> </a:t>
            </a:r>
            <a:r>
              <a:rPr lang="ru-RU" sz="2400" dirty="0" err="1" smtClean="0"/>
              <a:t>байланышы</a:t>
            </a:r>
            <a:r>
              <a:rPr lang="ru-RU" sz="2400" dirty="0" smtClean="0"/>
              <a:t>, </a:t>
            </a:r>
            <a:r>
              <a:rPr lang="ru-RU" sz="2400" dirty="0" err="1" smtClean="0"/>
              <a:t>ата-энелер</a:t>
            </a:r>
            <a:r>
              <a:rPr lang="ru-RU" sz="2400" dirty="0" smtClean="0"/>
              <a:t> </a:t>
            </a:r>
            <a:r>
              <a:rPr lang="ru-RU" sz="2400" dirty="0" err="1" smtClean="0"/>
              <a:t>балдарга</a:t>
            </a:r>
            <a:r>
              <a:rPr lang="ru-RU" sz="2400" dirty="0" smtClean="0"/>
              <a:t> </a:t>
            </a:r>
            <a:r>
              <a:rPr lang="ru-RU" sz="2400" dirty="0" err="1" smtClean="0"/>
              <a:t>көркөм адабият</a:t>
            </a:r>
            <a:r>
              <a:rPr lang="ru-RU" sz="2400" dirty="0" smtClean="0"/>
              <a:t> </a:t>
            </a:r>
            <a:r>
              <a:rPr lang="ru-RU" sz="2400" dirty="0" err="1" smtClean="0"/>
              <a:t>китептерин</a:t>
            </a:r>
            <a:r>
              <a:rPr lang="ru-RU" sz="2400" dirty="0" smtClean="0"/>
              <a:t> </a:t>
            </a:r>
            <a:r>
              <a:rPr lang="ru-RU" sz="2400" dirty="0" err="1" smtClean="0"/>
              <a:t>тандоо</a:t>
            </a:r>
            <a:r>
              <a:rPr lang="ru-RU" sz="2400" dirty="0" smtClean="0"/>
              <a:t>, </a:t>
            </a:r>
            <a:r>
              <a:rPr lang="ru-RU" sz="2400" dirty="0" err="1" smtClean="0"/>
              <a:t>китепканын</a:t>
            </a:r>
            <a:r>
              <a:rPr lang="ru-RU" sz="2400" dirty="0" smtClean="0"/>
              <a:t> </a:t>
            </a:r>
            <a:r>
              <a:rPr lang="ru-RU" sz="2400" dirty="0" err="1" smtClean="0"/>
              <a:t>библио</a:t>
            </a:r>
            <a:r>
              <a:rPr lang="ru-RU" sz="2400" dirty="0" smtClean="0"/>
              <a:t>- </a:t>
            </a:r>
            <a:r>
              <a:rPr lang="ru-RU" sz="2400" dirty="0" err="1" smtClean="0"/>
              <a:t>графиялык</a:t>
            </a:r>
            <a:r>
              <a:rPr lang="ru-RU" sz="2400" dirty="0" smtClean="0"/>
              <a:t> </a:t>
            </a:r>
            <a:r>
              <a:rPr lang="ru-RU" sz="2400" dirty="0" err="1" smtClean="0"/>
              <a:t>билиминин</a:t>
            </a:r>
            <a:r>
              <a:rPr lang="ru-RU" sz="2400" dirty="0" smtClean="0"/>
              <a:t> </a:t>
            </a:r>
            <a:r>
              <a:rPr lang="ru-RU" sz="2400" dirty="0" err="1" smtClean="0"/>
              <a:t>негизин</a:t>
            </a:r>
            <a:r>
              <a:rPr lang="ru-RU" sz="2400" dirty="0" smtClean="0"/>
              <a:t> </a:t>
            </a:r>
            <a:r>
              <a:rPr lang="ru-RU" sz="2400" dirty="0" err="1" smtClean="0"/>
              <a:t>окутуу</a:t>
            </a:r>
            <a:r>
              <a:rPr lang="ru-RU" sz="2400" dirty="0" smtClean="0"/>
              <a:t>- </a:t>
            </a:r>
            <a:r>
              <a:rPr lang="ru-RU" sz="2400" dirty="0" err="1" smtClean="0"/>
              <a:t>баары</a:t>
            </a:r>
            <a:r>
              <a:rPr lang="ru-RU" sz="2400" dirty="0" smtClean="0"/>
              <a:t> </a:t>
            </a:r>
            <a:r>
              <a:rPr lang="ru-RU" sz="2400" dirty="0" err="1" smtClean="0"/>
              <a:t>алдыга</a:t>
            </a:r>
            <a:r>
              <a:rPr lang="ru-RU" sz="2400" dirty="0" smtClean="0"/>
              <a:t> </a:t>
            </a:r>
            <a:r>
              <a:rPr lang="ru-RU" sz="2400" dirty="0" err="1" smtClean="0"/>
              <a:t>койгон</a:t>
            </a:r>
            <a:r>
              <a:rPr lang="ru-RU" sz="2400" dirty="0" smtClean="0"/>
              <a:t> </a:t>
            </a:r>
            <a:r>
              <a:rPr lang="ru-RU" sz="2400" dirty="0" err="1" smtClean="0"/>
              <a:t>максатка</a:t>
            </a:r>
            <a:r>
              <a:rPr lang="ru-RU" sz="2400" dirty="0" smtClean="0"/>
              <a:t> </a:t>
            </a:r>
            <a:r>
              <a:rPr lang="ru-RU" sz="2400" dirty="0" err="1" smtClean="0"/>
              <a:t>кирет</a:t>
            </a:r>
            <a:r>
              <a:rPr lang="ru-RU" sz="2400" dirty="0" smtClean="0"/>
              <a:t>.</a:t>
            </a:r>
            <a:endParaRPr lang="ru-RU"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9|3.1|0.5|3.1|4.3|0.8|4.4|5.4|4.8|4.4|4.4|4.1|1.2|4.1|3.1|2|3.4|2.2|5.2|3.5|2.3|4.3|3.5|3.4|4|4|0.8|4.9|4.6|2.7|3.3"/>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2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3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4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650</TotalTime>
  <Words>1118</Words>
  <Application>Microsoft Office PowerPoint</Application>
  <PresentationFormat>Экран (4:3)</PresentationFormat>
  <Paragraphs>93</Paragraphs>
  <Slides>19</Slides>
  <Notes>1</Notes>
  <HiddenSlides>0</HiddenSlides>
  <MMClips>1</MMClips>
  <ScaleCrop>false</ScaleCrop>
  <HeadingPairs>
    <vt:vector size="4" baseType="variant">
      <vt:variant>
        <vt:lpstr>Тема</vt:lpstr>
      </vt:variant>
      <vt:variant>
        <vt:i4>8</vt:i4>
      </vt:variant>
      <vt:variant>
        <vt:lpstr>Заголовки слайдов</vt:lpstr>
      </vt:variant>
      <vt:variant>
        <vt:i4>19</vt:i4>
      </vt:variant>
    </vt:vector>
  </HeadingPairs>
  <TitlesOfParts>
    <vt:vector size="27" baseType="lpstr">
      <vt:lpstr>Тема Office</vt:lpstr>
      <vt:lpstr>Городская</vt:lpstr>
      <vt:lpstr>Поток</vt:lpstr>
      <vt:lpstr>1_Городская</vt:lpstr>
      <vt:lpstr>2_Городская</vt:lpstr>
      <vt:lpstr>3_Городская</vt:lpstr>
      <vt:lpstr>4_Городская</vt:lpstr>
      <vt:lpstr>1_Поток</vt:lpstr>
      <vt:lpstr>Китеп окууну балаӊызга адат кылуу өтө маанилүү.</vt:lpstr>
      <vt:lpstr>Эмне үчүн китеп окуу сиздин балаӊыз үчүн адат болуш керек?</vt:lpstr>
      <vt:lpstr>Үй бүлөөдө китеп окуу илгерки салт.  Илимдүү, билимдүү калктын арасында үй бүлөлүк окуу  атайы максат эмес эле, ал кадимки чоӊдордун жана балдардын арасындагы атрибут болчу.</vt:lpstr>
      <vt:lpstr>Класстык, класстан тышкары окуудан үй- бүлөлүк окуунун эӊ башкы айырмасы ата-эне китеп аркылуу өзүнүн баласынын ички дүйнөсүн өнүктүрөт жана анын көз карашын калыптандырат.</vt:lpstr>
      <vt:lpstr> Үй бүлөлүк окуу - бул бүт үй бүлөнүн өкүлдөрүн кызыктырган көркөм адабиятты талкулоо, бул ар жаштагы элдерди бириктирген баарлашуу.</vt:lpstr>
      <vt:lpstr> Китепкана- балдар адабиятынын жана балдарды окутуу педагогикасынын суроолору боюнча жооп алуучу борбор.</vt:lpstr>
      <vt:lpstr>Көп ата-энелердин билдирүүсү боюнча чогуу окуу баланын калыптанышына оӊ таасирин берет.</vt:lpstr>
      <vt:lpstr> Китепканачылар менен окурмандар үй бүлөлөрдү китепке болгон сүйүү гана эмес, достук жана биримдикке бириктирет. Алар баардык үй бүлө мүчөлөрүнүн талабын жакшы билишет жана аларды кызыктуу китеп, жаӊы гезит журналдардын чыгарылышы менен кубандырганга ар дайым далалат кылышат.</vt:lpstr>
      <vt:lpstr>Китепканачылар алдына кандай максат коё алышат?</vt:lpstr>
      <vt:lpstr>Ата-энелер менен иштөө төмөнкү багыттар боюнча пландаштырылат:</vt:lpstr>
      <vt:lpstr>Үй бүлө менен иштөөдө китептердин жана китепкананын ролу зор. </vt:lpstr>
      <vt:lpstr>Ата-энелерге кеӊеш:</vt:lpstr>
      <vt:lpstr>Балаӊыздын бөлмөсүндөгү китептин сакталышы боюнча, ата-эне кызына же уулуна кандай тарбия бергенин айтсак болот.</vt:lpstr>
      <vt:lpstr>Китеп колдонуу боюнча төмөнкү эрежелерди  ата-энелер балдарына айтып, көӊүл бурдурусуна милдеттүү.</vt:lpstr>
      <vt:lpstr>Китепканада өзүн алып жүрүүнүн эрежеси:</vt:lpstr>
      <vt:lpstr>Эмне үчүн балдарга китеп окуу зарыл:</vt:lpstr>
      <vt:lpstr>Ата-энелерге кеӊеш:</vt:lpstr>
      <vt:lpstr>Балаӊыз окурман болуш үчүн ата-энеге кеӊеш:</vt:lpstr>
      <vt:lpstr>№87 орто мектебинин   китепканасы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Китеп окууну баланызга адат кылуу ото манилуу.</dc:title>
  <dc:creator>User</dc:creator>
  <cp:lastModifiedBy>Admin</cp:lastModifiedBy>
  <cp:revision>122</cp:revision>
  <dcterms:created xsi:type="dcterms:W3CDTF">2015-02-18T15:17:34Z</dcterms:created>
  <dcterms:modified xsi:type="dcterms:W3CDTF">2018-10-20T08:04:23Z</dcterms:modified>
</cp:coreProperties>
</file>