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ppt/activeX/activeX9.xml" ContentType="application/vnd.ms-office.activeX+xml"/>
  <Override PartName="/ppt/activeX/activeX9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57" r:id="rId3"/>
    <p:sldId id="258" r:id="rId4"/>
    <p:sldId id="259" r:id="rId5"/>
    <p:sldId id="292" r:id="rId6"/>
    <p:sldId id="295" r:id="rId7"/>
    <p:sldId id="296" r:id="rId8"/>
    <p:sldId id="293" r:id="rId9"/>
    <p:sldId id="285" r:id="rId10"/>
    <p:sldId id="290" r:id="rId11"/>
    <p:sldId id="278" r:id="rId12"/>
    <p:sldId id="264" r:id="rId13"/>
    <p:sldId id="268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EBDA0-343F-442B-B5B8-0A4137D084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2346B2-6345-409C-8769-137BFE44E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0.jpe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9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1" y="-387424"/>
            <a:ext cx="8988491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pe4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50" y="390525"/>
            <a:ext cx="400050" cy="419100"/>
          </a:xfrm>
          <a:prstGeom prst="rect">
            <a:avLst/>
          </a:prstGeom>
        </p:spPr>
      </p:pic>
      <p:pic>
        <p:nvPicPr>
          <p:cNvPr id="6" name="Рисунок 5" descr="Shape5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0525"/>
            <a:ext cx="400050" cy="400050"/>
          </a:xfrm>
          <a:prstGeom prst="rect">
            <a:avLst/>
          </a:prstGeom>
        </p:spPr>
      </p:pic>
      <p:sp>
        <p:nvSpPr>
          <p:cNvPr id="21" name="Объект 20"/>
          <p:cNvSpPr>
            <a:spLocks noGrp="1"/>
          </p:cNvSpPr>
          <p:nvPr>
            <p:ph sz="quarter" idx="13"/>
          </p:nvPr>
        </p:nvSpPr>
        <p:spPr>
          <a:xfrm>
            <a:off x="749046" y="1807476"/>
            <a:ext cx="3346704" cy="3415664"/>
          </a:xfrm>
        </p:spPr>
        <p:txBody>
          <a:bodyPr/>
          <a:lstStyle/>
          <a:p>
            <a:pPr algn="ctr"/>
            <a:r>
              <a:rPr lang="en-US" dirty="0" err="1" smtClean="0"/>
              <a:t>Meine</a:t>
            </a:r>
            <a:r>
              <a:rPr lang="en-US" dirty="0" smtClean="0"/>
              <a:t> Mutter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2800" b="1" dirty="0" err="1" smtClean="0"/>
              <a:t>ich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2" name="Объект 21"/>
          <p:cNvSpPr>
            <a:spLocks noGrp="1"/>
          </p:cNvSpPr>
          <p:nvPr>
            <p:ph sz="quarter" idx="14"/>
          </p:nvPr>
        </p:nvSpPr>
        <p:spPr>
          <a:xfrm>
            <a:off x="4495800" y="1742082"/>
            <a:ext cx="4038600" cy="4525963"/>
          </a:xfrm>
        </p:spPr>
        <p:txBody>
          <a:bodyPr/>
          <a:lstStyle/>
          <a:p>
            <a:pPr algn="ctr"/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Vater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du</a:t>
            </a:r>
            <a:endParaRPr lang="ru-RU" sz="32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56384" y="4005064"/>
            <a:ext cx="778637" cy="676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043608" y="2906942"/>
            <a:ext cx="540060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51820" y="2816932"/>
            <a:ext cx="504056" cy="632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146638" y="3933056"/>
            <a:ext cx="576064" cy="763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043608" y="4005064"/>
            <a:ext cx="720080" cy="953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020272" y="2816932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302482" y="2849262"/>
            <a:ext cx="505482" cy="162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1" idx="2"/>
          </p:cNvCxnSpPr>
          <p:nvPr/>
        </p:nvCxnSpPr>
        <p:spPr>
          <a:xfrm>
            <a:off x="2411760" y="4005064"/>
            <a:ext cx="10638" cy="121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16216" y="4005064"/>
            <a:ext cx="0" cy="121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308304" y="3933056"/>
            <a:ext cx="504056" cy="681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" y="82598"/>
            <a:ext cx="1851705" cy="161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5931"/>
            <a:ext cx="1905000" cy="14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411760" y="24928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516216" y="2266497"/>
            <a:ext cx="0" cy="7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271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09120"/>
            <a:ext cx="6512511" cy="1143000"/>
          </a:xfrm>
        </p:spPr>
        <p:txBody>
          <a:bodyPr/>
          <a:lstStyle/>
          <a:p>
            <a:r>
              <a:rPr lang="en-US" dirty="0" smtClean="0"/>
              <a:t>Das Spiel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065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Kofferpacken</a:t>
            </a:r>
            <a:r>
              <a:rPr lang="en-US" b="1" dirty="0" smtClean="0"/>
              <a:t> (</a:t>
            </a:r>
            <a:r>
              <a:rPr lang="en-US" b="1" dirty="0" err="1" smtClean="0"/>
              <a:t>ein</a:t>
            </a:r>
            <a:r>
              <a:rPr lang="en-US" b="1" dirty="0" smtClean="0"/>
              <a:t> </a:t>
            </a:r>
            <a:r>
              <a:rPr lang="en-US" b="1" dirty="0" err="1" smtClean="0"/>
              <a:t>langer</a:t>
            </a:r>
            <a:r>
              <a:rPr lang="en-US" b="1" dirty="0" smtClean="0"/>
              <a:t> </a:t>
            </a:r>
            <a:r>
              <a:rPr lang="en-US" b="1" dirty="0" err="1" smtClean="0"/>
              <a:t>Satz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….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reisen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87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~Object.w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857500"/>
            <a:ext cx="619125" cy="25717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Wer</a:t>
            </a:r>
            <a:r>
              <a:rPr lang="en-US" dirty="0" smtClean="0"/>
              <a:t>  bin </a:t>
            </a:r>
            <a:r>
              <a:rPr lang="en-US" dirty="0" err="1" smtClean="0"/>
              <a:t>ich</a:t>
            </a:r>
            <a:r>
              <a:rPr lang="en-US" dirty="0" smtClean="0"/>
              <a:t>? </a:t>
            </a:r>
            <a:endParaRPr lang="ru-RU" sz="27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6473029"/>
              </p:ext>
            </p:extLst>
          </p:nvPr>
        </p:nvGraphicFramePr>
        <p:xfrm>
          <a:off x="1074420" y="1746537"/>
          <a:ext cx="6995160" cy="4528753"/>
        </p:xfrm>
        <a:graphic>
          <a:graphicData uri="http://schemas.openxmlformats.org/drawingml/2006/table">
            <a:tbl>
              <a:tblPr/>
              <a:tblGrid>
                <a:gridCol w="699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0573">
                <a:tc>
                  <a:txBody>
                    <a:bodyPr/>
                    <a:lstStyle/>
                    <a:p>
                      <a:r>
                        <a:rPr lang="de-DE" dirty="0" smtClean="0"/>
                        <a:t>Meine</a:t>
                      </a:r>
                      <a:r>
                        <a:rPr lang="de-DE" baseline="0" dirty="0" smtClean="0"/>
                        <a:t> Familie ist </a:t>
                      </a:r>
                      <a:r>
                        <a:rPr lang="de-DE" dirty="0" smtClean="0"/>
                        <a:t>_____</a:t>
                      </a:r>
                      <a:r>
                        <a:rPr lang="en-US" dirty="0" smtClean="0"/>
                        <a:t>_______</a:t>
                      </a:r>
                      <a:r>
                        <a:rPr lang="en-US" baseline="0" dirty="0" smtClean="0"/>
                        <a:t> .</a:t>
                      </a:r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Mein</a:t>
                      </a:r>
                      <a:r>
                        <a:rPr lang="de-DE" baseline="0" dirty="0" smtClean="0"/>
                        <a:t> Vater  ist </a:t>
                      </a:r>
                      <a:r>
                        <a:rPr lang="de-DE" dirty="0" smtClean="0"/>
                        <a:t>_________.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Meine</a:t>
                      </a:r>
                      <a:r>
                        <a:rPr lang="de-DE" baseline="0" dirty="0" smtClean="0"/>
                        <a:t> Mutter ist      </a:t>
                      </a:r>
                      <a:r>
                        <a:rPr lang="de-DE" dirty="0" smtClean="0"/>
                        <a:t>___________.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Meine Schwester ist (sind)    ____________.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Mein</a:t>
                      </a:r>
                      <a:r>
                        <a:rPr lang="de-DE" baseline="0" dirty="0" smtClean="0"/>
                        <a:t> Bruder (Meine Bruders sind)  ist  </a:t>
                      </a:r>
                      <a:r>
                        <a:rPr lang="en-US" baseline="0" dirty="0" smtClean="0"/>
                        <a:t>________________.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Wer bin ich? Ich bin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_____________.</a:t>
                      </a:r>
                      <a:r>
                        <a:rPr lang="de-DE" dirty="0" smtClean="0"/>
                        <a:t> </a:t>
                      </a:r>
                    </a:p>
                    <a:p>
                      <a:endParaRPr lang="de-DE" dirty="0"/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7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Spiel</a:t>
                      </a:r>
                      <a:endParaRPr lang="ru-RU" sz="3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71480"/>
            <a:ext cx="5067300" cy="370870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742950" indent="-742950" algn="ctr">
              <a:spcBef>
                <a:spcPct val="0"/>
              </a:spcBef>
              <a:spcAft>
                <a:spcPct val="0"/>
              </a:spcAft>
            </a:pPr>
            <a:r>
              <a:rPr lang="de-DE" sz="4300" dirty="0" smtClean="0">
                <a:solidFill>
                  <a:srgbClr val="572314"/>
                </a:solidFill>
                <a:latin typeface="Gill Sans MT"/>
              </a:rPr>
              <a:t>Die Hausaufgabe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572314"/>
                </a:solidFill>
                <a:latin typeface="Gill Sans MT"/>
              </a:rPr>
              <a:t>1.Die neue  </a:t>
            </a:r>
            <a:r>
              <a:rPr lang="de-DE" sz="2800" dirty="0" err="1" smtClean="0">
                <a:solidFill>
                  <a:srgbClr val="572314"/>
                </a:solidFill>
                <a:latin typeface="Gill Sans MT"/>
              </a:rPr>
              <a:t>Woerter</a:t>
            </a:r>
            <a:r>
              <a:rPr lang="de-DE" sz="2800" dirty="0" smtClean="0">
                <a:solidFill>
                  <a:srgbClr val="572314"/>
                </a:solidFill>
                <a:latin typeface="Gill Sans MT"/>
              </a:rPr>
              <a:t> auswendig lernen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572314"/>
                </a:solidFill>
                <a:latin typeface="Gill Sans MT"/>
              </a:rPr>
              <a:t>11.Einen </a:t>
            </a:r>
            <a:r>
              <a:rPr lang="de-DE" sz="2800" dirty="0">
                <a:solidFill>
                  <a:srgbClr val="572314"/>
                </a:solidFill>
                <a:latin typeface="Gill Sans MT"/>
              </a:rPr>
              <a:t>T</a:t>
            </a:r>
            <a:r>
              <a:rPr lang="de-DE" sz="2800" dirty="0" smtClean="0">
                <a:solidFill>
                  <a:srgbClr val="572314"/>
                </a:solidFill>
                <a:latin typeface="Gill Sans MT"/>
              </a:rPr>
              <a:t>ext  zum Thema  „Meine Familie“ schreiben</a:t>
            </a:r>
          </a:p>
          <a:p>
            <a:pPr marL="742950" indent="-742950" algn="ctr">
              <a:spcBef>
                <a:spcPct val="0"/>
              </a:spcBef>
              <a:spcAft>
                <a:spcPct val="0"/>
              </a:spcAft>
            </a:pPr>
            <a:endParaRPr lang="de-DE" sz="4300" dirty="0" smtClean="0">
              <a:solidFill>
                <a:srgbClr val="572314"/>
              </a:solidFill>
              <a:latin typeface="Gill Sans MT"/>
            </a:endParaRPr>
          </a:p>
          <a:p>
            <a:pPr marL="742950" indent="-742950" algn="ctr">
              <a:spcBef>
                <a:spcPct val="0"/>
              </a:spcBef>
              <a:spcAft>
                <a:spcPct val="0"/>
              </a:spcAft>
            </a:pPr>
            <a:r>
              <a:rPr lang="de-DE" sz="4300" dirty="0" smtClean="0">
                <a:solidFill>
                  <a:srgbClr val="572314"/>
                </a:solidFill>
                <a:latin typeface="Gill Sans MT"/>
              </a:rPr>
              <a:t> </a:t>
            </a:r>
            <a:endParaRPr lang="ru-RU" sz="4300" dirty="0">
              <a:solidFill>
                <a:srgbClr val="572314"/>
              </a:solidFill>
              <a:latin typeface="Gill Sans M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8" y="3356992"/>
            <a:ext cx="410445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420888"/>
            <a:ext cx="700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Vielen</a:t>
            </a:r>
            <a:r>
              <a:rPr lang="en-US" sz="2800" b="1" dirty="0" smtClean="0"/>
              <a:t> Dank f</a:t>
            </a:r>
            <a:r>
              <a:rPr lang="de-DE" sz="2800" b="1" dirty="0" err="1" smtClean="0"/>
              <a:t>ür</a:t>
            </a:r>
            <a:r>
              <a:rPr lang="de-DE" sz="2800" b="1" dirty="0" smtClean="0"/>
              <a:t> ihre Aufmerksamkeit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6018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1000108"/>
            <a:ext cx="5219700" cy="123110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742950" indent="-742950">
              <a:spcBef>
                <a:spcPct val="0"/>
              </a:spcBef>
              <a:spcAft>
                <a:spcPct val="0"/>
              </a:spcAft>
            </a:pPr>
            <a:r>
              <a:rPr lang="de-DE" sz="4000" dirty="0" smtClean="0">
                <a:solidFill>
                  <a:srgbClr val="C00000"/>
                </a:solidFill>
                <a:latin typeface="Gill Sans MT"/>
              </a:rPr>
              <a:t>Wer bist du und was  machst du gern</a:t>
            </a:r>
            <a:r>
              <a:rPr lang="de-DE" sz="4000" dirty="0" smtClean="0">
                <a:solidFill>
                  <a:srgbClr val="C00000"/>
                </a:solidFill>
                <a:latin typeface="Corbel"/>
              </a:rPr>
              <a:t>?</a:t>
            </a:r>
            <a:endParaRPr lang="ru-RU" sz="4000" dirty="0">
              <a:solidFill>
                <a:srgbClr val="C00000"/>
              </a:solidFill>
              <a:latin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08" y="2143116"/>
            <a:ext cx="8267700" cy="25853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514350" indent="-51435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</a:pPr>
            <a:r>
              <a:rPr lang="de-DE" sz="2800" dirty="0" smtClean="0">
                <a:solidFill>
                  <a:srgbClr val="FF0000"/>
                </a:solidFill>
                <a:latin typeface="Gill Sans MT"/>
              </a:rPr>
              <a:t>Was mache ich  gern ?</a:t>
            </a:r>
            <a:endParaRPr lang="de-DE" sz="2800" dirty="0" smtClean="0">
              <a:solidFill>
                <a:srgbClr val="FF0000"/>
              </a:solidFill>
              <a:latin typeface="Corbel"/>
            </a:endParaRPr>
          </a:p>
          <a:p>
            <a:pPr marL="514350" indent="-51435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</a:pPr>
            <a:r>
              <a:rPr lang="de-DE" sz="2800" dirty="0" smtClean="0">
                <a:solidFill>
                  <a:srgbClr val="FF0000"/>
                </a:solidFill>
                <a:latin typeface="Gill Sans MT"/>
              </a:rPr>
              <a:t>Was machst  du  gern?</a:t>
            </a:r>
            <a:endParaRPr lang="de-DE" sz="2800" dirty="0" smtClean="0">
              <a:solidFill>
                <a:srgbClr val="FF0000"/>
              </a:solidFill>
              <a:latin typeface="Corbel"/>
            </a:endParaRPr>
          </a:p>
          <a:p>
            <a:pPr marL="514350" indent="-51435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</a:pPr>
            <a:r>
              <a:rPr lang="de-DE" sz="2800" dirty="0" smtClean="0">
                <a:solidFill>
                  <a:srgbClr val="FF0000"/>
                </a:solidFill>
                <a:latin typeface="Gill Sans MT"/>
              </a:rPr>
              <a:t>Was machen wir gern?</a:t>
            </a:r>
            <a:endParaRPr lang="de-DE" sz="2800" dirty="0" smtClean="0">
              <a:solidFill>
                <a:srgbClr val="FF0000"/>
              </a:solidFill>
              <a:latin typeface="Corbel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7362808" y="3326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00034" y="7898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57234" y="58772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020272" y="60932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по запросу картинки красив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2" y="2315493"/>
            <a:ext cx="3028950" cy="16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648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836712"/>
            <a:ext cx="6768752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371600" indent="-1371600" algn="ctr">
              <a:spcBef>
                <a:spcPct val="0"/>
              </a:spcBef>
              <a:spcAft>
                <a:spcPct val="0"/>
              </a:spcAft>
            </a:pPr>
            <a:r>
              <a:rPr lang="de-DE" sz="4800" b="1" dirty="0" smtClean="0">
                <a:solidFill>
                  <a:srgbClr val="000000"/>
                </a:solidFill>
                <a:latin typeface="Monotype Corsiva"/>
              </a:rPr>
              <a:t>Thema: Meine  Familie </a:t>
            </a:r>
            <a:r>
              <a:rPr lang="de-DE" sz="4800" b="1" dirty="0" smtClean="0">
                <a:solidFill>
                  <a:srgbClr val="C00000"/>
                </a:solidFill>
                <a:latin typeface="Monotype Corsiva"/>
              </a:rPr>
              <a:t> </a:t>
            </a:r>
            <a:endParaRPr lang="ru-RU" sz="4800" b="1" dirty="0">
              <a:solidFill>
                <a:srgbClr val="C00000"/>
              </a:solidFill>
              <a:latin typeface="Monotype Corsiva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4" y="2348880"/>
            <a:ext cx="6948264" cy="33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642918"/>
            <a:ext cx="5562600" cy="66172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742950" indent="-742950" algn="ctr">
              <a:spcBef>
                <a:spcPct val="0"/>
              </a:spcBef>
              <a:spcAft>
                <a:spcPct val="0"/>
              </a:spcAft>
            </a:pPr>
            <a:r>
              <a:rPr lang="de-DE" sz="4300" dirty="0" smtClean="0">
                <a:solidFill>
                  <a:srgbClr val="572314"/>
                </a:solidFill>
                <a:latin typeface="Gill Sans MT"/>
              </a:rPr>
              <a:t>Ziel des Unterrichts</a:t>
            </a:r>
            <a:endParaRPr lang="ru-RU" sz="4300" dirty="0">
              <a:solidFill>
                <a:srgbClr val="572314"/>
              </a:solidFill>
              <a:latin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76872"/>
            <a:ext cx="8247290" cy="24929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Bildungsziel :  ein neues Thema einführen</a:t>
            </a:r>
          </a:p>
          <a:p>
            <a:pPr marL="514350" indent="-51435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de-DE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Entwicklungsziel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Sprach-Hör-Lese-Schreibfertigkeiten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geübt werden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Erziehungsziel: 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Lehren die Schüler  richtig  über eigene Familie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erzählen          können,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b)      die Familienmitglieder  genau von mein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/e-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dein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/e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unterscheiden können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-324544" y="5752"/>
            <a:ext cx="9144000" cy="6858000"/>
          </a:xfrm>
          <a:prstGeom prst="frame">
            <a:avLst>
              <a:gd name="adj1" fmla="val 866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77936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3877" y="3244334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https://youtu.be/2yZkGI-8yCY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21651"/>
              </p:ext>
            </p:extLst>
          </p:nvPr>
        </p:nvGraphicFramePr>
        <p:xfrm>
          <a:off x="1803400" y="3089275"/>
          <a:ext cx="55356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Объект упаковщика для оболочки" showAsIcon="1" r:id="rId3" imgW="5535000" imgH="678240" progId="Package">
                  <p:embed/>
                </p:oleObj>
              </mc:Choice>
              <mc:Fallback>
                <p:oleObj name="Объект упаковщика для оболочки" showAsIcon="1" r:id="rId3" imgW="5535000" imgH="678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3400" y="3089275"/>
                        <a:ext cx="5535613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9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456" y="1556792"/>
            <a:ext cx="19846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Eltern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1706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Peter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47118" y="1556792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………..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8335" y="3501008"/>
            <a:ext cx="3147619" cy="94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46114"/>
            <a:ext cx="13104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669" y="3746114"/>
            <a:ext cx="1623245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Anna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7439" y="5326866"/>
            <a:ext cx="1308735" cy="9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 </a:t>
            </a:r>
            <a:r>
              <a:rPr lang="en-US" dirty="0" err="1"/>
              <a:t>J</a:t>
            </a:r>
            <a:r>
              <a:rPr lang="en-US" dirty="0" err="1" smtClean="0"/>
              <a:t>ahre</a:t>
            </a:r>
            <a:r>
              <a:rPr lang="en-US" dirty="0" smtClean="0"/>
              <a:t> alt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6702" y="5326865"/>
            <a:ext cx="1400128" cy="960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spielt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Fussball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1286" y="5301208"/>
            <a:ext cx="1379383" cy="9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</a:t>
            </a:r>
            <a:r>
              <a:rPr lang="en-US" dirty="0" err="1" smtClean="0"/>
              <a:t>Jahre</a:t>
            </a:r>
            <a:r>
              <a:rPr lang="en-US" dirty="0" smtClean="0"/>
              <a:t> alt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96454" y="5301208"/>
            <a:ext cx="1431673" cy="9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Sie</a:t>
            </a:r>
            <a:r>
              <a:rPr lang="en-US" dirty="0" smtClean="0"/>
              <a:t> …………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371772" y="2471192"/>
            <a:ext cx="848300" cy="118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3418707" y="2471192"/>
            <a:ext cx="953065" cy="118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5101306" y="2013992"/>
            <a:ext cx="94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</p:cNvCxnSpPr>
          <p:nvPr/>
        </p:nvCxnSpPr>
        <p:spPr>
          <a:xfrm flipH="1">
            <a:off x="2390056" y="2013992"/>
            <a:ext cx="989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3"/>
          </p:cNvCxnSpPr>
          <p:nvPr/>
        </p:nvCxnSpPr>
        <p:spPr>
          <a:xfrm flipH="1">
            <a:off x="1994012" y="4175027"/>
            <a:ext cx="685381" cy="2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7" idx="1"/>
          </p:cNvCxnSpPr>
          <p:nvPr/>
        </p:nvCxnSpPr>
        <p:spPr>
          <a:xfrm>
            <a:off x="5915954" y="3972329"/>
            <a:ext cx="384715" cy="216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396454" y="4660514"/>
            <a:ext cx="565064" cy="640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36812" y="4660514"/>
            <a:ext cx="813505" cy="640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59632" y="2348880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Er</a:t>
            </a:r>
            <a:r>
              <a:rPr lang="en-US" dirty="0" smtClean="0"/>
              <a:t> ist  </a:t>
            </a:r>
          </a:p>
          <a:p>
            <a:pPr algn="ctr"/>
            <a:r>
              <a:rPr lang="en-US" dirty="0" smtClean="0"/>
              <a:t>…………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21736" y="2348880"/>
            <a:ext cx="178144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Sie</a:t>
            </a:r>
            <a:r>
              <a:rPr lang="en-US" dirty="0" smtClean="0"/>
              <a:t> ist </a:t>
            </a:r>
            <a:r>
              <a:rPr lang="en-US" dirty="0" err="1" smtClean="0"/>
              <a:t>Kassiererin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036766" y="62068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amilie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7439" y="1020603"/>
            <a:ext cx="1697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…………….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21736" y="1020604"/>
            <a:ext cx="19547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Mutter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1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456" y="1556792"/>
            <a:ext cx="19846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Eltern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706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Peter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47118" y="1556792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Stefanie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8335" y="3501008"/>
            <a:ext cx="3147619" cy="94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746114"/>
            <a:ext cx="13104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Michael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669" y="3746114"/>
            <a:ext cx="1623245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Anna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7439" y="5326866"/>
            <a:ext cx="1308735" cy="9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en-US" dirty="0" err="1"/>
              <a:t>J</a:t>
            </a:r>
            <a:r>
              <a:rPr lang="en-US" dirty="0" err="1" smtClean="0"/>
              <a:t>ahre</a:t>
            </a:r>
            <a:r>
              <a:rPr lang="en-US" dirty="0" smtClean="0"/>
              <a:t> alt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6702" y="5326865"/>
            <a:ext cx="1400128" cy="960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spielt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Fussball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1286" y="5301208"/>
            <a:ext cx="1379383" cy="9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</a:t>
            </a:r>
            <a:r>
              <a:rPr lang="en-US" dirty="0" err="1" smtClean="0"/>
              <a:t>Jahre</a:t>
            </a:r>
            <a:r>
              <a:rPr lang="en-US" dirty="0" smtClean="0"/>
              <a:t> alt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96454" y="5301208"/>
            <a:ext cx="1431673" cy="9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tanzt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smtClean="0"/>
              <a:t>.</a:t>
            </a:r>
            <a:endParaRPr lang="ru-RU"/>
          </a:p>
        </p:txBody>
      </p: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4371772" y="2471192"/>
            <a:ext cx="848300" cy="118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flipH="1">
            <a:off x="3418707" y="2471192"/>
            <a:ext cx="953065" cy="118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1"/>
          </p:cNvCxnSpPr>
          <p:nvPr/>
        </p:nvCxnSpPr>
        <p:spPr>
          <a:xfrm>
            <a:off x="5101306" y="2013992"/>
            <a:ext cx="94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1"/>
          </p:cNvCxnSpPr>
          <p:nvPr/>
        </p:nvCxnSpPr>
        <p:spPr>
          <a:xfrm flipH="1">
            <a:off x="2390056" y="2013992"/>
            <a:ext cx="989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8" idx="3"/>
          </p:cNvCxnSpPr>
          <p:nvPr/>
        </p:nvCxnSpPr>
        <p:spPr>
          <a:xfrm flipH="1">
            <a:off x="1994012" y="4175027"/>
            <a:ext cx="685381" cy="2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3"/>
            <a:endCxn id="9" idx="1"/>
          </p:cNvCxnSpPr>
          <p:nvPr/>
        </p:nvCxnSpPr>
        <p:spPr>
          <a:xfrm>
            <a:off x="5915954" y="3972329"/>
            <a:ext cx="384715" cy="216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568" y="2682650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ist </a:t>
            </a:r>
            <a:r>
              <a:rPr lang="en-US" dirty="0" err="1" smtClean="0"/>
              <a:t>Polizist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79455" y="578452"/>
            <a:ext cx="198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280884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Sie</a:t>
            </a:r>
            <a:r>
              <a:rPr lang="en-US" dirty="0" smtClean="0"/>
              <a:t> ist  </a:t>
            </a:r>
            <a:r>
              <a:rPr lang="en-US" dirty="0" err="1" smtClean="0"/>
              <a:t>Kassiererin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396454" y="4660514"/>
            <a:ext cx="565064" cy="640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36812" y="4660514"/>
            <a:ext cx="813505" cy="640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36812" y="1196752"/>
            <a:ext cx="114258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Vater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2812" y="1196752"/>
            <a:ext cx="113211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Mutter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1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3859" y="119974"/>
            <a:ext cx="720080" cy="330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5533"/>
            <a:ext cx="720080" cy="330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3859" y="6453336"/>
            <a:ext cx="720080" cy="330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-1" y="0"/>
            <a:ext cx="9113293" cy="6858000"/>
          </a:xfrm>
          <a:prstGeom prst="frame">
            <a:avLst>
              <a:gd name="adj1" fmla="val 1953"/>
            </a:avLst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54520"/>
              </p:ext>
            </p:extLst>
          </p:nvPr>
        </p:nvGraphicFramePr>
        <p:xfrm>
          <a:off x="1278478" y="1916832"/>
          <a:ext cx="6897960" cy="3688260"/>
        </p:xfrm>
        <a:graphic>
          <a:graphicData uri="http://schemas.openxmlformats.org/drawingml/2006/table">
            <a:tbl>
              <a:tblPr/>
              <a:tblGrid>
                <a:gridCol w="689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565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 smtClean="0">
                          <a:latin typeface="Geneva,Arial"/>
                        </a:rPr>
                        <a:t>Meine </a:t>
                      </a:r>
                      <a:r>
                        <a:rPr lang="de-DE" sz="1300" b="1" dirty="0">
                          <a:latin typeface="Geneva,Arial"/>
                        </a:rPr>
                        <a:t>Familie</a:t>
                      </a:r>
                      <a:r>
                        <a:rPr lang="de-DE" sz="1300" dirty="0">
                          <a:latin typeface="Geneva,Arial"/>
                        </a:rPr>
                        <a:t/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Was passt? Wählen Sie aus.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/>
                      </a:r>
                      <a:br>
                        <a:rPr lang="de-DE" sz="1300" dirty="0">
                          <a:latin typeface="Geneva,Arial"/>
                        </a:rPr>
                      </a:br>
                      <a:endParaRPr lang="de-DE" sz="1300" dirty="0"/>
                    </a:p>
                  </a:txBody>
                  <a:tcPr marL="33362" marR="33362" marT="33362" marB="33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33362" marR="33362" marT="33362" marB="333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961">
                <a:tc>
                  <a:txBody>
                    <a:bodyPr/>
                    <a:lstStyle/>
                    <a:p>
                      <a:r>
                        <a:rPr lang="de-DE" sz="1300" dirty="0">
                          <a:latin typeface="Geneva,Arial"/>
                        </a:rPr>
                        <a:t>1.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meine /mein</a:t>
                      </a:r>
                      <a:r>
                        <a:rPr lang="de-DE" sz="1300" dirty="0">
                          <a:latin typeface="Geneva,Arial"/>
                        </a:rPr>
                        <a:t> Mutter.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2.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meine/mein</a:t>
                      </a:r>
                      <a:r>
                        <a:rPr lang="de-DE" sz="1300" dirty="0">
                          <a:latin typeface="Geneva,Arial"/>
                        </a:rPr>
                        <a:t> Vater.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3.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meine/mein</a:t>
                      </a:r>
                      <a:r>
                        <a:rPr lang="de-DE" sz="1300" dirty="0">
                          <a:latin typeface="Geneva,Arial"/>
                        </a:rPr>
                        <a:t> Bruder.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4. Das sind </a:t>
                      </a:r>
                      <a:r>
                        <a:rPr lang="de-DE" sz="1300" b="1" dirty="0" smtClean="0">
                          <a:latin typeface="Geneva,Arial"/>
                        </a:rPr>
                        <a:t>mein/meine</a:t>
                      </a:r>
                      <a:r>
                        <a:rPr lang="de-DE" sz="1300" dirty="0">
                          <a:latin typeface="Geneva,Arial"/>
                        </a:rPr>
                        <a:t> Eltern.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5.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mein/meine</a:t>
                      </a:r>
                      <a:r>
                        <a:rPr lang="de-DE" sz="1300" dirty="0">
                          <a:latin typeface="Geneva,Arial"/>
                        </a:rPr>
                        <a:t> Schwester.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6.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meine/mein</a:t>
                      </a:r>
                      <a:r>
                        <a:rPr lang="de-DE" sz="1300" dirty="0">
                          <a:latin typeface="Geneva,Arial"/>
                        </a:rPr>
                        <a:t> Sohn.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7. Das ist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mein/meine</a:t>
                      </a:r>
                      <a:r>
                        <a:rPr lang="de-DE" sz="1300" dirty="0">
                          <a:latin typeface="Geneva,Arial"/>
                        </a:rPr>
                        <a:t> Kind.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8. Das ist </a:t>
                      </a:r>
                      <a:r>
                        <a:rPr lang="de-DE" sz="1300" b="1" dirty="0" smtClean="0">
                          <a:latin typeface="Geneva,Arial"/>
                        </a:rPr>
                        <a:t>meine/mein</a:t>
                      </a:r>
                      <a:r>
                        <a:rPr lang="de-DE" sz="1300" dirty="0">
                          <a:latin typeface="Geneva,Arial"/>
                        </a:rPr>
                        <a:t> Tochter.</a:t>
                      </a:r>
                      <a:br>
                        <a:rPr lang="de-DE" sz="1300" dirty="0">
                          <a:latin typeface="Geneva,Arial"/>
                        </a:rPr>
                      </a:br>
                      <a:r>
                        <a:rPr lang="de-DE" sz="1300" dirty="0">
                          <a:latin typeface="Geneva,Arial"/>
                        </a:rPr>
                        <a:t>9. Das sind </a:t>
                      </a:r>
                      <a:r>
                        <a:rPr lang="de-DE" sz="1300" dirty="0" smtClean="0">
                          <a:latin typeface="Geneva,Arial"/>
                        </a:rPr>
                        <a:t> </a:t>
                      </a:r>
                      <a:r>
                        <a:rPr lang="de-DE" sz="1300" b="1" dirty="0" smtClean="0">
                          <a:latin typeface="Geneva,Arial"/>
                        </a:rPr>
                        <a:t>meine/mein</a:t>
                      </a:r>
                      <a:r>
                        <a:rPr lang="de-DE" sz="1300" dirty="0">
                          <a:latin typeface="Geneva,Arial"/>
                        </a:rPr>
                        <a:t> Kinder.</a:t>
                      </a:r>
                      <a:endParaRPr lang="de-DE" sz="1300" dirty="0"/>
                    </a:p>
                  </a:txBody>
                  <a:tcPr marL="66725" marR="66725" marT="66725" marB="66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18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66725" marR="66725" marT="66725" marB="66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5" name="Picture 1" descr="schr1L2ex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3737271" cy="21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42" name="DefaultOcx" r:id="rId2" imgW="866880" imgH="228600"/>
        </mc:Choice>
        <mc:Fallback>
          <p:control name="DefaultOcx" r:id="rId2" imgW="866880" imgH="22860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3" name="HTMLSelect1" r:id="rId3" imgW="866880" imgH="228600"/>
        </mc:Choice>
        <mc:Fallback>
          <p:control name="HTMLSelect1" r:id="rId3" imgW="866880" imgH="228600">
            <p:pic>
              <p:nvPicPr>
                <p:cNvPr id="8" name="HTMLSelec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4" name="HTMLSelect2" r:id="rId4" imgW="866880" imgH="228600"/>
        </mc:Choice>
        <mc:Fallback>
          <p:control name="HTMLSelect2" r:id="rId4" imgW="866880" imgH="228600">
            <p:pic>
              <p:nvPicPr>
                <p:cNvPr id="9" name="HTMLSelec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5" name="HTMLSelect3" r:id="rId5" imgW="866880" imgH="228600"/>
        </mc:Choice>
        <mc:Fallback>
          <p:control name="HTMLSelect3" r:id="rId5" imgW="866880" imgH="228600">
            <p:pic>
              <p:nvPicPr>
                <p:cNvPr id="10" name="HTMLSelec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6" name="HTMLSelect4" r:id="rId6" imgW="866880" imgH="228600"/>
        </mc:Choice>
        <mc:Fallback>
          <p:control name="HTMLSelect4" r:id="rId6" imgW="866880" imgH="228600">
            <p:pic>
              <p:nvPicPr>
                <p:cNvPr id="11" name="HTMLSelec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" name="HTMLSelect5" r:id="rId7" imgW="866880" imgH="228600"/>
        </mc:Choice>
        <mc:Fallback>
          <p:control name="HTMLSelect5" r:id="rId7" imgW="866880" imgH="228600">
            <p:pic>
              <p:nvPicPr>
                <p:cNvPr id="12" name="HTMLSelec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8" name="HTMLSelect6" r:id="rId8" imgW="866880" imgH="228600"/>
        </mc:Choice>
        <mc:Fallback>
          <p:control name="HTMLSelect6" r:id="rId8" imgW="866880" imgH="228600">
            <p:pic>
              <p:nvPicPr>
                <p:cNvPr id="13" name="HTMLSelec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9" name="HTMLSelect7" r:id="rId9" imgW="866880" imgH="228600"/>
        </mc:Choice>
        <mc:Fallback>
          <p:control name="HTMLSelect7" r:id="rId9" imgW="866880" imgH="228600">
            <p:pic>
              <p:nvPicPr>
                <p:cNvPr id="14" name="HTMLSelec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0" name="HTMLSelect8" r:id="rId10" imgW="866880" imgH="228600"/>
        </mc:Choice>
        <mc:Fallback>
          <p:control name="HTMLSelect8" r:id="rId10" imgW="866880" imgH="228600">
            <p:pic>
              <p:nvPicPr>
                <p:cNvPr id="15" name="HTMLSelec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1435758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1586</TotalTime>
  <Words>248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Geneva,Arial</vt:lpstr>
      <vt:lpstr>Georgia</vt:lpstr>
      <vt:lpstr>Gill Sans MT</vt:lpstr>
      <vt:lpstr>Monotype Corsiva</vt:lpstr>
      <vt:lpstr>Trebuchet MS</vt:lpstr>
      <vt:lpstr>Воздушный поток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 Spiel</vt:lpstr>
      <vt:lpstr>Wer  bin ich?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admin-ps</dc:creator>
  <cp:lastModifiedBy>Admin</cp:lastModifiedBy>
  <cp:revision>145</cp:revision>
  <dcterms:created xsi:type="dcterms:W3CDTF">2016-03-30T08:20:55Z</dcterms:created>
  <dcterms:modified xsi:type="dcterms:W3CDTF">2022-10-07T03:04:11Z</dcterms:modified>
</cp:coreProperties>
</file>